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5" r:id="rId6"/>
    <p:sldId id="266" r:id="rId7"/>
    <p:sldId id="262" r:id="rId8"/>
    <p:sldId id="261" r:id="rId9"/>
    <p:sldId id="260" r:id="rId10"/>
    <p:sldId id="263" r:id="rId11"/>
    <p:sldId id="26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412" autoAdjust="0"/>
  </p:normalViewPr>
  <p:slideViewPr>
    <p:cSldViewPr>
      <p:cViewPr>
        <p:scale>
          <a:sx n="154" d="100"/>
          <a:sy n="154" d="100"/>
        </p:scale>
        <p:origin x="612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40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6D8E-1D2A-4CEB-A939-B07D56CB96B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F48CF-B685-49C4-8808-80B00F814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89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3E6F0-EC22-4512-BCCF-68E2DF15C7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640CD-F880-4642-9AAA-38C22A27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640CD-F880-4642-9AAA-38C22A27546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8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572567"/>
            <a:ext cx="7772400" cy="6858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1186458"/>
            <a:ext cx="6400800" cy="521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889C-009C-4E59-8F5B-AC0CF955DFFE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9A2B-F04D-4A71-A113-CB1C5C232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5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9712" y="205979"/>
            <a:ext cx="6707088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79712" y="1200151"/>
            <a:ext cx="6707088" cy="3394472"/>
          </a:xfrm>
        </p:spPr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889C-009C-4E59-8F5B-AC0CF955DFFE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9A2B-F04D-4A71-A113-CB1C5C232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13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78889C-009C-4E59-8F5B-AC0CF955DFFE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E29A2B-F04D-4A71-A113-CB1C5C232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NAME OF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Header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889C-009C-4E59-8F5B-AC0CF955DFFE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9A2B-F04D-4A71-A113-CB1C5C232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8889C-009C-4E59-8F5B-AC0CF955DFFE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29A2B-F04D-4A71-A113-CB1C5C232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43558"/>
            <a:ext cx="7772400" cy="68589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주민등록증의 디지털화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4288" y="4299942"/>
            <a:ext cx="1872208" cy="521196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 smtClean="0"/>
              <a:t>1871287 </a:t>
            </a:r>
            <a:r>
              <a:rPr lang="ko-KR" altLang="en-US" sz="6400" dirty="0" smtClean="0"/>
              <a:t>한정훈</a:t>
            </a:r>
            <a:endParaRPr lang="en-US" altLang="ko-KR" sz="6400" dirty="0" smtClean="0"/>
          </a:p>
          <a:p>
            <a:r>
              <a:rPr lang="en-US" sz="6400" dirty="0" smtClean="0"/>
              <a:t>1871281 </a:t>
            </a:r>
            <a:r>
              <a:rPr lang="ko-KR" altLang="en-US" sz="6400" dirty="0" smtClean="0"/>
              <a:t>최진우</a:t>
            </a:r>
            <a:endParaRPr lang="en-US" altLang="ko-KR" sz="6400" dirty="0" smtClean="0"/>
          </a:p>
          <a:p>
            <a:r>
              <a:rPr lang="en-US" altLang="ko-KR" sz="6400" dirty="0" smtClean="0"/>
              <a:t>1871264 </a:t>
            </a:r>
            <a:r>
              <a:rPr lang="ko-KR" altLang="en-US" sz="6400" dirty="0" err="1" smtClean="0"/>
              <a:t>차승준</a:t>
            </a:r>
            <a:endParaRPr lang="en-US" altLang="ko-KR" sz="6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4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47664" y="267494"/>
            <a:ext cx="5976664" cy="8572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주민등록증의 디지털화</a:t>
            </a:r>
            <a:r>
              <a:rPr lang="en-US" altLang="ko-KR" dirty="0"/>
              <a:t> </a:t>
            </a:r>
            <a:r>
              <a:rPr lang="ko-KR" altLang="en-US" dirty="0"/>
              <a:t>단점</a:t>
            </a:r>
            <a:endParaRPr lang="en-US" altLang="ko-KR" dirty="0"/>
          </a:p>
        </p:txBody>
      </p:sp>
      <p:pic>
        <p:nvPicPr>
          <p:cNvPr id="5" name="그림 4" descr="갤럭시노트 2의 &quot;한 손 조작 모드&quo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98121"/>
            <a:ext cx="1643864" cy="291785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697229" y="1491630"/>
            <a:ext cx="1900267" cy="2530841"/>
            <a:chOff x="611559" y="1072213"/>
            <a:chExt cx="2160240" cy="3175198"/>
          </a:xfrm>
        </p:grpSpPr>
        <p:sp>
          <p:nvSpPr>
            <p:cNvPr id="7" name="빗면 6"/>
            <p:cNvSpPr/>
            <p:nvPr/>
          </p:nvSpPr>
          <p:spPr>
            <a:xfrm>
              <a:off x="611559" y="1072213"/>
              <a:ext cx="2160240" cy="3175198"/>
            </a:xfrm>
            <a:prstGeom prst="bevel">
              <a:avLst>
                <a:gd name="adj" fmla="val 44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5" y="1295083"/>
              <a:ext cx="1872208" cy="3600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****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58482" y="2087171"/>
              <a:ext cx="360040" cy="3103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65445" y="2087171"/>
              <a:ext cx="360040" cy="3103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27984" y="2087171"/>
              <a:ext cx="360040" cy="3103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51821" y="2590964"/>
              <a:ext cx="360040" cy="3103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65445" y="2590964"/>
              <a:ext cx="360040" cy="3103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0557" y="2591227"/>
              <a:ext cx="360040" cy="3103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0557" y="3148875"/>
              <a:ext cx="360040" cy="3103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63112" y="3140550"/>
              <a:ext cx="360040" cy="3103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8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745667" y="3148875"/>
              <a:ext cx="360040" cy="3103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27583" y="3603649"/>
              <a:ext cx="871058" cy="3103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59018" y="2087171"/>
              <a:ext cx="481881" cy="3103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&lt;-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159018" y="2591227"/>
              <a:ext cx="481881" cy="3103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ENT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59018" y="3459219"/>
              <a:ext cx="468765" cy="4547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 descr="무료 일러스트: &lt;strong&gt;지문&lt;/strong&gt;, 마크, 손가락 마크, 식별, 신원, 인쇄물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802" y="3387595"/>
            <a:ext cx="463547" cy="461216"/>
          </a:xfrm>
          <a:prstGeom prst="rect">
            <a:avLst/>
          </a:prstGeom>
        </p:spPr>
      </p:pic>
      <p:pic>
        <p:nvPicPr>
          <p:cNvPr id="23" name="그림 22" descr="File:Red &lt;strong&gt;X&lt;/strong&gt; Freehand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12477"/>
            <a:ext cx="1563638" cy="1563638"/>
          </a:xfrm>
          <a:prstGeom prst="rect">
            <a:avLst/>
          </a:prstGeom>
        </p:spPr>
      </p:pic>
      <p:pic>
        <p:nvPicPr>
          <p:cNvPr id="24" name="그림 23" descr="File:Red &lt;strong&gt;X&lt;/strong&gt; Freehand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91" y="1994069"/>
            <a:ext cx="1854742" cy="1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47864" y="267494"/>
            <a:ext cx="2304256" cy="857250"/>
          </a:xfrm>
        </p:spPr>
        <p:txBody>
          <a:bodyPr>
            <a:normAutofit/>
          </a:bodyPr>
          <a:lstStyle/>
          <a:p>
            <a:r>
              <a:rPr lang="ko-KR" altLang="en-US" smtClean="0"/>
              <a:t>기대효과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2483768" y="156363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ko-KR" sz="3600" dirty="0" smtClean="0">
                <a:solidFill>
                  <a:schemeClr val="bg1"/>
                </a:solidFill>
              </a:rPr>
              <a:t>편리성 증가</a:t>
            </a:r>
            <a:r>
              <a:rPr lang="en-US" altLang="ko-KR" sz="3600" dirty="0" smtClean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AutoNum type="arabicPeriod"/>
            </a:pPr>
            <a:r>
              <a:rPr lang="ko-KR" altLang="en-US" sz="3600" dirty="0" smtClean="0">
                <a:solidFill>
                  <a:schemeClr val="bg1"/>
                </a:solidFill>
              </a:rPr>
              <a:t>개인정보 보호 강화</a:t>
            </a:r>
            <a:endParaRPr lang="en-US" altLang="ko-KR" sz="36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3600" dirty="0" smtClean="0">
                <a:solidFill>
                  <a:schemeClr val="bg1"/>
                </a:solidFill>
              </a:rPr>
              <a:t>위조 감소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74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460" y="1203598"/>
            <a:ext cx="6707088" cy="339447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 주민등록증의 특징</a:t>
            </a:r>
            <a:endParaRPr lang="en-US" altLang="ko-KR" dirty="0" smtClean="0"/>
          </a:p>
          <a:p>
            <a:r>
              <a:rPr lang="ko-KR" altLang="en-US" dirty="0" smtClean="0"/>
              <a:t>주민등록증 사용 단점</a:t>
            </a:r>
            <a:endParaRPr lang="en-US" altLang="ko-KR" dirty="0" smtClean="0"/>
          </a:p>
          <a:p>
            <a:r>
              <a:rPr lang="ko-KR" altLang="en-US" dirty="0" smtClean="0"/>
              <a:t>주민등록증의 디지털화</a:t>
            </a:r>
            <a:endParaRPr lang="en-US" altLang="ko-KR" dirty="0"/>
          </a:p>
          <a:p>
            <a:r>
              <a:rPr lang="ko-KR" altLang="en-US" dirty="0" smtClean="0"/>
              <a:t>주민등록증의 디지털화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r>
              <a:rPr lang="ko-KR" altLang="en-US" dirty="0" smtClean="0"/>
              <a:t>기대효과</a:t>
            </a:r>
            <a:endParaRPr lang="en-US" altLang="ko-K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주민등록증의 특징</a:t>
            </a:r>
            <a:endParaRPr lang="en-US" dirty="0"/>
          </a:p>
        </p:txBody>
      </p:sp>
      <p:pic>
        <p:nvPicPr>
          <p:cNvPr id="1026" name="Picture 2" descr="ë§í ë¬¸íì ì½íìê³µê°ì ì°¾ìì&amp;lt;ëì ë§íì ì° ëµì¬ê¸°&amp;gt;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77" y="1203598"/>
            <a:ext cx="4478425" cy="288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6300021" y="771550"/>
            <a:ext cx="3079035" cy="1362453"/>
            <a:chOff x="4283968" y="915566"/>
            <a:chExt cx="3079035" cy="1362453"/>
          </a:xfrm>
        </p:grpSpPr>
        <p:sp>
          <p:nvSpPr>
            <p:cNvPr id="5" name="구름 모양 설명선 4"/>
            <p:cNvSpPr/>
            <p:nvPr/>
          </p:nvSpPr>
          <p:spPr>
            <a:xfrm>
              <a:off x="4283968" y="915566"/>
              <a:ext cx="2376264" cy="1362453"/>
            </a:xfrm>
            <a:prstGeom prst="cloudCallout">
              <a:avLst>
                <a:gd name="adj1" fmla="val -53659"/>
                <a:gd name="adj2" fmla="val 71611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54691" y="1206445"/>
              <a:ext cx="28083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</a:rPr>
                <a:t>미성년자 술집   가지 마세요</a:t>
              </a:r>
              <a:r>
                <a:rPr lang="en-US" altLang="ko-KR" sz="2400" dirty="0" smtClean="0">
                  <a:solidFill>
                    <a:schemeClr val="bg1"/>
                  </a:solidFill>
                </a:rPr>
                <a:t>!!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1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9502"/>
            <a:ext cx="5976664" cy="857250"/>
          </a:xfrm>
        </p:spPr>
        <p:txBody>
          <a:bodyPr/>
          <a:lstStyle/>
          <a:p>
            <a:r>
              <a:rPr lang="ko-KR" altLang="en-US" smtClean="0"/>
              <a:t>주민등록증 사용의 단점</a:t>
            </a:r>
            <a:endParaRPr 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51520" y="1063605"/>
            <a:ext cx="2857078" cy="2857078"/>
            <a:chOff x="251520" y="1196752"/>
            <a:chExt cx="2857078" cy="2857078"/>
          </a:xfrm>
        </p:grpSpPr>
        <p:pic>
          <p:nvPicPr>
            <p:cNvPr id="2050" name="Picture 2" descr="ë¨ìì¹êµ¬ ìì¼ì ë¬¼ 20ëë¨ìì§ê° ãã 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196752"/>
              <a:ext cx="2857078" cy="2857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 descr="File:Red &lt;strong&gt;X&lt;/strong&gt; Freehand.svg - Wikimedia Commons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82" y="1196752"/>
              <a:ext cx="2787774" cy="2787774"/>
            </a:xfrm>
            <a:prstGeom prst="rect">
              <a:avLst/>
            </a:prstGeom>
          </p:spPr>
        </p:pic>
      </p:grpSp>
      <p:pic>
        <p:nvPicPr>
          <p:cNvPr id="2052" name="Picture 4" descr="ì§ê° ìì´ë²ë ¸ì ë í  ì¼/ë¯¼ì¦ ì¬ë°ê¸/ì¹´ë ì¬ë°ê¸/ë¶ì¤ì ê³ 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48" y="1635646"/>
            <a:ext cx="2879382" cy="20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7092280" y="988174"/>
            <a:ext cx="1619563" cy="2938635"/>
            <a:chOff x="3272132" y="1196753"/>
            <a:chExt cx="1619563" cy="293863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8853" y="1196753"/>
              <a:ext cx="786122" cy="2857078"/>
            </a:xfrm>
            <a:prstGeom prst="rect">
              <a:avLst/>
            </a:prstGeom>
          </p:spPr>
        </p:pic>
        <p:pic>
          <p:nvPicPr>
            <p:cNvPr id="14" name="그림 13" descr="File:Red &lt;strong&gt;X&lt;/strong&gt; Freehand.svg - Wikimedia Commons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2132" y="1347614"/>
              <a:ext cx="1619563" cy="2787774"/>
            </a:xfrm>
            <a:prstGeom prst="rect">
              <a:avLst/>
            </a:prstGeom>
          </p:spPr>
        </p:pic>
      </p:grpSp>
      <p:sp>
        <p:nvSpPr>
          <p:cNvPr id="22" name="오른쪽 화살표 21"/>
          <p:cNvSpPr/>
          <p:nvPr/>
        </p:nvSpPr>
        <p:spPr>
          <a:xfrm>
            <a:off x="3203848" y="2355726"/>
            <a:ext cx="360040" cy="43204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6854018" y="2355726"/>
            <a:ext cx="360040" cy="43204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47664" y="267494"/>
            <a:ext cx="5976664" cy="8572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주민등록증의 디지털화</a:t>
            </a:r>
            <a:endParaRPr lang="en-US" dirty="0"/>
          </a:p>
        </p:txBody>
      </p:sp>
      <p:pic>
        <p:nvPicPr>
          <p:cNvPr id="6" name="그림 5" descr="똘똘하지만 나쁜 직원 Vs. 착하지만 답답한 직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987574"/>
            <a:ext cx="4077269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9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47664" y="267494"/>
            <a:ext cx="5976664" cy="8572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주민등록증의 디지털화</a:t>
            </a:r>
            <a:endParaRPr lang="en-US" dirty="0"/>
          </a:p>
        </p:txBody>
      </p:sp>
      <p:pic>
        <p:nvPicPr>
          <p:cNvPr id="5" name="그림 4" descr="Clipart - Globe-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663234"/>
            <a:ext cx="1599530" cy="1599530"/>
          </a:xfrm>
          <a:prstGeom prst="rect">
            <a:avLst/>
          </a:prstGeom>
        </p:spPr>
      </p:pic>
      <p:pic>
        <p:nvPicPr>
          <p:cNvPr id="7" name="Picture 2" descr="í´ëí°ë¤ì´ì¼ì´ììì¡ì´ì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35704" y="2238894"/>
            <a:ext cx="2401501" cy="162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ì±ë²ì£ì ìê³µê° ì´ë»ê²íì£ ?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742" y="1851669"/>
            <a:ext cx="1817620" cy="22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ë§í ë¬¸íì ì½íìê³µê°ì ì°¾ìì&amp;lt;ëì ë§íì ì° ëµì¬ê¸°&amp;gt; 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8" t="41824" r="49766" b="52512"/>
          <a:stretch/>
        </p:blipFill>
        <p:spPr bwMode="auto">
          <a:xfrm>
            <a:off x="226031" y="1322122"/>
            <a:ext cx="3683332" cy="40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오른쪽 화살표 10"/>
          <p:cNvSpPr/>
          <p:nvPr/>
        </p:nvSpPr>
        <p:spPr>
          <a:xfrm>
            <a:off x="3950208" y="2187144"/>
            <a:ext cx="1171576" cy="531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3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47664" y="267494"/>
            <a:ext cx="5976664" cy="8572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주민등록증의 디지털화</a:t>
            </a:r>
            <a:endParaRPr 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35685" y="1164467"/>
            <a:ext cx="1874424" cy="2570990"/>
            <a:chOff x="611559" y="1072213"/>
            <a:chExt cx="2160240" cy="3175198"/>
          </a:xfrm>
        </p:grpSpPr>
        <p:sp>
          <p:nvSpPr>
            <p:cNvPr id="2" name="빗면 1"/>
            <p:cNvSpPr/>
            <p:nvPr/>
          </p:nvSpPr>
          <p:spPr>
            <a:xfrm>
              <a:off x="611559" y="1072213"/>
              <a:ext cx="2160240" cy="3175198"/>
            </a:xfrm>
            <a:prstGeom prst="bevel">
              <a:avLst>
                <a:gd name="adj" fmla="val 44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55575" y="1295083"/>
              <a:ext cx="1872208" cy="3600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****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58482" y="2087171"/>
              <a:ext cx="360040" cy="3103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65445" y="2087171"/>
              <a:ext cx="360040" cy="3103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727984" y="2087171"/>
              <a:ext cx="360040" cy="3103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751821" y="2590964"/>
              <a:ext cx="360040" cy="3103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65445" y="2590964"/>
              <a:ext cx="360040" cy="3103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80557" y="2591227"/>
              <a:ext cx="360040" cy="3103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80557" y="3148875"/>
              <a:ext cx="360040" cy="3103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263112" y="3140550"/>
              <a:ext cx="360040" cy="3103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8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745667" y="3148875"/>
              <a:ext cx="360040" cy="3103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27583" y="3603649"/>
              <a:ext cx="871058" cy="3103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59018" y="2087171"/>
              <a:ext cx="481881" cy="3103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&lt;-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59018" y="2591227"/>
              <a:ext cx="481881" cy="3103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ENT</a:t>
              </a:r>
              <a:endParaRPr lang="ko-KR" altLang="en-US" sz="11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59018" y="3459219"/>
              <a:ext cx="468765" cy="4547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 descr="무료 일러스트: &lt;strong&gt;지문&lt;/strong&gt;, 마크, 손가락 마크, 식별, 신원, 인쇄물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31" y="3047236"/>
            <a:ext cx="447354" cy="445104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2459815" y="2449962"/>
            <a:ext cx="3513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설명선 26"/>
          <p:cNvSpPr/>
          <p:nvPr/>
        </p:nvSpPr>
        <p:spPr>
          <a:xfrm>
            <a:off x="3176560" y="2259079"/>
            <a:ext cx="1728192" cy="64830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해시함수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364088" y="1974710"/>
            <a:ext cx="2520280" cy="111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0#7&amp;#!456</a:t>
            </a:r>
          </a:p>
          <a:p>
            <a:pPr algn="ctr"/>
            <a:r>
              <a:rPr lang="en-US" altLang="ko-KR" dirty="0" smtClean="0"/>
              <a:t>0135!2871</a:t>
            </a:r>
          </a:p>
          <a:p>
            <a:pPr algn="ctr"/>
            <a:r>
              <a:rPr lang="en-US" altLang="ko-KR" dirty="0" smtClean="0"/>
              <a:t>152153#/2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1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267494"/>
            <a:ext cx="2306014" cy="966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0#7&amp;#!456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987824" y="2355726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lipart - Globe-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36" y="1647883"/>
            <a:ext cx="1415685" cy="1415685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5724128" y="2355726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23528" y="1872252"/>
            <a:ext cx="2306014" cy="966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0135!2871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3406" y="3477010"/>
            <a:ext cx="2306014" cy="966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152153#/2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059832" y="750966"/>
            <a:ext cx="864096" cy="74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3059832" y="3388065"/>
            <a:ext cx="936104" cy="54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[비즈니스 키워드: &lt;strong&gt;블록체인&lt;/strong&gt;] 쉽게 풀어쓰는 &lt;strong&gt;블록체인의&lt;/strong&gt; 모든 것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726586"/>
            <a:ext cx="2022211" cy="134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넛 12"/>
          <p:cNvSpPr/>
          <p:nvPr/>
        </p:nvSpPr>
        <p:spPr>
          <a:xfrm>
            <a:off x="6760491" y="1491630"/>
            <a:ext cx="1771950" cy="1653861"/>
          </a:xfrm>
          <a:prstGeom prst="donut">
            <a:avLst>
              <a:gd name="adj" fmla="val 1370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47664" y="267494"/>
            <a:ext cx="5976664" cy="8572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주민등록증의 디지털화</a:t>
            </a:r>
            <a:endParaRPr lang="en-US" dirty="0"/>
          </a:p>
        </p:txBody>
      </p:sp>
      <p:pic>
        <p:nvPicPr>
          <p:cNvPr id="3074" name="Picture 2" descr="í´ëí°ë¤ì´ì¼ì´ììì¡ì´ì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80455" y="1679588"/>
            <a:ext cx="1584178" cy="120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ì±ë²ì£ì ìê³µê° ì´ë»ê²íì£ ?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55628"/>
            <a:ext cx="1296144" cy="1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덧셈 기호 9"/>
          <p:cNvSpPr/>
          <p:nvPr/>
        </p:nvSpPr>
        <p:spPr>
          <a:xfrm>
            <a:off x="3685987" y="1739477"/>
            <a:ext cx="1080120" cy="107053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ë§í ë¬¸íì ì½íìê³µê°ì ì°¾ìì&amp;lt;ëì ë§íì ì° ëµì¬ê¸°&amp;gt; 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8" t="41824" r="49766" b="52512"/>
          <a:stretch/>
        </p:blipFill>
        <p:spPr bwMode="auto">
          <a:xfrm>
            <a:off x="2132126" y="2202121"/>
            <a:ext cx="1817620" cy="16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덧셈 기호 10"/>
          <p:cNvSpPr/>
          <p:nvPr/>
        </p:nvSpPr>
        <p:spPr>
          <a:xfrm>
            <a:off x="1159736" y="1748453"/>
            <a:ext cx="1080120" cy="107053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등호 7"/>
          <p:cNvSpPr/>
          <p:nvPr/>
        </p:nvSpPr>
        <p:spPr>
          <a:xfrm>
            <a:off x="5734314" y="1858605"/>
            <a:ext cx="1224136" cy="832273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0490" y="1875479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93</a:t>
            </a:r>
            <a:r>
              <a:rPr lang="ko-KR" altLang="en-US" sz="2400" dirty="0" smtClean="0">
                <a:solidFill>
                  <a:schemeClr val="bg1"/>
                </a:solidFill>
              </a:rPr>
              <a:t>년생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성인입니다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   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57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647 (1)</Template>
  <TotalTime>236</TotalTime>
  <Words>98</Words>
  <Application>Microsoft Office PowerPoint</Application>
  <PresentationFormat>화면 슬라이드 쇼(16:9)</PresentationFormat>
  <Paragraphs>59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207</vt:lpstr>
      <vt:lpstr>주민등록증의 디지털화</vt:lpstr>
      <vt:lpstr>목차</vt:lpstr>
      <vt:lpstr>현재 주민등록증의 특징</vt:lpstr>
      <vt:lpstr>주민등록증 사용의 단점</vt:lpstr>
      <vt:lpstr>주민등록증의 디지털화</vt:lpstr>
      <vt:lpstr>주민등록증의 디지털화</vt:lpstr>
      <vt:lpstr>주민등록증의 디지털화</vt:lpstr>
      <vt:lpstr>PowerPoint 프레젠테이션</vt:lpstr>
      <vt:lpstr>주민등록증의 디지털화</vt:lpstr>
      <vt:lpstr>주민등록증의 디지털화 단점</vt:lpstr>
      <vt:lpstr>기대효과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주민등록증의 디지털화</dc:title>
  <dc:creator>admin</dc:creator>
  <cp:lastModifiedBy>admin</cp:lastModifiedBy>
  <cp:revision>15</cp:revision>
  <dcterms:created xsi:type="dcterms:W3CDTF">2018-11-28T14:36:41Z</dcterms:created>
  <dcterms:modified xsi:type="dcterms:W3CDTF">2018-11-28T18:32:49Z</dcterms:modified>
</cp:coreProperties>
</file>