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18"/>
  </p:handoutMasterIdLst>
  <p:sldIdLst>
    <p:sldId id="263" r:id="rId2"/>
    <p:sldId id="262" r:id="rId3"/>
    <p:sldId id="274" r:id="rId4"/>
    <p:sldId id="268" r:id="rId5"/>
    <p:sldId id="271" r:id="rId6"/>
    <p:sldId id="272" r:id="rId7"/>
    <p:sldId id="275" r:id="rId8"/>
    <p:sldId id="265" r:id="rId9"/>
    <p:sldId id="266" r:id="rId10"/>
    <p:sldId id="276" r:id="rId11"/>
    <p:sldId id="278" r:id="rId12"/>
    <p:sldId id="277" r:id="rId13"/>
    <p:sldId id="273" r:id="rId14"/>
    <p:sldId id="267" r:id="rId15"/>
    <p:sldId id="269" r:id="rId16"/>
    <p:sldId id="270" r:id="rId1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경기천년제목 Bold" panose="02020803020101020101" pitchFamily="18" charset="-127"/>
      <p:bold r:id="rId26"/>
    </p:embeddedFont>
    <p:embeddedFont>
      <p:font typeface="나눔바른고딕" panose="020B0603020101020101" pitchFamily="50" charset="-127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F8F8F6"/>
    <a:srgbClr val="E0E0D8"/>
    <a:srgbClr val="FCFBFA"/>
    <a:srgbClr val="F4F3F2"/>
    <a:srgbClr val="F4F2F0"/>
    <a:srgbClr val="F1F0EF"/>
    <a:srgbClr val="ECEAE8"/>
    <a:srgbClr val="FBFBFB"/>
    <a:srgbClr val="E7E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20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2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2018-11-27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mnews.imbc.com/replay/2013/nwdesk/article/3302683_18585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03C9A7-9FB5-4358-844B-11A6EF192CAC}"/>
              </a:ext>
            </a:extLst>
          </p:cNvPr>
          <p:cNvSpPr/>
          <p:nvPr/>
        </p:nvSpPr>
        <p:spPr>
          <a:xfrm>
            <a:off x="2243135" y="1376362"/>
            <a:ext cx="4657723" cy="41052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608E9-FB6D-4D05-9231-6144918DFD06}"/>
              </a:ext>
            </a:extLst>
          </p:cNvPr>
          <p:cNvSpPr txBox="1"/>
          <p:nvPr/>
        </p:nvSpPr>
        <p:spPr>
          <a:xfrm>
            <a:off x="2614608" y="2300169"/>
            <a:ext cx="391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사이버 보안 발표</a:t>
            </a:r>
            <a:endParaRPr lang="en-US" altLang="ko-KR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954CD-0DF6-44D2-8F02-01FFB01CB120}"/>
              </a:ext>
            </a:extLst>
          </p:cNvPr>
          <p:cNvSpPr txBox="1"/>
          <p:nvPr/>
        </p:nvSpPr>
        <p:spPr>
          <a:xfrm>
            <a:off x="2747957" y="4158259"/>
            <a:ext cx="3648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1871091 </a:t>
            </a:r>
            <a:r>
              <a:rPr lang="ko-KR" altLang="en-US" dirty="0"/>
              <a:t>문지연</a:t>
            </a:r>
            <a:endParaRPr lang="en-US" altLang="ko-KR" dirty="0"/>
          </a:p>
          <a:p>
            <a:pPr algn="ctr"/>
            <a:r>
              <a:rPr lang="en-US" altLang="ko-KR" dirty="0"/>
              <a:t>1871024 </a:t>
            </a:r>
            <a:r>
              <a:rPr lang="ko-KR" altLang="en-US" dirty="0"/>
              <a:t>김나연</a:t>
            </a:r>
            <a:endParaRPr lang="en-US" altLang="ko-KR" dirty="0"/>
          </a:p>
          <a:p>
            <a:pPr algn="ctr"/>
            <a:r>
              <a:rPr lang="en-US" altLang="ko-KR" dirty="0"/>
              <a:t>1871083 </a:t>
            </a:r>
            <a:r>
              <a:rPr lang="ko-KR" altLang="en-US" dirty="0" err="1"/>
              <a:t>남유빈</a:t>
            </a: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46FBCDA-9E5E-49A5-8D83-B2CB32CB2142}"/>
              </a:ext>
            </a:extLst>
          </p:cNvPr>
          <p:cNvCxnSpPr/>
          <p:nvPr/>
        </p:nvCxnSpPr>
        <p:spPr>
          <a:xfrm>
            <a:off x="2452683" y="3228975"/>
            <a:ext cx="42386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429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909A1F9-18EE-43E4-9365-A553BE85F1C2}"/>
              </a:ext>
            </a:extLst>
          </p:cNvPr>
          <p:cNvSpPr/>
          <p:nvPr/>
        </p:nvSpPr>
        <p:spPr>
          <a:xfrm rot="5400000">
            <a:off x="257175" y="4044801"/>
            <a:ext cx="685800" cy="5143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34BDB-645A-45B6-BF8E-932D5B0D8063}"/>
              </a:ext>
            </a:extLst>
          </p:cNvPr>
          <p:cNvSpPr txBox="1"/>
          <p:nvPr/>
        </p:nvSpPr>
        <p:spPr>
          <a:xfrm>
            <a:off x="352425" y="411332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89B317-2EFF-4541-940C-5C093947DFD2}"/>
              </a:ext>
            </a:extLst>
          </p:cNvPr>
          <p:cNvCxnSpPr>
            <a:cxnSpLocks/>
          </p:cNvCxnSpPr>
          <p:nvPr/>
        </p:nvCxnSpPr>
        <p:spPr>
          <a:xfrm>
            <a:off x="523873" y="725786"/>
            <a:ext cx="2667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2AFAD7-FE75-4E57-A01A-22B163DA4616}"/>
              </a:ext>
            </a:extLst>
          </p:cNvPr>
          <p:cNvSpPr txBox="1"/>
          <p:nvPr/>
        </p:nvSpPr>
        <p:spPr>
          <a:xfrm>
            <a:off x="523873" y="235307"/>
            <a:ext cx="206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해결 방안</a:t>
            </a:r>
          </a:p>
        </p:txBody>
      </p:sp>
      <p:pic>
        <p:nvPicPr>
          <p:cNvPr id="1025" name="_x213796864" descr="EMB00002f8c8867">
            <a:extLst>
              <a:ext uri="{FF2B5EF4-FFF2-40B4-BE49-F238E27FC236}">
                <a16:creationId xmlns:a16="http://schemas.microsoft.com/office/drawing/2014/main" id="{B26B8986-29B5-4AF4-B908-85B270F04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6" t="38344" r="47926" b="36220"/>
          <a:stretch/>
        </p:blipFill>
        <p:spPr bwMode="auto">
          <a:xfrm>
            <a:off x="1420287" y="1514475"/>
            <a:ext cx="6957997" cy="25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E5783E13-1FAF-426C-8713-8F77B765745B}"/>
              </a:ext>
            </a:extLst>
          </p:cNvPr>
          <p:cNvSpPr/>
          <p:nvPr/>
        </p:nvSpPr>
        <p:spPr>
          <a:xfrm>
            <a:off x="1101192" y="1160006"/>
            <a:ext cx="7596193" cy="5388590"/>
          </a:xfrm>
          <a:prstGeom prst="bracketPair">
            <a:avLst>
              <a:gd name="adj" fmla="val 95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5F5B3-4095-4635-BA26-1C8B0B48A186}"/>
              </a:ext>
            </a:extLst>
          </p:cNvPr>
          <p:cNvSpPr txBox="1"/>
          <p:nvPr/>
        </p:nvSpPr>
        <p:spPr>
          <a:xfrm>
            <a:off x="1476906" y="4430533"/>
            <a:ext cx="684476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다양한 생체인식 기술이 있음</a:t>
            </a:r>
            <a:r>
              <a:rPr lang="en-US" altLang="ko-KR" sz="2000" dirty="0"/>
              <a:t>.</a:t>
            </a:r>
          </a:p>
          <a:p>
            <a:endParaRPr lang="en-US" altLang="ko-KR" sz="700" dirty="0"/>
          </a:p>
          <a:p>
            <a:r>
              <a:rPr lang="ko-KR" altLang="en-US" sz="2000" dirty="0"/>
              <a:t>서명은 </a:t>
            </a:r>
            <a:r>
              <a:rPr lang="ko-KR" altLang="en-US" sz="2000" dirty="0">
                <a:solidFill>
                  <a:srgbClr val="FF0000"/>
                </a:solidFill>
              </a:rPr>
              <a:t>저비용</a:t>
            </a:r>
            <a:r>
              <a:rPr lang="ko-KR" altLang="en-US" sz="2000" dirty="0"/>
              <a:t>이지만 </a:t>
            </a:r>
            <a:r>
              <a:rPr lang="ko-KR" altLang="en-US" sz="2000" u="sng" dirty="0"/>
              <a:t>인식률이 </a:t>
            </a:r>
            <a:r>
              <a:rPr lang="ko-KR" altLang="en-US" sz="2000" u="sng" dirty="0">
                <a:solidFill>
                  <a:srgbClr val="FF0000"/>
                </a:solidFill>
              </a:rPr>
              <a:t>낮음</a:t>
            </a:r>
            <a:r>
              <a:rPr lang="en-US" altLang="ko-KR" sz="2000" dirty="0"/>
              <a:t>. </a:t>
            </a:r>
          </a:p>
          <a:p>
            <a:endParaRPr lang="en-US" altLang="ko-KR" sz="700" dirty="0"/>
          </a:p>
          <a:p>
            <a:r>
              <a:rPr lang="ko-KR" altLang="en-US" sz="2000" dirty="0"/>
              <a:t>지문은 </a:t>
            </a:r>
            <a:r>
              <a:rPr lang="ko-KR" altLang="en-US" sz="2000" dirty="0">
                <a:solidFill>
                  <a:srgbClr val="FF0000"/>
                </a:solidFill>
              </a:rPr>
              <a:t>저비용</a:t>
            </a:r>
            <a:r>
              <a:rPr lang="ko-KR" altLang="en-US" sz="2000" dirty="0"/>
              <a:t>이지만 서명보다 </a:t>
            </a:r>
            <a:r>
              <a:rPr lang="ko-KR" altLang="en-US" sz="2000" u="sng" dirty="0"/>
              <a:t>인식률이 </a:t>
            </a:r>
            <a:r>
              <a:rPr lang="ko-KR" altLang="en-US" sz="2000" u="sng" dirty="0">
                <a:solidFill>
                  <a:srgbClr val="FF0000"/>
                </a:solidFill>
              </a:rPr>
              <a:t>높고</a:t>
            </a:r>
            <a:r>
              <a:rPr lang="ko-KR" altLang="en-US" sz="2000" u="sng" dirty="0"/>
              <a:t> </a:t>
            </a:r>
            <a:r>
              <a:rPr lang="ko-KR" altLang="en-US" sz="2000" i="1" dirty="0"/>
              <a:t>안정성이 우수 </a:t>
            </a:r>
            <a:r>
              <a:rPr lang="ko-KR" altLang="en-US" sz="700" i="1" dirty="0"/>
              <a:t> </a:t>
            </a:r>
            <a:r>
              <a:rPr lang="ko-KR" altLang="en-US" sz="2000" dirty="0"/>
              <a:t>함</a:t>
            </a:r>
            <a:r>
              <a:rPr lang="en-US" altLang="ko-KR" sz="2000" dirty="0"/>
              <a:t>.</a:t>
            </a:r>
          </a:p>
          <a:p>
            <a:endParaRPr lang="en-US" altLang="ko-KR" sz="700" dirty="0"/>
          </a:p>
          <a:p>
            <a:r>
              <a:rPr lang="ko-KR" altLang="en-US" sz="2000" dirty="0"/>
              <a:t>홍채 인식은 비용이 </a:t>
            </a:r>
            <a:r>
              <a:rPr lang="ko-KR" altLang="en-US" sz="2000" u="sng" dirty="0"/>
              <a:t>조금 비싸긴 하지만 </a:t>
            </a:r>
            <a:r>
              <a:rPr lang="ko-KR" altLang="en-US" sz="2000" dirty="0">
                <a:solidFill>
                  <a:srgbClr val="FF0000"/>
                </a:solidFill>
              </a:rPr>
              <a:t>위조가 불가능</a:t>
            </a:r>
            <a:r>
              <a:rPr lang="ko-KR" altLang="en-US" sz="2000" dirty="0"/>
              <a:t>함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71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909A1F9-18EE-43E4-9365-A553BE85F1C2}"/>
              </a:ext>
            </a:extLst>
          </p:cNvPr>
          <p:cNvSpPr/>
          <p:nvPr/>
        </p:nvSpPr>
        <p:spPr>
          <a:xfrm rot="5400000">
            <a:off x="257175" y="4044801"/>
            <a:ext cx="685800" cy="5143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34BDB-645A-45B6-BF8E-932D5B0D8063}"/>
              </a:ext>
            </a:extLst>
          </p:cNvPr>
          <p:cNvSpPr txBox="1"/>
          <p:nvPr/>
        </p:nvSpPr>
        <p:spPr>
          <a:xfrm>
            <a:off x="352425" y="411332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89B317-2EFF-4541-940C-5C093947DFD2}"/>
              </a:ext>
            </a:extLst>
          </p:cNvPr>
          <p:cNvCxnSpPr>
            <a:cxnSpLocks/>
          </p:cNvCxnSpPr>
          <p:nvPr/>
        </p:nvCxnSpPr>
        <p:spPr>
          <a:xfrm>
            <a:off x="523873" y="725786"/>
            <a:ext cx="2667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2AFAD7-FE75-4E57-A01A-22B163DA4616}"/>
              </a:ext>
            </a:extLst>
          </p:cNvPr>
          <p:cNvSpPr txBox="1"/>
          <p:nvPr/>
        </p:nvSpPr>
        <p:spPr>
          <a:xfrm>
            <a:off x="523873" y="235307"/>
            <a:ext cx="206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해결 방안</a:t>
            </a:r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E5783E13-1FAF-426C-8713-8F77B765745B}"/>
              </a:ext>
            </a:extLst>
          </p:cNvPr>
          <p:cNvSpPr/>
          <p:nvPr/>
        </p:nvSpPr>
        <p:spPr>
          <a:xfrm>
            <a:off x="962558" y="933462"/>
            <a:ext cx="7952309" cy="5826730"/>
          </a:xfrm>
          <a:prstGeom prst="bracketPair">
            <a:avLst>
              <a:gd name="adj" fmla="val 95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www.wolyo.co.kr/news/photo/201806/62661_39976_590.jpg">
            <a:extLst>
              <a:ext uri="{FF2B5EF4-FFF2-40B4-BE49-F238E27FC236}">
                <a16:creationId xmlns:a16="http://schemas.microsoft.com/office/drawing/2014/main" id="{04E13865-D4EC-4624-9D5D-83A38247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49" y="1234503"/>
            <a:ext cx="3738563" cy="279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58E566-6D73-4677-92B9-C9E658120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72" y="1668529"/>
            <a:ext cx="4178828" cy="4256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6B76B0-FDF4-4EC9-8377-C6D2D039E23F}"/>
              </a:ext>
            </a:extLst>
          </p:cNvPr>
          <p:cNvSpPr txBox="1"/>
          <p:nvPr/>
        </p:nvSpPr>
        <p:spPr>
          <a:xfrm>
            <a:off x="1147496" y="4297991"/>
            <a:ext cx="342212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롯데하이마트는</a:t>
            </a:r>
            <a:r>
              <a:rPr lang="ko-KR" altLang="en-US" dirty="0"/>
              <a:t> 국내 가전유통업계 최초로 </a:t>
            </a:r>
            <a:r>
              <a:rPr lang="en-US" altLang="ko-KR" dirty="0"/>
              <a:t>‘Hand pay’ </a:t>
            </a:r>
            <a:r>
              <a:rPr lang="ko-KR" altLang="en-US" dirty="0"/>
              <a:t>서비스를 도입함</a:t>
            </a:r>
            <a:r>
              <a:rPr lang="en-US" altLang="ko-KR" dirty="0"/>
              <a:t>.</a:t>
            </a:r>
          </a:p>
          <a:p>
            <a:endParaRPr lang="en-US" altLang="ko-KR" sz="600" dirty="0"/>
          </a:p>
          <a:p>
            <a:r>
              <a:rPr lang="ko-KR" altLang="en-US" dirty="0"/>
              <a:t>정맥에 흐르는 혈관 속 헤모글로빈 성분을 패턴으로 저장해 </a:t>
            </a:r>
            <a:r>
              <a:rPr lang="en-US" altLang="ko-KR" dirty="0"/>
              <a:t>2~3</a:t>
            </a:r>
            <a:r>
              <a:rPr lang="ko-KR" altLang="en-US" dirty="0"/>
              <a:t>층으로 암호화해 활용하는 서비스</a:t>
            </a:r>
            <a:r>
              <a:rPr lang="en-US" altLang="ko-KR" dirty="0"/>
              <a:t>. </a:t>
            </a:r>
          </a:p>
          <a:p>
            <a:endParaRPr lang="en-US" altLang="ko-KR" sz="400" dirty="0"/>
          </a:p>
          <a:p>
            <a:r>
              <a:rPr lang="ko-KR" altLang="en-US" dirty="0"/>
              <a:t>지문보다 약 </a:t>
            </a:r>
            <a:r>
              <a:rPr lang="en-US" altLang="ko-KR" dirty="0"/>
              <a:t>1000</a:t>
            </a:r>
            <a:r>
              <a:rPr lang="ko-KR" altLang="en-US" dirty="0"/>
              <a:t>배 더 정확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4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909A1F9-18EE-43E4-9365-A553BE85F1C2}"/>
              </a:ext>
            </a:extLst>
          </p:cNvPr>
          <p:cNvSpPr/>
          <p:nvPr/>
        </p:nvSpPr>
        <p:spPr>
          <a:xfrm rot="5400000">
            <a:off x="257175" y="4044801"/>
            <a:ext cx="685800" cy="5143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34BDB-645A-45B6-BF8E-932D5B0D8063}"/>
              </a:ext>
            </a:extLst>
          </p:cNvPr>
          <p:cNvSpPr txBox="1"/>
          <p:nvPr/>
        </p:nvSpPr>
        <p:spPr>
          <a:xfrm>
            <a:off x="352425" y="411332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89B317-2EFF-4541-940C-5C093947DFD2}"/>
              </a:ext>
            </a:extLst>
          </p:cNvPr>
          <p:cNvCxnSpPr>
            <a:cxnSpLocks/>
          </p:cNvCxnSpPr>
          <p:nvPr/>
        </p:nvCxnSpPr>
        <p:spPr>
          <a:xfrm>
            <a:off x="523873" y="725786"/>
            <a:ext cx="2667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2AFAD7-FE75-4E57-A01A-22B163DA4616}"/>
              </a:ext>
            </a:extLst>
          </p:cNvPr>
          <p:cNvSpPr txBox="1"/>
          <p:nvPr/>
        </p:nvSpPr>
        <p:spPr>
          <a:xfrm>
            <a:off x="523873" y="235307"/>
            <a:ext cx="206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해결 방안</a:t>
            </a:r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E5783E13-1FAF-426C-8713-8F77B765745B}"/>
              </a:ext>
            </a:extLst>
          </p:cNvPr>
          <p:cNvSpPr/>
          <p:nvPr/>
        </p:nvSpPr>
        <p:spPr>
          <a:xfrm>
            <a:off x="981608" y="1211686"/>
            <a:ext cx="7596193" cy="5201458"/>
          </a:xfrm>
          <a:prstGeom prst="bracketPair">
            <a:avLst>
              <a:gd name="adj" fmla="val 95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_x213800944" descr="EMB00002f8c886a">
            <a:extLst>
              <a:ext uri="{FF2B5EF4-FFF2-40B4-BE49-F238E27FC236}">
                <a16:creationId xmlns:a16="http://schemas.microsoft.com/office/drawing/2014/main" id="{8EC97E43-95A9-4546-B3FD-F6895FB34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6" t="13359" r="48064" b="26996"/>
          <a:stretch/>
        </p:blipFill>
        <p:spPr bwMode="auto">
          <a:xfrm>
            <a:off x="1200150" y="2032077"/>
            <a:ext cx="4105275" cy="375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B79DC-AF7B-4579-95BE-83C5AF706600}"/>
              </a:ext>
            </a:extLst>
          </p:cNvPr>
          <p:cNvSpPr txBox="1"/>
          <p:nvPr/>
        </p:nvSpPr>
        <p:spPr>
          <a:xfrm>
            <a:off x="5596722" y="2276652"/>
            <a:ext cx="2776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지문은 인증시간도 짧고 </a:t>
            </a:r>
            <a:endParaRPr lang="en-US" altLang="ko-KR" sz="2000" dirty="0"/>
          </a:p>
          <a:p>
            <a:pPr algn="ctr"/>
            <a:r>
              <a:rPr lang="ko-KR" altLang="en-US" sz="2000" dirty="0"/>
              <a:t>본인 거절율도 적으며</a:t>
            </a:r>
            <a:endParaRPr lang="en-US" altLang="ko-KR" sz="2000" dirty="0"/>
          </a:p>
          <a:p>
            <a:pPr algn="ctr"/>
            <a:r>
              <a:rPr lang="ko-KR" altLang="en-US" sz="2000" dirty="0"/>
              <a:t>타인 인식율도 적다</a:t>
            </a:r>
            <a:r>
              <a:rPr lang="en-US" altLang="ko-KR" sz="2000" dirty="0"/>
              <a:t>. </a:t>
            </a:r>
          </a:p>
          <a:p>
            <a:pPr algn="ctr"/>
            <a:r>
              <a:rPr lang="ko-KR" altLang="en-US" sz="2000" dirty="0"/>
              <a:t>또한 위조성도 적다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5E091-8BBA-405B-91D0-D4819A120D2C}"/>
              </a:ext>
            </a:extLst>
          </p:cNvPr>
          <p:cNvSpPr txBox="1"/>
          <p:nvPr/>
        </p:nvSpPr>
        <p:spPr>
          <a:xfrm>
            <a:off x="5410733" y="4113325"/>
            <a:ext cx="3148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등록 실패율이 높긴 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등록 실패 시 홍채 인식이나 비밀번호 </a:t>
            </a:r>
            <a:r>
              <a:rPr lang="en-US" altLang="ko-KR" sz="2000" dirty="0"/>
              <a:t>4</a:t>
            </a:r>
            <a:r>
              <a:rPr lang="ko-KR" altLang="en-US" sz="2000" dirty="0"/>
              <a:t>자리 입력하는 </a:t>
            </a:r>
            <a:endParaRPr lang="en-US" altLang="ko-KR" sz="2000" dirty="0"/>
          </a:p>
          <a:p>
            <a:pPr algn="ctr"/>
            <a:r>
              <a:rPr lang="ko-KR" altLang="en-US" sz="2000" dirty="0"/>
              <a:t>이중 암호화 방법 시행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899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909A1F9-18EE-43E4-9365-A553BE85F1C2}"/>
              </a:ext>
            </a:extLst>
          </p:cNvPr>
          <p:cNvSpPr/>
          <p:nvPr/>
        </p:nvSpPr>
        <p:spPr>
          <a:xfrm rot="5400000">
            <a:off x="257175" y="4044801"/>
            <a:ext cx="685800" cy="5143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34BDB-645A-45B6-BF8E-932D5B0D8063}"/>
              </a:ext>
            </a:extLst>
          </p:cNvPr>
          <p:cNvSpPr txBox="1"/>
          <p:nvPr/>
        </p:nvSpPr>
        <p:spPr>
          <a:xfrm>
            <a:off x="352425" y="411332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89B317-2EFF-4541-940C-5C093947DFD2}"/>
              </a:ext>
            </a:extLst>
          </p:cNvPr>
          <p:cNvCxnSpPr>
            <a:cxnSpLocks/>
          </p:cNvCxnSpPr>
          <p:nvPr/>
        </p:nvCxnSpPr>
        <p:spPr>
          <a:xfrm>
            <a:off x="523873" y="725786"/>
            <a:ext cx="2667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2AFAD7-FE75-4E57-A01A-22B163DA4616}"/>
              </a:ext>
            </a:extLst>
          </p:cNvPr>
          <p:cNvSpPr txBox="1"/>
          <p:nvPr/>
        </p:nvSpPr>
        <p:spPr>
          <a:xfrm>
            <a:off x="523873" y="235307"/>
            <a:ext cx="206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방안의 장점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B3815-C7CE-44C4-BF28-ED34EEED6989}"/>
              </a:ext>
            </a:extLst>
          </p:cNvPr>
          <p:cNvSpPr txBox="1"/>
          <p:nvPr/>
        </p:nvSpPr>
        <p:spPr>
          <a:xfrm>
            <a:off x="1090612" y="1857375"/>
            <a:ext cx="759142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000" dirty="0"/>
              <a:t>1. </a:t>
            </a:r>
            <a:r>
              <a:rPr lang="ko-KR" altLang="en-US" sz="2000" dirty="0"/>
              <a:t>기존처럼 카드를 직원에게 건네 주고 서명</a:t>
            </a:r>
            <a:r>
              <a:rPr lang="en-US" altLang="ko-KR" sz="2000" dirty="0"/>
              <a:t>·</a:t>
            </a:r>
            <a:r>
              <a:rPr lang="ko-KR" altLang="en-US" sz="2000" dirty="0"/>
              <a:t>결제 후 다시 돌려받는 </a:t>
            </a:r>
            <a:endParaRPr lang="en-US" altLang="ko-KR" sz="2000" dirty="0"/>
          </a:p>
          <a:p>
            <a:pPr algn="ctr" fontAlgn="base"/>
            <a:endParaRPr lang="en-US" altLang="ko-KR" sz="600" dirty="0"/>
          </a:p>
          <a:p>
            <a:pPr algn="ctr" fontAlgn="base"/>
            <a:r>
              <a:rPr lang="ko-KR" altLang="en-US" sz="2000" dirty="0"/>
              <a:t>절차가 없어지기 때문에 결제 시간도 더욱 단축됨</a:t>
            </a:r>
            <a:r>
              <a:rPr lang="en-US" altLang="ko-KR" sz="2000" dirty="0"/>
              <a:t>.</a:t>
            </a:r>
          </a:p>
          <a:p>
            <a:pPr algn="ctr" fontAlgn="base"/>
            <a:endParaRPr lang="ko-KR" altLang="en-US" sz="2000" dirty="0"/>
          </a:p>
          <a:p>
            <a:pPr algn="ctr" fontAlgn="base"/>
            <a:r>
              <a:rPr lang="en-US" altLang="ko-KR" sz="2000" dirty="0"/>
              <a:t>2. </a:t>
            </a:r>
            <a:r>
              <a:rPr lang="ko-KR" altLang="en-US" sz="2000" dirty="0"/>
              <a:t>보편성</a:t>
            </a:r>
            <a:r>
              <a:rPr lang="en-US" altLang="ko-KR" sz="2000" dirty="0"/>
              <a:t>, </a:t>
            </a:r>
            <a:r>
              <a:rPr lang="ko-KR" altLang="en-US" sz="2000" dirty="0"/>
              <a:t>유일성</a:t>
            </a:r>
            <a:r>
              <a:rPr lang="en-US" altLang="ko-KR" sz="2000" dirty="0"/>
              <a:t>, </a:t>
            </a:r>
            <a:r>
              <a:rPr lang="ko-KR" altLang="en-US" sz="2000" dirty="0"/>
              <a:t>영속성이 있기 때문에 분실</a:t>
            </a:r>
            <a:r>
              <a:rPr lang="en-US" altLang="ko-KR" sz="2000" dirty="0"/>
              <a:t>, </a:t>
            </a:r>
            <a:r>
              <a:rPr lang="ko-KR" altLang="en-US" sz="2000" dirty="0"/>
              <a:t>도난</a:t>
            </a:r>
            <a:r>
              <a:rPr lang="en-US" altLang="ko-KR" sz="2000" dirty="0"/>
              <a:t>, </a:t>
            </a:r>
            <a:r>
              <a:rPr lang="ko-KR" altLang="en-US" sz="2000" dirty="0"/>
              <a:t>복제</a:t>
            </a:r>
            <a:r>
              <a:rPr lang="en-US" altLang="ko-KR" sz="2000" dirty="0"/>
              <a:t>, </a:t>
            </a:r>
            <a:r>
              <a:rPr lang="ko-KR" altLang="en-US" sz="2000" dirty="0"/>
              <a:t>변조가</a:t>
            </a:r>
            <a:endParaRPr lang="en-US" altLang="ko-KR" sz="2000" dirty="0"/>
          </a:p>
          <a:p>
            <a:pPr algn="ctr" fontAlgn="base"/>
            <a:endParaRPr lang="en-US" altLang="ko-KR" sz="600" dirty="0"/>
          </a:p>
          <a:p>
            <a:pPr algn="ctr" fontAlgn="base"/>
            <a:r>
              <a:rPr lang="ko-KR" altLang="en-US" sz="2000" dirty="0"/>
              <a:t>발생 할 수 있는 위험이 낮음</a:t>
            </a:r>
            <a:r>
              <a:rPr lang="en-US" altLang="ko-KR" sz="2000" dirty="0"/>
              <a:t>.</a:t>
            </a:r>
          </a:p>
          <a:p>
            <a:pPr algn="ctr" fontAlgn="base"/>
            <a:endParaRPr lang="ko-KR" altLang="en-US" sz="2000" dirty="0"/>
          </a:p>
          <a:p>
            <a:pPr algn="ctr" fontAlgn="base"/>
            <a:r>
              <a:rPr lang="en-US" altLang="ko-KR" sz="2000" dirty="0"/>
              <a:t>3. </a:t>
            </a:r>
            <a:r>
              <a:rPr lang="ko-KR" altLang="en-US" sz="2000" dirty="0"/>
              <a:t>양도 불가능함</a:t>
            </a:r>
            <a:r>
              <a:rPr lang="en-US" altLang="ko-KR" sz="2000" dirty="0"/>
              <a:t>.</a:t>
            </a:r>
          </a:p>
          <a:p>
            <a:pPr algn="ctr" fontAlgn="base"/>
            <a:endParaRPr lang="ko-KR" altLang="en-US" sz="2000" dirty="0"/>
          </a:p>
          <a:p>
            <a:pPr algn="ctr" fontAlgn="base"/>
            <a:r>
              <a:rPr lang="en-US" altLang="ko-KR" sz="2000" dirty="0"/>
              <a:t>4. </a:t>
            </a:r>
            <a:r>
              <a:rPr lang="ko-KR" altLang="en-US" sz="2000" dirty="0"/>
              <a:t>음성인증을 도입 할 시 다른 바이오 인증과 마찬가지로 분실 우려가 </a:t>
            </a:r>
            <a:endParaRPr lang="en-US" altLang="ko-KR" sz="2000" dirty="0"/>
          </a:p>
          <a:p>
            <a:pPr algn="ctr" fontAlgn="base"/>
            <a:endParaRPr lang="en-US" altLang="ko-KR" sz="600" dirty="0"/>
          </a:p>
          <a:p>
            <a:pPr algn="ctr" fontAlgn="base"/>
            <a:r>
              <a:rPr lang="ko-KR" altLang="en-US" sz="2000" dirty="0"/>
              <a:t>없으며 특히 원격지에서도 통신망을 통해 사용자 인증을 수행할 수 있음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ctr"/>
            <a:endParaRPr lang="ko-KR" altLang="en-US" sz="2000" dirty="0"/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E833CA67-BC04-460A-AE1E-C1E8BD2F12DB}"/>
              </a:ext>
            </a:extLst>
          </p:cNvPr>
          <p:cNvSpPr/>
          <p:nvPr/>
        </p:nvSpPr>
        <p:spPr>
          <a:xfrm>
            <a:off x="1028700" y="1395530"/>
            <a:ext cx="7810500" cy="4476749"/>
          </a:xfrm>
          <a:prstGeom prst="bracketPair">
            <a:avLst>
              <a:gd name="adj" fmla="val 900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1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D1F92918-D0D6-465D-84F5-2AEE092E0E9E}"/>
              </a:ext>
            </a:extLst>
          </p:cNvPr>
          <p:cNvSpPr/>
          <p:nvPr/>
        </p:nvSpPr>
        <p:spPr>
          <a:xfrm rot="5400000">
            <a:off x="257175" y="5443868"/>
            <a:ext cx="685800" cy="5143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4F911-40A6-4751-BB3B-C36623925077}"/>
              </a:ext>
            </a:extLst>
          </p:cNvPr>
          <p:cNvSpPr txBox="1"/>
          <p:nvPr/>
        </p:nvSpPr>
        <p:spPr>
          <a:xfrm>
            <a:off x="352425" y="551239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7DEEE-FEEF-4D97-9C83-810E1D0656AA}"/>
              </a:ext>
            </a:extLst>
          </p:cNvPr>
          <p:cNvSpPr txBox="1"/>
          <p:nvPr/>
        </p:nvSpPr>
        <p:spPr>
          <a:xfrm>
            <a:off x="504825" y="209147"/>
            <a:ext cx="752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결론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A49359-70CD-4D84-A336-0D85D2054D80}"/>
              </a:ext>
            </a:extLst>
          </p:cNvPr>
          <p:cNvCxnSpPr>
            <a:cxnSpLocks/>
          </p:cNvCxnSpPr>
          <p:nvPr/>
        </p:nvCxnSpPr>
        <p:spPr>
          <a:xfrm>
            <a:off x="504825" y="697211"/>
            <a:ext cx="2143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DE35F586-9B51-4D92-89CA-2B995A6786E1}"/>
              </a:ext>
            </a:extLst>
          </p:cNvPr>
          <p:cNvSpPr/>
          <p:nvPr/>
        </p:nvSpPr>
        <p:spPr>
          <a:xfrm>
            <a:off x="1276348" y="1296721"/>
            <a:ext cx="7353300" cy="5229185"/>
          </a:xfrm>
          <a:prstGeom prst="snip2DiagRect">
            <a:avLst>
              <a:gd name="adj1" fmla="val 0"/>
              <a:gd name="adj2" fmla="val 13654"/>
            </a:avLst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14480-F988-4800-A981-5E71F582977E}"/>
              </a:ext>
            </a:extLst>
          </p:cNvPr>
          <p:cNvSpPr txBox="1"/>
          <p:nvPr/>
        </p:nvSpPr>
        <p:spPr>
          <a:xfrm>
            <a:off x="1838323" y="1965848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서명은 저비용이지만 인식율이 낮아 대충 서명해도 괜찮고</a:t>
            </a:r>
            <a:r>
              <a:rPr lang="en-US" altLang="ko-KR" sz="2000" dirty="0"/>
              <a:t>,</a:t>
            </a:r>
          </a:p>
          <a:p>
            <a:pPr algn="ctr"/>
            <a:r>
              <a:rPr lang="ko-KR" altLang="en-US" sz="2000" dirty="0"/>
              <a:t>이 때문에 부정 사용 사례와 피해 금액이 높음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6FE52-2EAE-4EE3-97B8-D4F0C97DD8D0}"/>
              </a:ext>
            </a:extLst>
          </p:cNvPr>
          <p:cNvSpPr txBox="1"/>
          <p:nvPr/>
        </p:nvSpPr>
        <p:spPr>
          <a:xfrm>
            <a:off x="2276939" y="3462121"/>
            <a:ext cx="5352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따라서 지문과 같은 생체인식 기술을 도입하여 </a:t>
            </a:r>
            <a:endParaRPr lang="en-US" altLang="ko-KR" sz="2000" dirty="0"/>
          </a:p>
          <a:p>
            <a:pPr algn="ctr"/>
            <a:r>
              <a:rPr lang="ko-KR" altLang="en-US" sz="2000" dirty="0"/>
              <a:t>서명보다 인식률도 높이고 안정성도 높일 수 있음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E18F47-CAF5-44F0-BFBB-AAD2D86D7371}"/>
              </a:ext>
            </a:extLst>
          </p:cNvPr>
          <p:cNvSpPr txBox="1"/>
          <p:nvPr/>
        </p:nvSpPr>
        <p:spPr>
          <a:xfrm>
            <a:off x="1440671" y="4954263"/>
            <a:ext cx="7024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지문인식이 인식 실패율이 높다는 단점이 있지만</a:t>
            </a:r>
            <a:r>
              <a:rPr lang="en-US" altLang="ko-KR" sz="2000" dirty="0"/>
              <a:t>, </a:t>
            </a:r>
          </a:p>
          <a:p>
            <a:pPr algn="ctr"/>
            <a:r>
              <a:rPr lang="ko-KR" altLang="en-US" sz="2000" dirty="0"/>
              <a:t>지문 인식을 실패했을 시에 비밀번호 </a:t>
            </a:r>
            <a:r>
              <a:rPr lang="en-US" altLang="ko-KR" sz="2000" dirty="0"/>
              <a:t>4</a:t>
            </a:r>
            <a:r>
              <a:rPr lang="ko-KR" altLang="en-US" sz="2000" dirty="0"/>
              <a:t>자리를 입력하는 방법이나</a:t>
            </a:r>
            <a:r>
              <a:rPr lang="en-US" altLang="ko-KR" sz="2000" dirty="0"/>
              <a:t>, </a:t>
            </a:r>
          </a:p>
          <a:p>
            <a:pPr algn="ctr"/>
            <a:r>
              <a:rPr lang="ko-KR" altLang="en-US" sz="2000" dirty="0"/>
              <a:t>홍채 인식을 하는 방법을 도입해 보안을 강화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2005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>
            <a:off x="4532456" y="1801162"/>
            <a:ext cx="79088" cy="4224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7DEEE-FEEF-4D97-9C83-810E1D0656AA}"/>
              </a:ext>
            </a:extLst>
          </p:cNvPr>
          <p:cNvSpPr txBox="1"/>
          <p:nvPr/>
        </p:nvSpPr>
        <p:spPr>
          <a:xfrm>
            <a:off x="3695700" y="3136612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질의응답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61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77DEEE-FEEF-4D97-9C83-810E1D0656AA}"/>
              </a:ext>
            </a:extLst>
          </p:cNvPr>
          <p:cNvSpPr txBox="1"/>
          <p:nvPr/>
        </p:nvSpPr>
        <p:spPr>
          <a:xfrm>
            <a:off x="3509962" y="3136612"/>
            <a:ext cx="212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감사합니다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8147D0-B80E-4430-B298-FE9F766A495D}"/>
              </a:ext>
            </a:extLst>
          </p:cNvPr>
          <p:cNvSpPr/>
          <p:nvPr/>
        </p:nvSpPr>
        <p:spPr>
          <a:xfrm rot="16200000">
            <a:off x="4532456" y="1801162"/>
            <a:ext cx="79088" cy="4224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6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9B1CD45-22DD-43AD-B282-D630CA78DA81}"/>
              </a:ext>
            </a:extLst>
          </p:cNvPr>
          <p:cNvSpPr/>
          <p:nvPr/>
        </p:nvSpPr>
        <p:spPr>
          <a:xfrm rot="5400000">
            <a:off x="257175" y="1242682"/>
            <a:ext cx="685800" cy="5143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382EDDEE-B65D-47B3-BAEF-4403C29D9831}"/>
              </a:ext>
            </a:extLst>
          </p:cNvPr>
          <p:cNvSpPr/>
          <p:nvPr/>
        </p:nvSpPr>
        <p:spPr>
          <a:xfrm rot="5400000">
            <a:off x="257175" y="2641749"/>
            <a:ext cx="685800" cy="5143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D1F92918-D0D6-465D-84F5-2AEE092E0E9E}"/>
              </a:ext>
            </a:extLst>
          </p:cNvPr>
          <p:cNvSpPr/>
          <p:nvPr/>
        </p:nvSpPr>
        <p:spPr>
          <a:xfrm rot="5400000">
            <a:off x="257175" y="5443868"/>
            <a:ext cx="685800" cy="5143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B83BB-B114-4840-BA2D-924734691C32}"/>
              </a:ext>
            </a:extLst>
          </p:cNvPr>
          <p:cNvSpPr txBox="1"/>
          <p:nvPr/>
        </p:nvSpPr>
        <p:spPr>
          <a:xfrm>
            <a:off x="523875" y="200350"/>
            <a:ext cx="9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909A1F9-18EE-43E4-9365-A553BE85F1C2}"/>
              </a:ext>
            </a:extLst>
          </p:cNvPr>
          <p:cNvSpPr/>
          <p:nvPr/>
        </p:nvSpPr>
        <p:spPr>
          <a:xfrm rot="5400000">
            <a:off x="257175" y="4044801"/>
            <a:ext cx="685800" cy="5143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8F08A5-D983-4819-85DC-290660973690}"/>
              </a:ext>
            </a:extLst>
          </p:cNvPr>
          <p:cNvSpPr txBox="1"/>
          <p:nvPr/>
        </p:nvSpPr>
        <p:spPr>
          <a:xfrm>
            <a:off x="1524000" y="1315191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주제 선정 및 선정 이유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A7C90F-E8CB-4A48-A984-F1BD7545D0C3}"/>
              </a:ext>
            </a:extLst>
          </p:cNvPr>
          <p:cNvSpPr txBox="1"/>
          <p:nvPr/>
        </p:nvSpPr>
        <p:spPr>
          <a:xfrm>
            <a:off x="1524000" y="2714258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문제점과 해결하기 위한 방안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723FD-D88F-47EA-A1DA-A32A804B8E79}"/>
              </a:ext>
            </a:extLst>
          </p:cNvPr>
          <p:cNvSpPr txBox="1"/>
          <p:nvPr/>
        </p:nvSpPr>
        <p:spPr>
          <a:xfrm>
            <a:off x="1524000" y="4113325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해당 방안의 장점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C793F-A445-4858-AA06-880EDB410DBF}"/>
              </a:ext>
            </a:extLst>
          </p:cNvPr>
          <p:cNvSpPr txBox="1"/>
          <p:nvPr/>
        </p:nvSpPr>
        <p:spPr>
          <a:xfrm>
            <a:off x="1524000" y="5512392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결론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6BC265-7D82-4286-A73A-5CBE486AB0F3}"/>
              </a:ext>
            </a:extLst>
          </p:cNvPr>
          <p:cNvSpPr txBox="1"/>
          <p:nvPr/>
        </p:nvSpPr>
        <p:spPr>
          <a:xfrm>
            <a:off x="342900" y="131519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BBF10-45FD-49E9-8564-D1327E9C0A27}"/>
              </a:ext>
            </a:extLst>
          </p:cNvPr>
          <p:cNvSpPr txBox="1"/>
          <p:nvPr/>
        </p:nvSpPr>
        <p:spPr>
          <a:xfrm>
            <a:off x="333375" y="271425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080732-C3FE-4F8A-97A3-DD4F029DDAAE}"/>
              </a:ext>
            </a:extLst>
          </p:cNvPr>
          <p:cNvSpPr txBox="1"/>
          <p:nvPr/>
        </p:nvSpPr>
        <p:spPr>
          <a:xfrm>
            <a:off x="352425" y="411332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4110E2-852D-4F1E-9940-D822725EC6F3}"/>
              </a:ext>
            </a:extLst>
          </p:cNvPr>
          <p:cNvSpPr txBox="1"/>
          <p:nvPr/>
        </p:nvSpPr>
        <p:spPr>
          <a:xfrm>
            <a:off x="352425" y="551239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9B1CD45-22DD-43AD-B282-D630CA78DA81}"/>
              </a:ext>
            </a:extLst>
          </p:cNvPr>
          <p:cNvSpPr/>
          <p:nvPr/>
        </p:nvSpPr>
        <p:spPr>
          <a:xfrm rot="5400000">
            <a:off x="257175" y="1242682"/>
            <a:ext cx="685800" cy="5143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C05A1-2E28-4682-9A26-FE8D5B229F45}"/>
              </a:ext>
            </a:extLst>
          </p:cNvPr>
          <p:cNvSpPr txBox="1"/>
          <p:nvPr/>
        </p:nvSpPr>
        <p:spPr>
          <a:xfrm>
            <a:off x="514350" y="178369"/>
            <a:ext cx="2571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주제 선정 및 선정 이유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F2CB37F-8D8C-4E96-99F8-CB410FF5920D}"/>
              </a:ext>
            </a:extLst>
          </p:cNvPr>
          <p:cNvCxnSpPr>
            <a:cxnSpLocks/>
          </p:cNvCxnSpPr>
          <p:nvPr/>
        </p:nvCxnSpPr>
        <p:spPr>
          <a:xfrm>
            <a:off x="447675" y="618465"/>
            <a:ext cx="27908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E40996-3182-4138-92D8-F9FC14D5F087}"/>
              </a:ext>
            </a:extLst>
          </p:cNvPr>
          <p:cNvSpPr txBox="1"/>
          <p:nvPr/>
        </p:nvSpPr>
        <p:spPr>
          <a:xfrm>
            <a:off x="342900" y="131519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F5A4FE-2935-47E5-8F65-4BB41725D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66" y="1499857"/>
            <a:ext cx="3500868" cy="35008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A45756-9C6C-4550-A1B6-324712676C9E}"/>
              </a:ext>
            </a:extLst>
          </p:cNvPr>
          <p:cNvSpPr txBox="1"/>
          <p:nvPr/>
        </p:nvSpPr>
        <p:spPr>
          <a:xfrm>
            <a:off x="1876425" y="5198373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주제 </a:t>
            </a:r>
            <a:r>
              <a:rPr lang="en-US" altLang="ko-KR" sz="2000" dirty="0"/>
              <a:t>: 5</a:t>
            </a:r>
            <a:r>
              <a:rPr lang="ko-KR" altLang="en-US" sz="2000" dirty="0"/>
              <a:t>만원 이상의 고액 결제 시 보안이 취약한 </a:t>
            </a:r>
            <a:endParaRPr lang="en-US" altLang="ko-KR" sz="2000" dirty="0"/>
          </a:p>
          <a:p>
            <a:pPr algn="ctr"/>
            <a:r>
              <a:rPr lang="ko-KR" altLang="en-US" sz="2000" dirty="0"/>
              <a:t>서명이 아닌 지문인식과 같은 생체인식 기술을 도입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1853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9B1CD45-22DD-43AD-B282-D630CA78DA81}"/>
              </a:ext>
            </a:extLst>
          </p:cNvPr>
          <p:cNvSpPr/>
          <p:nvPr/>
        </p:nvSpPr>
        <p:spPr>
          <a:xfrm rot="5400000">
            <a:off x="257175" y="1242682"/>
            <a:ext cx="685800" cy="5143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C05A1-2E28-4682-9A26-FE8D5B229F45}"/>
              </a:ext>
            </a:extLst>
          </p:cNvPr>
          <p:cNvSpPr txBox="1"/>
          <p:nvPr/>
        </p:nvSpPr>
        <p:spPr>
          <a:xfrm>
            <a:off x="514350" y="178369"/>
            <a:ext cx="2571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주제 선정 및 선정 이유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F2CB37F-8D8C-4E96-99F8-CB410FF5920D}"/>
              </a:ext>
            </a:extLst>
          </p:cNvPr>
          <p:cNvCxnSpPr>
            <a:cxnSpLocks/>
          </p:cNvCxnSpPr>
          <p:nvPr/>
        </p:nvCxnSpPr>
        <p:spPr>
          <a:xfrm>
            <a:off x="447675" y="618465"/>
            <a:ext cx="27908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E40996-3182-4138-92D8-F9FC14D5F087}"/>
              </a:ext>
            </a:extLst>
          </p:cNvPr>
          <p:cNvSpPr txBox="1"/>
          <p:nvPr/>
        </p:nvSpPr>
        <p:spPr>
          <a:xfrm>
            <a:off x="342900" y="131519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B98676-7C63-4CF7-A840-ECB1C351D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48" y="2343086"/>
            <a:ext cx="2171827" cy="21718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CD7A3A-F51E-4F5C-9F21-D9E61A88B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2343086"/>
            <a:ext cx="2171827" cy="21718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310794-EA7A-4148-A716-7150861205FA}"/>
              </a:ext>
            </a:extLst>
          </p:cNvPr>
          <p:cNvSpPr txBox="1"/>
          <p:nvPr/>
        </p:nvSpPr>
        <p:spPr>
          <a:xfrm>
            <a:off x="857250" y="501015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신용카드나 체크카드로 </a:t>
            </a:r>
            <a:endParaRPr lang="en-US" altLang="ko-KR" dirty="0"/>
          </a:p>
          <a:p>
            <a:pPr algn="ctr"/>
            <a:r>
              <a:rPr lang="en-US" altLang="ko-KR" dirty="0"/>
              <a:t>5</a:t>
            </a:r>
            <a:r>
              <a:rPr lang="ko-KR" altLang="en-US" dirty="0"/>
              <a:t>만원 이상의 고액 결제 할 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654B4-0EDD-4196-8E0B-0991F61482C2}"/>
              </a:ext>
            </a:extLst>
          </p:cNvPr>
          <p:cNvSpPr txBox="1"/>
          <p:nvPr/>
        </p:nvSpPr>
        <p:spPr>
          <a:xfrm>
            <a:off x="5343588" y="501015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카드 뒷면에 있는 서명과</a:t>
            </a:r>
            <a:endParaRPr lang="en-US" altLang="ko-KR" dirty="0"/>
          </a:p>
          <a:p>
            <a:pPr algn="ctr"/>
            <a:r>
              <a:rPr lang="ko-KR" altLang="en-US" dirty="0"/>
              <a:t>같은 서명을 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2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9B1CD45-22DD-43AD-B282-D630CA78DA81}"/>
              </a:ext>
            </a:extLst>
          </p:cNvPr>
          <p:cNvSpPr/>
          <p:nvPr/>
        </p:nvSpPr>
        <p:spPr>
          <a:xfrm rot="5400000">
            <a:off x="257175" y="1242682"/>
            <a:ext cx="685800" cy="5143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C05A1-2E28-4682-9A26-FE8D5B229F45}"/>
              </a:ext>
            </a:extLst>
          </p:cNvPr>
          <p:cNvSpPr txBox="1"/>
          <p:nvPr/>
        </p:nvSpPr>
        <p:spPr>
          <a:xfrm>
            <a:off x="514350" y="178369"/>
            <a:ext cx="2571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주제 선정 및 선정 이유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F2CB37F-8D8C-4E96-99F8-CB410FF5920D}"/>
              </a:ext>
            </a:extLst>
          </p:cNvPr>
          <p:cNvCxnSpPr>
            <a:cxnSpLocks/>
          </p:cNvCxnSpPr>
          <p:nvPr/>
        </p:nvCxnSpPr>
        <p:spPr>
          <a:xfrm>
            <a:off x="447675" y="618465"/>
            <a:ext cx="27908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E40996-3182-4138-92D8-F9FC14D5F087}"/>
              </a:ext>
            </a:extLst>
          </p:cNvPr>
          <p:cNvSpPr txBox="1"/>
          <p:nvPr/>
        </p:nvSpPr>
        <p:spPr>
          <a:xfrm>
            <a:off x="342900" y="131519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10794-EA7A-4148-A716-7150861205FA}"/>
              </a:ext>
            </a:extLst>
          </p:cNvPr>
          <p:cNvSpPr txBox="1"/>
          <p:nvPr/>
        </p:nvSpPr>
        <p:spPr>
          <a:xfrm>
            <a:off x="771524" y="5118247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대충 하는 경우가 대부분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6C1F50-8083-4B41-8C10-DA691EE49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86" y="2340540"/>
            <a:ext cx="2171827" cy="2171827"/>
          </a:xfrm>
          <a:prstGeom prst="rect">
            <a:avLst/>
          </a:prstGeom>
        </p:spPr>
      </p:pic>
      <p:sp>
        <p:nvSpPr>
          <p:cNvPr id="7" name="십자형 6">
            <a:extLst>
              <a:ext uri="{FF2B5EF4-FFF2-40B4-BE49-F238E27FC236}">
                <a16:creationId xmlns:a16="http://schemas.microsoft.com/office/drawing/2014/main" id="{3857C3E1-A38E-47DE-A0E6-6F6A3AA2CD6F}"/>
              </a:ext>
            </a:extLst>
          </p:cNvPr>
          <p:cNvSpPr/>
          <p:nvPr/>
        </p:nvSpPr>
        <p:spPr>
          <a:xfrm rot="18957865">
            <a:off x="1066611" y="2115570"/>
            <a:ext cx="2648116" cy="2659867"/>
          </a:xfrm>
          <a:prstGeom prst="plus">
            <a:avLst>
              <a:gd name="adj" fmla="val 4463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E9E6364-AFD3-43FE-84E8-040BD4DCF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787" y="2359588"/>
            <a:ext cx="2171827" cy="2171827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5673CC0-37B1-4655-85AC-6E66332B8EC9}"/>
              </a:ext>
            </a:extLst>
          </p:cNvPr>
          <p:cNvSpPr/>
          <p:nvPr/>
        </p:nvSpPr>
        <p:spPr>
          <a:xfrm>
            <a:off x="4029075" y="3458514"/>
            <a:ext cx="1085850" cy="278772"/>
          </a:xfrm>
          <a:prstGeom prst="rightArrow">
            <a:avLst>
              <a:gd name="adj1" fmla="val 36333"/>
              <a:gd name="adj2" fmla="val 739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3ECC29-1A7A-489C-8E09-CAA9825759BD}"/>
              </a:ext>
            </a:extLst>
          </p:cNvPr>
          <p:cNvSpPr txBox="1"/>
          <p:nvPr/>
        </p:nvSpPr>
        <p:spPr>
          <a:xfrm>
            <a:off x="5114925" y="5000588"/>
            <a:ext cx="325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만약 카드를 도난 당했다면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큰 손해를 입을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83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9B1CD45-22DD-43AD-B282-D630CA78DA81}"/>
              </a:ext>
            </a:extLst>
          </p:cNvPr>
          <p:cNvSpPr/>
          <p:nvPr/>
        </p:nvSpPr>
        <p:spPr>
          <a:xfrm rot="5400000">
            <a:off x="257175" y="1242682"/>
            <a:ext cx="685800" cy="5143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C05A1-2E28-4682-9A26-FE8D5B229F45}"/>
              </a:ext>
            </a:extLst>
          </p:cNvPr>
          <p:cNvSpPr txBox="1"/>
          <p:nvPr/>
        </p:nvSpPr>
        <p:spPr>
          <a:xfrm>
            <a:off x="514350" y="178369"/>
            <a:ext cx="2571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주제 선정 및 선정 이유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F2CB37F-8D8C-4E96-99F8-CB410FF5920D}"/>
              </a:ext>
            </a:extLst>
          </p:cNvPr>
          <p:cNvCxnSpPr>
            <a:cxnSpLocks/>
          </p:cNvCxnSpPr>
          <p:nvPr/>
        </p:nvCxnSpPr>
        <p:spPr>
          <a:xfrm>
            <a:off x="447675" y="618465"/>
            <a:ext cx="27908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E40996-3182-4138-92D8-F9FC14D5F087}"/>
              </a:ext>
            </a:extLst>
          </p:cNvPr>
          <p:cNvSpPr txBox="1"/>
          <p:nvPr/>
        </p:nvSpPr>
        <p:spPr>
          <a:xfrm>
            <a:off x="342900" y="131519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AF9526-6909-481F-9BA8-37D6156A31A3}"/>
              </a:ext>
            </a:extLst>
          </p:cNvPr>
          <p:cNvGrpSpPr/>
          <p:nvPr/>
        </p:nvGrpSpPr>
        <p:grpSpPr>
          <a:xfrm>
            <a:off x="1067989" y="2347914"/>
            <a:ext cx="7212807" cy="2162169"/>
            <a:chOff x="1067989" y="2347914"/>
            <a:chExt cx="7212807" cy="21621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90E574-E6BA-410D-AFC3-0D35B14DCF81}"/>
                </a:ext>
              </a:extLst>
            </p:cNvPr>
            <p:cNvSpPr txBox="1"/>
            <p:nvPr/>
          </p:nvSpPr>
          <p:spPr>
            <a:xfrm>
              <a:off x="1500187" y="2828835"/>
              <a:ext cx="63484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따라서 서명을 하는 것은 카드 결제에 대한 보안이 취약하다 생각하여 생체인식 기술을 도입한 </a:t>
              </a:r>
              <a:endParaRPr lang="en-US" altLang="ko-KR" sz="2400" dirty="0"/>
            </a:p>
            <a:p>
              <a:pPr algn="ctr"/>
              <a:r>
                <a:rPr lang="ko-KR" altLang="en-US" sz="2400" dirty="0"/>
                <a:t>결제 방법을 주제로 선정하게 되었다</a:t>
              </a:r>
              <a:r>
                <a:rPr lang="en-US" altLang="ko-KR" sz="2400" dirty="0"/>
                <a:t>.</a:t>
              </a:r>
            </a:p>
          </p:txBody>
        </p:sp>
        <p:sp>
          <p:nvSpPr>
            <p:cNvPr id="7" name="양쪽 중괄호 6">
              <a:extLst>
                <a:ext uri="{FF2B5EF4-FFF2-40B4-BE49-F238E27FC236}">
                  <a16:creationId xmlns:a16="http://schemas.microsoft.com/office/drawing/2014/main" id="{1057C2B1-8D0C-4D2A-82D8-7B2B324DAD74}"/>
                </a:ext>
              </a:extLst>
            </p:cNvPr>
            <p:cNvSpPr/>
            <p:nvPr/>
          </p:nvSpPr>
          <p:spPr>
            <a:xfrm>
              <a:off x="1067989" y="2347914"/>
              <a:ext cx="7212807" cy="2162169"/>
            </a:xfrm>
            <a:prstGeom prst="bracePair">
              <a:avLst>
                <a:gd name="adj" fmla="val 9214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72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382EDDEE-B65D-47B3-BAEF-4403C29D9831}"/>
              </a:ext>
            </a:extLst>
          </p:cNvPr>
          <p:cNvSpPr/>
          <p:nvPr/>
        </p:nvSpPr>
        <p:spPr>
          <a:xfrm rot="5400000">
            <a:off x="257175" y="2641749"/>
            <a:ext cx="685800" cy="5143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FB31C-A18B-4213-85C1-CFC67280CA92}"/>
              </a:ext>
            </a:extLst>
          </p:cNvPr>
          <p:cNvSpPr txBox="1"/>
          <p:nvPr/>
        </p:nvSpPr>
        <p:spPr>
          <a:xfrm>
            <a:off x="333375" y="271425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A3AC2-7B1D-42E0-A397-15BB656560F0}"/>
              </a:ext>
            </a:extLst>
          </p:cNvPr>
          <p:cNvSpPr txBox="1"/>
          <p:nvPr/>
        </p:nvSpPr>
        <p:spPr>
          <a:xfrm>
            <a:off x="504825" y="209147"/>
            <a:ext cx="93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문제점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1DD4BB-56C7-4008-B2A6-6101A87B6831}"/>
              </a:ext>
            </a:extLst>
          </p:cNvPr>
          <p:cNvCxnSpPr>
            <a:cxnSpLocks/>
          </p:cNvCxnSpPr>
          <p:nvPr/>
        </p:nvCxnSpPr>
        <p:spPr>
          <a:xfrm>
            <a:off x="504825" y="620668"/>
            <a:ext cx="1971675" cy="72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4C2E98B-4F8F-489E-A836-380E92455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" r="1467" b="87445"/>
          <a:stretch/>
        </p:blipFill>
        <p:spPr>
          <a:xfrm>
            <a:off x="904876" y="693359"/>
            <a:ext cx="4575723" cy="6780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39A81C3-DBC4-4762-ADB6-EEFFD0887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436330"/>
            <a:ext cx="4575724" cy="4359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F9860E-99C8-4277-A475-F648BD41C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273" y="989992"/>
            <a:ext cx="3501477" cy="41871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A210B4E-7C84-4C82-AEA4-C7F3CEEE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723" y="5356465"/>
            <a:ext cx="3596727" cy="12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382EDDEE-B65D-47B3-BAEF-4403C29D9831}"/>
              </a:ext>
            </a:extLst>
          </p:cNvPr>
          <p:cNvSpPr/>
          <p:nvPr/>
        </p:nvSpPr>
        <p:spPr>
          <a:xfrm rot="5400000">
            <a:off x="257175" y="2641749"/>
            <a:ext cx="685800" cy="5143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FB31C-A18B-4213-85C1-CFC67280CA92}"/>
              </a:ext>
            </a:extLst>
          </p:cNvPr>
          <p:cNvSpPr txBox="1"/>
          <p:nvPr/>
        </p:nvSpPr>
        <p:spPr>
          <a:xfrm>
            <a:off x="333375" y="271425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A3AC2-7B1D-42E0-A397-15BB656560F0}"/>
              </a:ext>
            </a:extLst>
          </p:cNvPr>
          <p:cNvSpPr txBox="1"/>
          <p:nvPr/>
        </p:nvSpPr>
        <p:spPr>
          <a:xfrm>
            <a:off x="504825" y="209147"/>
            <a:ext cx="93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문제점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1DD4BB-56C7-4008-B2A6-6101A87B6831}"/>
              </a:ext>
            </a:extLst>
          </p:cNvPr>
          <p:cNvCxnSpPr>
            <a:cxnSpLocks/>
          </p:cNvCxnSpPr>
          <p:nvPr/>
        </p:nvCxnSpPr>
        <p:spPr>
          <a:xfrm>
            <a:off x="504825" y="620668"/>
            <a:ext cx="1971675" cy="72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626838-3721-4F56-BD1D-054E5B8EB86C}"/>
              </a:ext>
            </a:extLst>
          </p:cNvPr>
          <p:cNvSpPr txBox="1"/>
          <p:nvPr/>
        </p:nvSpPr>
        <p:spPr>
          <a:xfrm>
            <a:off x="1190627" y="6464187"/>
            <a:ext cx="743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http://imnews.imbc.com/replay/2013/nwdesk/article/3302683_18585.html</a:t>
            </a:r>
            <a:r>
              <a:rPr lang="en-US" altLang="ko-KR" dirty="0"/>
              <a:t>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D5EB70-868A-4E6D-9D26-549B158DD3D2}"/>
              </a:ext>
            </a:extLst>
          </p:cNvPr>
          <p:cNvGrpSpPr/>
          <p:nvPr/>
        </p:nvGrpSpPr>
        <p:grpSpPr>
          <a:xfrm>
            <a:off x="1121569" y="1320651"/>
            <a:ext cx="3171825" cy="2108349"/>
            <a:chOff x="1095375" y="1133475"/>
            <a:chExt cx="3171825" cy="21083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BCB9A4-70D9-48A6-B756-B4BFD0BC0D56}"/>
                </a:ext>
              </a:extLst>
            </p:cNvPr>
            <p:cNvSpPr txBox="1"/>
            <p:nvPr/>
          </p:nvSpPr>
          <p:spPr>
            <a:xfrm>
              <a:off x="1173956" y="1557586"/>
              <a:ext cx="3019425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신용카드 결제 시 서명이 카드 뒷면의 서명과 같아야 함</a:t>
              </a:r>
              <a:r>
                <a:rPr lang="en-US" altLang="ko-KR" dirty="0"/>
                <a:t>.</a:t>
              </a:r>
            </a:p>
            <a:p>
              <a:pPr algn="ctr"/>
              <a:endParaRPr lang="en-US" altLang="ko-KR" sz="600" dirty="0"/>
            </a:p>
            <a:p>
              <a:pPr algn="ctr"/>
              <a:r>
                <a:rPr lang="en-US" altLang="ko-KR" dirty="0"/>
                <a:t>-&gt; </a:t>
              </a:r>
              <a:r>
                <a:rPr lang="ko-KR" altLang="en-US" dirty="0"/>
                <a:t>대충 하기 때문에 같지 않은 경우가 대부분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  <p:sp>
          <p:nvSpPr>
            <p:cNvPr id="6" name="양쪽 대괄호 5">
              <a:extLst>
                <a:ext uri="{FF2B5EF4-FFF2-40B4-BE49-F238E27FC236}">
                  <a16:creationId xmlns:a16="http://schemas.microsoft.com/office/drawing/2014/main" id="{7E2EBD34-B37B-4977-9A59-E02A7B17805F}"/>
                </a:ext>
              </a:extLst>
            </p:cNvPr>
            <p:cNvSpPr/>
            <p:nvPr/>
          </p:nvSpPr>
          <p:spPr>
            <a:xfrm>
              <a:off x="1095375" y="1133475"/>
              <a:ext cx="3171825" cy="210834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3ED5A85-3817-470D-8FDA-386393D9C3B3}"/>
              </a:ext>
            </a:extLst>
          </p:cNvPr>
          <p:cNvGrpSpPr/>
          <p:nvPr/>
        </p:nvGrpSpPr>
        <p:grpSpPr>
          <a:xfrm>
            <a:off x="5357813" y="1211767"/>
            <a:ext cx="3409950" cy="2222648"/>
            <a:chOff x="5157789" y="1019176"/>
            <a:chExt cx="3409950" cy="22226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63F3BF-6D59-48AB-BEF1-F7A3AB43C76E}"/>
                </a:ext>
              </a:extLst>
            </p:cNvPr>
            <p:cNvSpPr txBox="1"/>
            <p:nvPr/>
          </p:nvSpPr>
          <p:spPr>
            <a:xfrm>
              <a:off x="5219702" y="1389533"/>
              <a:ext cx="328612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신용카드 결제 시 서명의 역할은 부정사용을 예방하기 위함</a:t>
              </a:r>
              <a:r>
                <a:rPr lang="en-US" altLang="ko-KR" dirty="0"/>
                <a:t>.</a:t>
              </a:r>
            </a:p>
            <a:p>
              <a:pPr algn="ctr"/>
              <a:endParaRPr lang="en-US" altLang="ko-KR" sz="600" dirty="0"/>
            </a:p>
            <a:p>
              <a:pPr algn="ctr"/>
              <a:r>
                <a:rPr lang="en-US" altLang="ko-KR" dirty="0"/>
                <a:t>-&gt; </a:t>
              </a:r>
              <a:r>
                <a:rPr lang="ko-KR" altLang="en-US" dirty="0"/>
                <a:t>서명을 대충 하기 때문에 부정 사용 당했을 때 오히려 돈을 내는 경우가 많음</a:t>
              </a:r>
              <a:r>
                <a:rPr lang="en-US" altLang="ko-KR" dirty="0"/>
                <a:t>. </a:t>
              </a:r>
              <a:endParaRPr lang="ko-KR" altLang="en-US" dirty="0"/>
            </a:p>
          </p:txBody>
        </p:sp>
        <p:sp>
          <p:nvSpPr>
            <p:cNvPr id="13" name="양쪽 대괄호 12">
              <a:extLst>
                <a:ext uri="{FF2B5EF4-FFF2-40B4-BE49-F238E27FC236}">
                  <a16:creationId xmlns:a16="http://schemas.microsoft.com/office/drawing/2014/main" id="{7E03AD84-C25E-40D1-9BFE-96CED3DC1048}"/>
                </a:ext>
              </a:extLst>
            </p:cNvPr>
            <p:cNvSpPr/>
            <p:nvPr/>
          </p:nvSpPr>
          <p:spPr>
            <a:xfrm>
              <a:off x="5157789" y="1019176"/>
              <a:ext cx="3409950" cy="2222648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0D87DA-B8D3-4D1F-A604-CDD77B4BEE82}"/>
              </a:ext>
            </a:extLst>
          </p:cNvPr>
          <p:cNvSpPr txBox="1"/>
          <p:nvPr/>
        </p:nvSpPr>
        <p:spPr>
          <a:xfrm rot="5400000">
            <a:off x="4465690" y="3774093"/>
            <a:ext cx="646331" cy="53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 panose="020B0604020202020204" pitchFamily="34" charset="0"/>
              </a:rPr>
              <a:t>&gt;&gt;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96FC4C9-0ECB-40AC-B834-B0BD2995E092}"/>
              </a:ext>
            </a:extLst>
          </p:cNvPr>
          <p:cNvGrpSpPr/>
          <p:nvPr/>
        </p:nvGrpSpPr>
        <p:grpSpPr>
          <a:xfrm>
            <a:off x="809946" y="4629545"/>
            <a:ext cx="8019408" cy="1170357"/>
            <a:chOff x="809946" y="4629545"/>
            <a:chExt cx="8019408" cy="11703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55127B-0DB6-4FE9-AABA-AF31FF70CFFE}"/>
                </a:ext>
              </a:extLst>
            </p:cNvPr>
            <p:cNvSpPr txBox="1"/>
            <p:nvPr/>
          </p:nvSpPr>
          <p:spPr>
            <a:xfrm>
              <a:off x="993141" y="5092016"/>
              <a:ext cx="75914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서명을 한다는 것은 본인 확인을 한다는 것</a:t>
              </a:r>
              <a:r>
                <a:rPr lang="en-US" altLang="ko-KR" sz="2000" dirty="0"/>
                <a:t>. </a:t>
              </a:r>
            </a:p>
            <a:p>
              <a:pPr algn="ctr"/>
              <a:r>
                <a:rPr lang="ko-KR" altLang="en-US" sz="2000" dirty="0"/>
                <a:t>서명에 대한 보안이 취약하여 부정 사용한 사례와 피해 금액이 어마어마함</a:t>
              </a:r>
              <a:r>
                <a:rPr lang="en-US" altLang="ko-KR" sz="2000" dirty="0"/>
                <a:t>.</a:t>
              </a:r>
              <a:endParaRPr lang="en-US" altLang="ko-K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A9AEEB-C494-4362-8864-439269495F93}"/>
                </a:ext>
              </a:extLst>
            </p:cNvPr>
            <p:cNvSpPr txBox="1"/>
            <p:nvPr/>
          </p:nvSpPr>
          <p:spPr>
            <a:xfrm>
              <a:off x="809946" y="4799628"/>
              <a:ext cx="523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Arial Black" panose="020B0A04020102020204" pitchFamily="34" charset="0"/>
                </a:rPr>
                <a:t>“</a:t>
              </a:r>
              <a:endParaRPr lang="ko-KR" altLang="en-US" sz="3600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067640-1A9E-455F-AB11-4FF5E16C313F}"/>
                </a:ext>
              </a:extLst>
            </p:cNvPr>
            <p:cNvSpPr txBox="1"/>
            <p:nvPr/>
          </p:nvSpPr>
          <p:spPr>
            <a:xfrm rot="10800000">
              <a:off x="8305481" y="4629545"/>
              <a:ext cx="523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Arial Black" panose="020B0A04020102020204" pitchFamily="34" charset="0"/>
                </a:rPr>
                <a:t>“</a:t>
              </a:r>
              <a:endParaRPr lang="ko-KR" altLang="en-US" sz="36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9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909A1F9-18EE-43E4-9365-A553BE85F1C2}"/>
              </a:ext>
            </a:extLst>
          </p:cNvPr>
          <p:cNvSpPr/>
          <p:nvPr/>
        </p:nvSpPr>
        <p:spPr>
          <a:xfrm rot="5400000">
            <a:off x="257175" y="4044801"/>
            <a:ext cx="685800" cy="5143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34BDB-645A-45B6-BF8E-932D5B0D8063}"/>
              </a:ext>
            </a:extLst>
          </p:cNvPr>
          <p:cNvSpPr txBox="1"/>
          <p:nvPr/>
        </p:nvSpPr>
        <p:spPr>
          <a:xfrm>
            <a:off x="352425" y="411332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89B317-2EFF-4541-940C-5C093947DFD2}"/>
              </a:ext>
            </a:extLst>
          </p:cNvPr>
          <p:cNvCxnSpPr>
            <a:cxnSpLocks/>
          </p:cNvCxnSpPr>
          <p:nvPr/>
        </p:nvCxnSpPr>
        <p:spPr>
          <a:xfrm>
            <a:off x="523873" y="725786"/>
            <a:ext cx="2667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2AFAD7-FE75-4E57-A01A-22B163DA4616}"/>
              </a:ext>
            </a:extLst>
          </p:cNvPr>
          <p:cNvSpPr txBox="1"/>
          <p:nvPr/>
        </p:nvSpPr>
        <p:spPr>
          <a:xfrm>
            <a:off x="523873" y="235307"/>
            <a:ext cx="206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해결 방안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A87771-AF62-403E-A890-1C50FBB79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3" y="3342673"/>
            <a:ext cx="2186372" cy="23134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1D305D-BEDA-4CB2-9B38-744B3F9C2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43" y="3300833"/>
            <a:ext cx="2313507" cy="23135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14F27F-27E7-4920-9AA0-4ECCCD5B3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32" y="3325904"/>
            <a:ext cx="2313506" cy="231350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3DA4A21-EE17-4CCC-97FD-C94C78065CF5}"/>
              </a:ext>
            </a:extLst>
          </p:cNvPr>
          <p:cNvGrpSpPr/>
          <p:nvPr/>
        </p:nvGrpSpPr>
        <p:grpSpPr>
          <a:xfrm>
            <a:off x="2718195" y="1190302"/>
            <a:ext cx="4333877" cy="1076301"/>
            <a:chOff x="2632470" y="1147807"/>
            <a:chExt cx="4333877" cy="10763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7DB91E-5E73-492A-A16C-F54519B35D2B}"/>
                </a:ext>
              </a:extLst>
            </p:cNvPr>
            <p:cNvSpPr txBox="1"/>
            <p:nvPr/>
          </p:nvSpPr>
          <p:spPr>
            <a:xfrm>
              <a:off x="2769393" y="1352925"/>
              <a:ext cx="40600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결제할 때 서명이 아닌 지문이나 </a:t>
              </a:r>
              <a:endParaRPr lang="en-US" altLang="ko-KR" sz="2000" dirty="0"/>
            </a:p>
            <a:p>
              <a:pPr algn="ctr"/>
              <a:r>
                <a:rPr lang="ko-KR" altLang="en-US" sz="2000" dirty="0"/>
                <a:t>홍채인식 같은 생체인식 기술을 도입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14" name="양쪽 대괄호 13">
              <a:extLst>
                <a:ext uri="{FF2B5EF4-FFF2-40B4-BE49-F238E27FC236}">
                  <a16:creationId xmlns:a16="http://schemas.microsoft.com/office/drawing/2014/main" id="{E5783E13-1FAF-426C-8713-8F77B765745B}"/>
                </a:ext>
              </a:extLst>
            </p:cNvPr>
            <p:cNvSpPr/>
            <p:nvPr/>
          </p:nvSpPr>
          <p:spPr>
            <a:xfrm>
              <a:off x="2632470" y="1147807"/>
              <a:ext cx="4333877" cy="1076301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빼기 기호 18">
            <a:extLst>
              <a:ext uri="{FF2B5EF4-FFF2-40B4-BE49-F238E27FC236}">
                <a16:creationId xmlns:a16="http://schemas.microsoft.com/office/drawing/2014/main" id="{2897B7EE-E57E-4E24-AE70-9EADE9739C01}"/>
              </a:ext>
            </a:extLst>
          </p:cNvPr>
          <p:cNvSpPr/>
          <p:nvPr/>
        </p:nvSpPr>
        <p:spPr>
          <a:xfrm rot="18618008">
            <a:off x="-325478" y="4306470"/>
            <a:ext cx="4460574" cy="495541"/>
          </a:xfrm>
          <a:prstGeom prst="mathMin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3C21DAA-B2B0-490F-B1C4-BBABC22E861F}"/>
              </a:ext>
            </a:extLst>
          </p:cNvPr>
          <p:cNvSpPr/>
          <p:nvPr/>
        </p:nvSpPr>
        <p:spPr>
          <a:xfrm>
            <a:off x="6255243" y="2919122"/>
            <a:ext cx="2754989" cy="2798445"/>
          </a:xfrm>
          <a:prstGeom prst="ellipse">
            <a:avLst/>
          </a:prstGeom>
          <a:noFill/>
          <a:ln w="76200">
            <a:solidFill>
              <a:srgbClr val="0076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95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오늘의PPT색상테마031_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464</Words>
  <Application>Microsoft Office PowerPoint</Application>
  <PresentationFormat>화면 슬라이드 쇼(4:3)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</vt:lpstr>
      <vt:lpstr>맑은 고딕</vt:lpstr>
      <vt:lpstr>나눔바른고딕</vt:lpstr>
      <vt:lpstr>Calibri Light</vt:lpstr>
      <vt:lpstr>경기천년제목 Bold</vt:lpstr>
      <vt:lpstr>Calibri</vt:lpstr>
      <vt:lpstr>Arial Black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문 지연</cp:lastModifiedBy>
  <cp:revision>63</cp:revision>
  <dcterms:created xsi:type="dcterms:W3CDTF">2015-01-21T11:35:38Z</dcterms:created>
  <dcterms:modified xsi:type="dcterms:W3CDTF">2018-11-26T15:59:45Z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