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20"/>
  </p:notesMasterIdLst>
  <p:sldIdLst>
    <p:sldId id="256" r:id="rId4"/>
    <p:sldId id="261" r:id="rId5"/>
    <p:sldId id="264" r:id="rId6"/>
    <p:sldId id="310" r:id="rId7"/>
    <p:sldId id="305" r:id="rId8"/>
    <p:sldId id="306" r:id="rId9"/>
    <p:sldId id="301" r:id="rId10"/>
    <p:sldId id="311" r:id="rId11"/>
    <p:sldId id="312" r:id="rId12"/>
    <p:sldId id="303" r:id="rId13"/>
    <p:sldId id="314" r:id="rId14"/>
    <p:sldId id="302" r:id="rId15"/>
    <p:sldId id="309" r:id="rId16"/>
    <p:sldId id="313" r:id="rId17"/>
    <p:sldId id="307" r:id="rId18"/>
    <p:sldId id="262" r:id="rId1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7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8DFBB"/>
    <a:srgbClr val="9AD3E9"/>
    <a:srgbClr val="F8B2A3"/>
    <a:srgbClr val="A4B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17" autoAdjust="0"/>
    <p:restoredTop sz="94660"/>
  </p:normalViewPr>
  <p:slideViewPr>
    <p:cSldViewPr>
      <p:cViewPr varScale="1">
        <p:scale>
          <a:sx n="104" d="100"/>
          <a:sy n="104" d="100"/>
        </p:scale>
        <p:origin x="701" y="72"/>
      </p:cViewPr>
      <p:guideLst>
        <p:guide orient="horz" pos="184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E4780-4742-4AF7-B9F6-29387D06C872}" type="datetimeFigureOut">
              <a:rPr lang="ko-KR" altLang="en-US" smtClean="0"/>
              <a:t>2018-11-28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20E160-F603-41F3-A192-DC95957721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4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19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617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20E160-F603-41F3-A192-DC95957721C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340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23928" y="2643759"/>
            <a:ext cx="5220072" cy="108012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sz="3600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23928" y="3723878"/>
            <a:ext cx="5219924" cy="504056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0"/>
            <a:ext cx="3059832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084000" y="2947500"/>
            <a:ext cx="3060000" cy="21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447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28392" y="0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020272" y="1923678"/>
            <a:ext cx="2123728" cy="32198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251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717858" y="1275606"/>
            <a:ext cx="2448545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339542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60954" y="1275606"/>
            <a:ext cx="2448273" cy="202405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DDA4CE02-F7F3-4BCD-B8DB-4DFD03965EC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39A54B34-6F96-4E3E-B72E-E680E3CE27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483997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28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46" y="1275606"/>
            <a:ext cx="2923753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582656" y="1374406"/>
            <a:ext cx="2700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820964" y="1374406"/>
            <a:ext cx="2736000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2F3CBFE9-6225-4EAB-9415-3558F6BE9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E9189EF-3C10-45A2-8749-4187192ACE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0894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onut 3"/>
          <p:cNvSpPr/>
          <p:nvPr userDrawn="1"/>
        </p:nvSpPr>
        <p:spPr>
          <a:xfrm>
            <a:off x="2847111" y="1179745"/>
            <a:ext cx="3401564" cy="3401564"/>
          </a:xfrm>
          <a:prstGeom prst="donut">
            <a:avLst>
              <a:gd name="adj" fmla="val 135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225" y="1079005"/>
            <a:ext cx="3373328" cy="408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566328" y="1217153"/>
            <a:ext cx="1945465" cy="30051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9B4F25E9-AA8C-4BD3-BF1F-56D20DF8DD5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BDE80-4E1C-47DE-8168-381888FDC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2192049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213800" y="2230378"/>
            <a:ext cx="49302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213800" y="2703954"/>
            <a:ext cx="49302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39" y="3651870"/>
            <a:ext cx="1013895" cy="1016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950740"/>
            <a:ext cx="648072" cy="649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19818"/>
            <a:ext cx="442142" cy="443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E:\002-KIMS BUSINESS\007-02-Googleslidesppt\02-GSppt-Contents-Kim\20170215\03-abs\item01-p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392" y="1779200"/>
            <a:ext cx="360040" cy="36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/>
          <p:cNvGrpSpPr/>
          <p:nvPr userDrawn="1"/>
        </p:nvGrpSpPr>
        <p:grpSpPr>
          <a:xfrm>
            <a:off x="1115616" y="1275607"/>
            <a:ext cx="2585656" cy="2592286"/>
            <a:chOff x="1115616" y="1275607"/>
            <a:chExt cx="2585656" cy="2592286"/>
          </a:xfrm>
        </p:grpSpPr>
        <p:pic>
          <p:nvPicPr>
            <p:cNvPr id="1026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Oval 1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3578808"/>
            <a:ext cx="1475656" cy="1592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8226854" y="-51527"/>
            <a:ext cx="879830" cy="94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0644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783577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707971">
            <a:off x="2873932" y="1562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527839">
            <a:off x="3005459" y="3443641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14606">
            <a:off x="1967897" y="2192112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162721" flipH="1">
            <a:off x="2110757" y="80509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864253" flipH="1">
            <a:off x="3934583" y="142673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64798">
            <a:off x="5618205" y="2384716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74931">
            <a:off x="5463157" y="73615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29549">
            <a:off x="4788024" y="3370715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/>
          <p:cNvGrpSpPr/>
          <p:nvPr userDrawn="1"/>
        </p:nvGrpSpPr>
        <p:grpSpPr>
          <a:xfrm>
            <a:off x="2254580" y="248388"/>
            <a:ext cx="4634840" cy="4646724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595313" y="1758619"/>
              <a:ext cx="1626263" cy="162626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lt"/>
              </a:endParaRPr>
            </a:p>
          </p:txBody>
        </p: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03848" y="2101602"/>
            <a:ext cx="2736303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203700" y="2677666"/>
            <a:ext cx="2736303" cy="43204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</a:t>
            </a:r>
          </a:p>
          <a:p>
            <a:pPr lvl="0"/>
            <a:r>
              <a:rPr lang="en-US" altLang="ko-KR" dirty="0"/>
              <a:t>of your subtitle Here</a:t>
            </a:r>
          </a:p>
        </p:txBody>
      </p:sp>
      <p:pic>
        <p:nvPicPr>
          <p:cNvPr id="2050" name="Picture 2" descr="E:\002-KIMS BUSINESS\007-02-Googleslidesppt\02-GSppt-Contents-Kim\20170215\03-abs\item03-pn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2860"/>
            <a:ext cx="1587121" cy="151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E:\002-KIMS BUSINESS\007-02-Googleslidesppt\02-GSppt-Contents-Kim\20170215\03-abs\item02-pn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3624792"/>
            <a:ext cx="1407408" cy="151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2843808" y="377122"/>
            <a:ext cx="3456384" cy="3465247"/>
            <a:chOff x="1115616" y="1275607"/>
            <a:chExt cx="2585656" cy="2592286"/>
          </a:xfrm>
        </p:grpSpPr>
        <p:pic>
          <p:nvPicPr>
            <p:cNvPr id="5" name="Picture 2" descr="E:\002-KIMS BUSINESS\007-02-Googleslidesppt\02-GSppt-Contents-Kim\20170215\03-abs\item01-png.png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15616" y="1275607"/>
              <a:ext cx="2585656" cy="259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Oval 5"/>
            <p:cNvSpPr/>
            <p:nvPr userDrawn="1"/>
          </p:nvSpPr>
          <p:spPr>
            <a:xfrm>
              <a:off x="1796376" y="1959682"/>
              <a:ext cx="1224136" cy="122413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38100" dir="189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829098" y="3829794"/>
            <a:ext cx="3456384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Welcome!!</a:t>
            </a:r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828950" y="4443958"/>
            <a:ext cx="345638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6203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9040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3568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842131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34733" y="1597374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27011" y="1599822"/>
            <a:ext cx="1440000" cy="144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Block Arc 1"/>
          <p:cNvSpPr/>
          <p:nvPr userDrawn="1"/>
        </p:nvSpPr>
        <p:spPr>
          <a:xfrm>
            <a:off x="683568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Block Arc 11"/>
          <p:cNvSpPr/>
          <p:nvPr userDrawn="1"/>
        </p:nvSpPr>
        <p:spPr>
          <a:xfrm>
            <a:off x="2671382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12"/>
          <p:cNvSpPr/>
          <p:nvPr userDrawn="1"/>
        </p:nvSpPr>
        <p:spPr>
          <a:xfrm>
            <a:off x="4659196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Block Arc 13"/>
          <p:cNvSpPr/>
          <p:nvPr userDrawn="1"/>
        </p:nvSpPr>
        <p:spPr>
          <a:xfrm>
            <a:off x="6647011" y="1419822"/>
            <a:ext cx="1800000" cy="1800000"/>
          </a:xfrm>
          <a:prstGeom prst="blockArc">
            <a:avLst>
              <a:gd name="adj1" fmla="val 10800000"/>
              <a:gd name="adj2" fmla="val 94979"/>
              <a:gd name="adj3" fmla="val 540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EDBECCA6-8618-46C3-A8D4-3B6399CCEF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1D40A599-6D66-4DC9-82BB-52C171B56BB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3499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771800" y="1404764"/>
            <a:ext cx="6372200" cy="30243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6C3AF05-0B8F-485E-983F-1B40340199E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183D1CC-DF98-45E3-B7CE-601603E40D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1931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2" r:id="rId3"/>
    <p:sldLayoutId id="2147483652" r:id="rId4"/>
    <p:sldLayoutId id="2147483661" r:id="rId5"/>
    <p:sldLayoutId id="2147483656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81" r:id="rId2"/>
    <p:sldLayoutId id="2147483682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iat.or.kr/" TargetMode="External"/><Relationship Id="rId2" Type="http://schemas.openxmlformats.org/officeDocument/2006/relationships/hyperlink" Target="https://www.youtube.com/watch?v=eLb7EhZBkvY" TargetMode="External"/><Relationship Id="rId1" Type="http://schemas.openxmlformats.org/officeDocument/2006/relationships/slideLayout" Target="../slideLayouts/slideLayout17.xml"/><Relationship Id="rId5" Type="http://schemas.openxmlformats.org/officeDocument/2006/relationships/hyperlink" Target="http://www.fujitsu.com/kr/" TargetMode="External"/><Relationship Id="rId4" Type="http://schemas.openxmlformats.org/officeDocument/2006/relationships/hyperlink" Target="https://news.samsung.com/kr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/>
            <a:r>
              <a:rPr lang="ko-KR" altLang="en-US" dirty="0">
                <a:ea typeface="맑은 고딕" pitchFamily="50" charset="-127"/>
              </a:rPr>
              <a:t>생체인식 </a:t>
            </a:r>
            <a:r>
              <a:rPr lang="en-US" altLang="ko-KR" dirty="0">
                <a:ea typeface="맑은 고딕" pitchFamily="50" charset="-127"/>
              </a:rPr>
              <a:t>(</a:t>
            </a:r>
            <a:r>
              <a:rPr lang="ko-KR" altLang="en-US" dirty="0">
                <a:ea typeface="맑은 고딕" pitchFamily="50" charset="-127"/>
              </a:rPr>
              <a:t>정맥인식</a:t>
            </a:r>
            <a:r>
              <a:rPr lang="en-US" altLang="ko-KR" dirty="0">
                <a:ea typeface="맑은 고딕" pitchFamily="50" charset="-127"/>
              </a:rPr>
              <a:t>)</a:t>
            </a:r>
          </a:p>
          <a:p>
            <a:pPr lvl="0"/>
            <a:r>
              <a:rPr lang="ko-KR" altLang="en-US" dirty="0" err="1">
                <a:ea typeface="맑은 고딕" pitchFamily="50" charset="-127"/>
              </a:rPr>
              <a:t>도어락</a:t>
            </a:r>
            <a:endParaRPr lang="en-US" altLang="ko-K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7</a:t>
            </a:r>
            <a:r>
              <a:rPr lang="ko-KR" altLang="en-US" b="1" dirty="0"/>
              <a:t>조</a:t>
            </a:r>
            <a:endParaRPr lang="en-US" altLang="ko-KR" b="1" dirty="0"/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b="1" dirty="0" err="1"/>
              <a:t>김승택</a:t>
            </a:r>
            <a:r>
              <a:rPr lang="ko-KR" altLang="en-US" b="1" dirty="0"/>
              <a:t> 김승호 </a:t>
            </a:r>
            <a:r>
              <a:rPr lang="ko-KR" altLang="en-US" b="1" dirty="0" err="1"/>
              <a:t>김염동</a:t>
            </a:r>
            <a:endParaRPr lang="en-US" altLang="ko-KR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3650519" y="2738626"/>
            <a:ext cx="129393" cy="1440160"/>
            <a:chOff x="3424672" y="2643758"/>
            <a:chExt cx="283232" cy="1584176"/>
          </a:xfrm>
        </p:grpSpPr>
        <p:sp>
          <p:nvSpPr>
            <p:cNvPr id="7" name="Rectangle 6"/>
            <p:cNvSpPr/>
            <p:nvPr userDrawn="1"/>
          </p:nvSpPr>
          <p:spPr>
            <a:xfrm>
              <a:off x="3635896" y="2643758"/>
              <a:ext cx="72008" cy="15841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3565490" y="2643758"/>
              <a:ext cx="72007" cy="158417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3495081" y="2643758"/>
              <a:ext cx="72007" cy="158417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424672" y="2643758"/>
              <a:ext cx="72008" cy="158417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213800" y="2334962"/>
            <a:ext cx="4930200" cy="473576"/>
          </a:xfrm>
        </p:spPr>
        <p:txBody>
          <a:bodyPr/>
          <a:lstStyle/>
          <a:p>
            <a:r>
              <a:rPr lang="ko-KR" altLang="en-US" dirty="0"/>
              <a:t>적용방법</a:t>
            </a:r>
          </a:p>
        </p:txBody>
      </p:sp>
      <p:pic>
        <p:nvPicPr>
          <p:cNvPr id="8" name="그래픽 7" descr="자물쇠">
            <a:extLst>
              <a:ext uri="{FF2B5EF4-FFF2-40B4-BE49-F238E27FC236}">
                <a16:creationId xmlns:a16="http://schemas.microsoft.com/office/drawing/2014/main" id="{4B58C92A-7EA9-4608-BC75-015F9A2E9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9408" y="21145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70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FC4F8F7-E2E2-49A5-979D-E33B10D798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적용방법</a:t>
            </a:r>
          </a:p>
        </p:txBody>
      </p:sp>
      <p:pic>
        <p:nvPicPr>
          <p:cNvPr id="2050" name="Picture 2" descr="손가락 정맥인식에 대한 이미지 검색결과">
            <a:extLst>
              <a:ext uri="{FF2B5EF4-FFF2-40B4-BE49-F238E27FC236}">
                <a16:creationId xmlns:a16="http://schemas.microsoft.com/office/drawing/2014/main" id="{4CC74BE7-E137-4793-A97D-C35DF846D6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r="25396"/>
          <a:stretch/>
        </p:blipFill>
        <p:spPr bwMode="auto">
          <a:xfrm>
            <a:off x="727212" y="1275606"/>
            <a:ext cx="2592288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hdjfkr에 대한 이미지 검색결과">
            <a:extLst>
              <a:ext uri="{FF2B5EF4-FFF2-40B4-BE49-F238E27FC236}">
                <a16:creationId xmlns:a16="http://schemas.microsoft.com/office/drawing/2014/main" id="{57C056C7-424A-41CE-8D66-0F0A5CFA0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275606"/>
            <a:ext cx="28956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십자형 9">
            <a:extLst>
              <a:ext uri="{FF2B5EF4-FFF2-40B4-BE49-F238E27FC236}">
                <a16:creationId xmlns:a16="http://schemas.microsoft.com/office/drawing/2014/main" id="{AD33BEF3-89E7-4292-AFAF-0F0F13BB609E}"/>
              </a:ext>
            </a:extLst>
          </p:cNvPr>
          <p:cNvSpPr/>
          <p:nvPr/>
        </p:nvSpPr>
        <p:spPr>
          <a:xfrm>
            <a:off x="3924446" y="1787302"/>
            <a:ext cx="1944216" cy="1872208"/>
          </a:xfrm>
          <a:prstGeom prst="plus">
            <a:avLst>
              <a:gd name="adj" fmla="val 3411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2862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213800" y="2334962"/>
            <a:ext cx="4930200" cy="473576"/>
          </a:xfrm>
        </p:spPr>
        <p:txBody>
          <a:bodyPr/>
          <a:lstStyle/>
          <a:p>
            <a:r>
              <a:rPr lang="ko-KR" altLang="en-US" dirty="0"/>
              <a:t>장점 및 단점</a:t>
            </a:r>
          </a:p>
        </p:txBody>
      </p:sp>
      <p:pic>
        <p:nvPicPr>
          <p:cNvPr id="8" name="그래픽 7" descr="자물쇠">
            <a:extLst>
              <a:ext uri="{FF2B5EF4-FFF2-40B4-BE49-F238E27FC236}">
                <a16:creationId xmlns:a16="http://schemas.microsoft.com/office/drawing/2014/main" id="{4B58C92A-7EA9-4608-BC75-015F9A2E9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9408" y="21145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461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C6DFA21-7884-4BA4-8FBF-7A032F31B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635646"/>
            <a:ext cx="2448272" cy="2448272"/>
          </a:xfrm>
          <a:prstGeom prst="rect">
            <a:avLst/>
          </a:prstGeo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FC4F8F7-E2E2-49A5-979D-E33B10D798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정맥인식의 장점</a:t>
            </a:r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229E3A6F-FF10-47AB-84F3-6B5974ADF915}"/>
              </a:ext>
            </a:extLst>
          </p:cNvPr>
          <p:cNvSpPr txBox="1">
            <a:spLocks/>
          </p:cNvSpPr>
          <p:nvPr/>
        </p:nvSpPr>
        <p:spPr>
          <a:xfrm>
            <a:off x="539552" y="1635646"/>
            <a:ext cx="4176464" cy="2350099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b="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sz="1800" dirty="0"/>
              <a:t>지문인식과 달리 지문이 닳을 걱정이 없다</a:t>
            </a:r>
            <a:r>
              <a:rPr lang="en-US" altLang="ko-KR" sz="1800" dirty="0"/>
              <a:t>. </a:t>
            </a:r>
          </a:p>
          <a:p>
            <a:pPr algn="l"/>
            <a:endParaRPr lang="en-US" altLang="ko-KR" sz="1800" dirty="0"/>
          </a:p>
          <a:p>
            <a:pPr algn="l"/>
            <a:r>
              <a:rPr lang="ko-KR" altLang="en-US" sz="1800" dirty="0"/>
              <a:t>홍채인식과 달리 밝기와 상관이 없다</a:t>
            </a:r>
            <a:r>
              <a:rPr lang="en-US" altLang="ko-KR" sz="1800" dirty="0"/>
              <a:t>.</a:t>
            </a:r>
          </a:p>
          <a:p>
            <a:pPr algn="l"/>
            <a:endParaRPr lang="en-US" altLang="ko-KR" sz="1800" dirty="0"/>
          </a:p>
          <a:p>
            <a:pPr algn="l"/>
            <a:r>
              <a:rPr lang="ko-KR" altLang="en-US" sz="1800" dirty="0"/>
              <a:t>아직 해킹된 적이 없을 정도로 위</a:t>
            </a:r>
            <a:r>
              <a:rPr lang="en-US" altLang="ko-KR" sz="1800" dirty="0"/>
              <a:t>,</a:t>
            </a:r>
            <a:r>
              <a:rPr lang="ko-KR" altLang="en-US" sz="1800" dirty="0"/>
              <a:t>변조가 어렵다</a:t>
            </a:r>
            <a:r>
              <a:rPr lang="en-US" altLang="ko-K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8487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ADAC0DF1-D11B-4368-879E-7E888DAA8E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정맥인식의 단점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0E637A-DE47-4E18-9966-0991945EA4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2300" y="1733819"/>
            <a:ext cx="4176464" cy="1871223"/>
          </a:xfrm>
        </p:spPr>
        <p:txBody>
          <a:bodyPr/>
          <a:lstStyle/>
          <a:p>
            <a:pPr algn="l"/>
            <a:r>
              <a:rPr lang="ko-KR" altLang="en-US" sz="1800" dirty="0"/>
              <a:t>비교적 늦게 기술이 개발되기 시작하여 기기가 비싸 상용화되지 않음</a:t>
            </a:r>
            <a:r>
              <a:rPr lang="en-US" altLang="ko-KR" sz="1800" dirty="0"/>
              <a:t>.</a:t>
            </a:r>
          </a:p>
          <a:p>
            <a:pPr algn="l"/>
            <a:endParaRPr lang="en-US" altLang="ko-KR" sz="1800" dirty="0"/>
          </a:p>
          <a:p>
            <a:pPr algn="l"/>
            <a:r>
              <a:rPr lang="ko-KR" altLang="en-US" sz="1800" dirty="0"/>
              <a:t>미세한 손의 떨림이나 외부온도에 의한 혈관 수축</a:t>
            </a:r>
            <a:r>
              <a:rPr lang="en-US" altLang="ko-KR" sz="1800" dirty="0"/>
              <a:t>·</a:t>
            </a:r>
            <a:r>
              <a:rPr lang="ko-KR" altLang="en-US" sz="1800" dirty="0"/>
              <a:t>팽창으로 인식에 어려움이 </a:t>
            </a:r>
            <a:endParaRPr lang="en-US" altLang="ko-KR" sz="1800" dirty="0"/>
          </a:p>
          <a:p>
            <a:pPr algn="l"/>
            <a:r>
              <a:rPr lang="ko-KR" altLang="en-US" sz="1800" dirty="0"/>
              <a:t>있을 수 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pic>
        <p:nvPicPr>
          <p:cNvPr id="1026" name="Picture 2" descr="cold icon에 대한 이미지 검색결과">
            <a:extLst>
              <a:ext uri="{FF2B5EF4-FFF2-40B4-BE49-F238E27FC236}">
                <a16:creationId xmlns:a16="http://schemas.microsoft.com/office/drawing/2014/main" id="{6EE06E7B-8F52-4773-AA2A-B6FA23D834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3030" b="35488"/>
          <a:stretch/>
        </p:blipFill>
        <p:spPr bwMode="auto">
          <a:xfrm>
            <a:off x="5292080" y="1923677"/>
            <a:ext cx="2910069" cy="1491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72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4061A7B-72FD-4AC3-AB87-EBAA2779C5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출처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ED5654-9EBF-4E02-A17A-4862B0DC1B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401189"/>
            <a:ext cx="9144000" cy="4824536"/>
          </a:xfrm>
        </p:spPr>
        <p:txBody>
          <a:bodyPr/>
          <a:lstStyle/>
          <a:p>
            <a:pPr algn="l"/>
            <a:r>
              <a:rPr lang="ko-KR" altLang="en-US" dirty="0"/>
              <a:t>지문 인식의 원리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https://www.youtube.com/watch?v=eLb7EhZBkvY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en-US" altLang="ko-KR" dirty="0"/>
              <a:t>	            </a:t>
            </a:r>
            <a:r>
              <a:rPr lang="en-US" altLang="ko-KR" dirty="0">
                <a:hlinkClick r:id="rId3"/>
              </a:rPr>
              <a:t>https://www.kiat.or.kr/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홍채 인식의 원리</a:t>
            </a:r>
            <a:r>
              <a:rPr lang="en-US" altLang="ko-KR" dirty="0"/>
              <a:t> : </a:t>
            </a:r>
            <a:r>
              <a:rPr lang="en-US" altLang="ko-KR" dirty="0">
                <a:hlinkClick r:id="rId4"/>
              </a:rPr>
              <a:t>https://news.samsung.com/kr/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정맥 인식의 원리 </a:t>
            </a:r>
            <a:r>
              <a:rPr lang="en-US" altLang="ko-KR" dirty="0"/>
              <a:t>: </a:t>
            </a:r>
            <a:r>
              <a:rPr lang="en-US" altLang="ko-KR" dirty="0">
                <a:hlinkClick r:id="rId5"/>
              </a:rPr>
              <a:t>http://www.fujitsu.com/kr/</a:t>
            </a:r>
            <a:endParaRPr lang="en-US" altLang="ko-KR" dirty="0"/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지문 인식 해킹사례 </a:t>
            </a:r>
            <a:r>
              <a:rPr lang="en-US" altLang="ko-KR" dirty="0"/>
              <a:t>: </a:t>
            </a:r>
            <a:r>
              <a:rPr lang="ko-KR" altLang="en-US" dirty="0"/>
              <a:t>이병용</a:t>
            </a:r>
            <a:r>
              <a:rPr lang="en-US" altLang="ko-KR" dirty="0"/>
              <a:t>, </a:t>
            </a:r>
            <a:r>
              <a:rPr lang="ko-KR" altLang="en-US" dirty="0"/>
              <a:t>김민용</a:t>
            </a:r>
            <a:r>
              <a:rPr lang="en-US" altLang="ko-KR" dirty="0"/>
              <a:t>. (2011). </a:t>
            </a:r>
            <a:r>
              <a:rPr lang="ko-KR" altLang="en-US" dirty="0"/>
              <a:t>생체인식기술의 지속사용의도에 영향을 미치는 요인에 관한 연구</a:t>
            </a:r>
            <a:r>
              <a:rPr lang="en-US" altLang="ko-KR" dirty="0"/>
              <a:t>. </a:t>
            </a:r>
            <a:r>
              <a:rPr lang="ko-KR" altLang="en-US" dirty="0"/>
              <a:t>한</a:t>
            </a:r>
            <a:r>
              <a:rPr lang="en-US" altLang="ko-KR" dirty="0"/>
              <a:t>	                </a:t>
            </a:r>
            <a:r>
              <a:rPr lang="ko-KR" altLang="en-US" dirty="0"/>
              <a:t>국전자거래학회지</a:t>
            </a:r>
            <a:r>
              <a:rPr lang="en-US" altLang="ko-KR" dirty="0"/>
              <a:t>, 16(3), 1-22.</a:t>
            </a:r>
          </a:p>
          <a:p>
            <a:pPr algn="l"/>
            <a:endParaRPr lang="en-US" altLang="ko-KR" dirty="0"/>
          </a:p>
          <a:p>
            <a:pPr algn="l"/>
            <a:r>
              <a:rPr lang="ko-KR" altLang="en-US" dirty="0"/>
              <a:t>생체 인식의 효과 </a:t>
            </a:r>
            <a:r>
              <a:rPr lang="en-US" altLang="ko-KR" dirty="0"/>
              <a:t>: </a:t>
            </a:r>
            <a:r>
              <a:rPr lang="ko-KR" altLang="en-US" dirty="0" err="1"/>
              <a:t>육모세</a:t>
            </a:r>
            <a:r>
              <a:rPr lang="en-US" altLang="ko-KR" dirty="0"/>
              <a:t>, </a:t>
            </a:r>
            <a:r>
              <a:rPr lang="ko-KR" altLang="en-US" dirty="0"/>
              <a:t>김희연</a:t>
            </a:r>
            <a:r>
              <a:rPr lang="en-US" altLang="ko-KR" dirty="0"/>
              <a:t>, </a:t>
            </a:r>
            <a:r>
              <a:rPr lang="ko-KR" altLang="en-US" dirty="0" err="1"/>
              <a:t>심혜린</a:t>
            </a:r>
            <a:r>
              <a:rPr lang="en-US" altLang="ko-KR" dirty="0"/>
              <a:t>. (2016). </a:t>
            </a:r>
            <a:r>
              <a:rPr lang="ko-KR" altLang="en-US" dirty="0"/>
              <a:t>생체인식기술 기반 개인인증수단에 따른 사용자 인식</a:t>
            </a:r>
            <a:r>
              <a:rPr lang="en-US" altLang="ko-KR" dirty="0"/>
              <a:t>. </a:t>
            </a:r>
            <a:r>
              <a:rPr lang="ko-KR" altLang="en-US" dirty="0" err="1"/>
              <a:t>한국콘</a:t>
            </a:r>
            <a:r>
              <a:rPr lang="en-US" altLang="ko-KR" dirty="0"/>
              <a:t>	           </a:t>
            </a:r>
            <a:r>
              <a:rPr lang="ko-KR" altLang="en-US" dirty="0" err="1"/>
              <a:t>텐츠학회논문지</a:t>
            </a:r>
            <a:r>
              <a:rPr lang="en-US" altLang="ko-KR" dirty="0"/>
              <a:t>, 16(11), 11-19.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4377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203848" y="2355727"/>
            <a:ext cx="2736303" cy="576063"/>
          </a:xfrm>
        </p:spPr>
        <p:txBody>
          <a:bodyPr/>
          <a:lstStyle/>
          <a:p>
            <a:r>
              <a:rPr lang="en-US" altLang="ko-KR" dirty="0"/>
              <a:t>Q &amp; 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3022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0" y="267494"/>
            <a:ext cx="9144000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목차</a:t>
            </a:r>
            <a:endParaRPr lang="en-US" sz="3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267744" y="1059582"/>
            <a:ext cx="6552728" cy="914400"/>
            <a:chOff x="1151472" y="3187501"/>
            <a:chExt cx="6552728" cy="914400"/>
          </a:xfrm>
        </p:grpSpPr>
        <p:sp>
          <p:nvSpPr>
            <p:cNvPr id="5" name="Pentagon 4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" name="Pentagon 5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" name="Diamond 6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직사각형 39"/>
          <p:cNvSpPr/>
          <p:nvPr/>
        </p:nvSpPr>
        <p:spPr>
          <a:xfrm>
            <a:off x="2509438" y="1262927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1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10" name="TextBox 10"/>
          <p:cNvSpPr txBox="1"/>
          <p:nvPr/>
        </p:nvSpPr>
        <p:spPr bwMode="auto">
          <a:xfrm>
            <a:off x="3382961" y="1278255"/>
            <a:ext cx="4752528" cy="4770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25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생체 인식이란</a:t>
            </a:r>
            <a:r>
              <a:rPr lang="en-US" altLang="ko-KR" sz="25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?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264738" y="1982609"/>
            <a:ext cx="6552728" cy="914400"/>
            <a:chOff x="1151472" y="3187501"/>
            <a:chExt cx="6552728" cy="914400"/>
          </a:xfrm>
        </p:grpSpPr>
        <p:sp>
          <p:nvSpPr>
            <p:cNvPr id="13" name="Pentagon 12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Pentagon 13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Diamond 14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261732" y="2905636"/>
            <a:ext cx="6552728" cy="914400"/>
            <a:chOff x="1151472" y="3187501"/>
            <a:chExt cx="6552728" cy="914400"/>
          </a:xfrm>
        </p:grpSpPr>
        <p:sp>
          <p:nvSpPr>
            <p:cNvPr id="17" name="Pentagon 16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Pentagon 17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9" name="Diamond 18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258726" y="3828663"/>
            <a:ext cx="6552728" cy="914400"/>
            <a:chOff x="1151472" y="3187501"/>
            <a:chExt cx="6552728" cy="914400"/>
          </a:xfrm>
        </p:grpSpPr>
        <p:sp>
          <p:nvSpPr>
            <p:cNvPr id="21" name="Pentagon 20"/>
            <p:cNvSpPr/>
            <p:nvPr/>
          </p:nvSpPr>
          <p:spPr>
            <a:xfrm>
              <a:off x="1633824" y="3347030"/>
              <a:ext cx="6070376" cy="72000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Pentagon 21"/>
            <p:cNvSpPr/>
            <p:nvPr/>
          </p:nvSpPr>
          <p:spPr>
            <a:xfrm>
              <a:off x="1633824" y="3284701"/>
              <a:ext cx="5914970" cy="720000"/>
            </a:xfrm>
            <a:prstGeom prst="homePlat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Diamond 22"/>
            <p:cNvSpPr/>
            <p:nvPr/>
          </p:nvSpPr>
          <p:spPr>
            <a:xfrm>
              <a:off x="1151472" y="3187501"/>
              <a:ext cx="914400" cy="914400"/>
            </a:xfrm>
            <a:prstGeom prst="diamond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4" name="직사각형 39"/>
          <p:cNvSpPr/>
          <p:nvPr/>
        </p:nvSpPr>
        <p:spPr>
          <a:xfrm>
            <a:off x="2509438" y="2187449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2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26" name="TextBox 10"/>
          <p:cNvSpPr txBox="1"/>
          <p:nvPr/>
        </p:nvSpPr>
        <p:spPr bwMode="auto">
          <a:xfrm>
            <a:off x="3382961" y="2211228"/>
            <a:ext cx="4752528" cy="4770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25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왜 정맥 인식이여야 하는가</a:t>
            </a:r>
            <a:r>
              <a:rPr lang="en-US" altLang="ko-KR" sz="25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?</a:t>
            </a:r>
          </a:p>
        </p:txBody>
      </p:sp>
      <p:sp>
        <p:nvSpPr>
          <p:cNvPr id="28" name="직사각형 39"/>
          <p:cNvSpPr/>
          <p:nvPr/>
        </p:nvSpPr>
        <p:spPr>
          <a:xfrm>
            <a:off x="2509438" y="3111971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3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2" name="직사각형 39"/>
          <p:cNvSpPr/>
          <p:nvPr/>
        </p:nvSpPr>
        <p:spPr>
          <a:xfrm>
            <a:off x="2509438" y="4036493"/>
            <a:ext cx="403184" cy="52322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4 </a:t>
            </a:r>
            <a:endParaRPr lang="ko-KR" altLang="en-US" sz="2800" dirty="0">
              <a:solidFill>
                <a:schemeClr val="bg1"/>
              </a:solidFill>
            </a:endParaRPr>
          </a:p>
        </p:txBody>
      </p:sp>
      <p:sp>
        <p:nvSpPr>
          <p:cNvPr id="34" name="TextBox 10"/>
          <p:cNvSpPr txBox="1"/>
          <p:nvPr/>
        </p:nvSpPr>
        <p:spPr bwMode="auto">
          <a:xfrm>
            <a:off x="3382961" y="4059576"/>
            <a:ext cx="4752528" cy="4770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25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장점 및 단점 </a:t>
            </a:r>
            <a:endParaRPr lang="en-US" altLang="ko-KR" sz="25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10">
            <a:extLst>
              <a:ext uri="{FF2B5EF4-FFF2-40B4-BE49-F238E27FC236}">
                <a16:creationId xmlns:a16="http://schemas.microsoft.com/office/drawing/2014/main" id="{C94DEF7B-493E-44A7-A590-37001B9AA981}"/>
              </a:ext>
            </a:extLst>
          </p:cNvPr>
          <p:cNvSpPr txBox="1"/>
          <p:nvPr/>
        </p:nvSpPr>
        <p:spPr bwMode="auto">
          <a:xfrm>
            <a:off x="3322299" y="3135054"/>
            <a:ext cx="4752528" cy="4770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25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적용 방법</a:t>
            </a:r>
            <a:endParaRPr lang="en-US" altLang="ko-KR" sz="25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213800" y="2334962"/>
            <a:ext cx="4930200" cy="473576"/>
          </a:xfrm>
        </p:spPr>
        <p:txBody>
          <a:bodyPr/>
          <a:lstStyle/>
          <a:p>
            <a:pPr algn="just"/>
            <a:r>
              <a:rPr lang="ko-KR" altLang="en-US" dirty="0" err="1"/>
              <a:t>생체인식이란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8" name="그래픽 7" descr="자물쇠">
            <a:extLst>
              <a:ext uri="{FF2B5EF4-FFF2-40B4-BE49-F238E27FC236}">
                <a16:creationId xmlns:a16="http://schemas.microsoft.com/office/drawing/2014/main" id="{4B58C92A-7EA9-4608-BC75-015F9A2E9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9408" y="21145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5">
            <a:extLst>
              <a:ext uri="{FF2B5EF4-FFF2-40B4-BE49-F238E27FC236}">
                <a16:creationId xmlns:a16="http://schemas.microsoft.com/office/drawing/2014/main" id="{378CBCB0-CD73-4157-87FF-BDC85FB3A785}"/>
              </a:ext>
            </a:extLst>
          </p:cNvPr>
          <p:cNvGrpSpPr/>
          <p:nvPr/>
        </p:nvGrpSpPr>
        <p:grpSpPr>
          <a:xfrm>
            <a:off x="179512" y="144481"/>
            <a:ext cx="786609" cy="978237"/>
            <a:chOff x="2391994" y="1635646"/>
            <a:chExt cx="805454" cy="1584088"/>
          </a:xfrm>
        </p:grpSpPr>
        <p:sp>
          <p:nvSpPr>
            <p:cNvPr id="15" name="Rectangle 3">
              <a:extLst>
                <a:ext uri="{FF2B5EF4-FFF2-40B4-BE49-F238E27FC236}">
                  <a16:creationId xmlns:a16="http://schemas.microsoft.com/office/drawing/2014/main" id="{FB94C807-03A7-4292-8264-4E181FE4E4BC}"/>
                </a:ext>
              </a:extLst>
            </p:cNvPr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Isosceles Triangle 4">
              <a:extLst>
                <a:ext uri="{FF2B5EF4-FFF2-40B4-BE49-F238E27FC236}">
                  <a16:creationId xmlns:a16="http://schemas.microsoft.com/office/drawing/2014/main" id="{AF288A8F-436C-4643-BCF2-CA5B3C22292D}"/>
                </a:ext>
              </a:extLst>
            </p:cNvPr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AA0C43D-283F-4DC7-A7F1-B2FE88047220}"/>
              </a:ext>
            </a:extLst>
          </p:cNvPr>
          <p:cNvSpPr txBox="1"/>
          <p:nvPr/>
        </p:nvSpPr>
        <p:spPr>
          <a:xfrm>
            <a:off x="1115616" y="195486"/>
            <a:ext cx="2664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accent2"/>
                </a:solidFill>
                <a:cs typeface="Arial" pitchFamily="34" charset="0"/>
              </a:rPr>
              <a:t>지문인식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8EA453-A738-4E3D-B0B9-DF693A56FD39}"/>
              </a:ext>
            </a:extLst>
          </p:cNvPr>
          <p:cNvSpPr txBox="1"/>
          <p:nvPr/>
        </p:nvSpPr>
        <p:spPr>
          <a:xfrm>
            <a:off x="257000" y="187229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9" name="Picture 2" descr="광학식 지문에 대한 이미지 검색결과">
            <a:extLst>
              <a:ext uri="{FF2B5EF4-FFF2-40B4-BE49-F238E27FC236}">
                <a16:creationId xmlns:a16="http://schemas.microsoft.com/office/drawing/2014/main" id="{E3E8D966-43FB-4409-9C48-BFEBAE4DDD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4" t="8864" r="8790" b="16536"/>
          <a:stretch/>
        </p:blipFill>
        <p:spPr bwMode="auto">
          <a:xfrm>
            <a:off x="5004048" y="1122718"/>
            <a:ext cx="3561358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7B47F1A-A194-4C4D-A4C6-F2357BE220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58" y="1275606"/>
            <a:ext cx="3707258" cy="1555493"/>
          </a:xfrm>
          <a:prstGeom prst="rect">
            <a:avLst/>
          </a:prstGeom>
        </p:spPr>
      </p:pic>
      <p:grpSp>
        <p:nvGrpSpPr>
          <p:cNvPr id="20" name="Group 6">
            <a:extLst>
              <a:ext uri="{FF2B5EF4-FFF2-40B4-BE49-F238E27FC236}">
                <a16:creationId xmlns:a16="http://schemas.microsoft.com/office/drawing/2014/main" id="{B2AE1ACB-BF39-471A-8CD5-7179ACED2374}"/>
              </a:ext>
            </a:extLst>
          </p:cNvPr>
          <p:cNvGrpSpPr/>
          <p:nvPr/>
        </p:nvGrpSpPr>
        <p:grpSpPr>
          <a:xfrm>
            <a:off x="5714365" y="3632464"/>
            <a:ext cx="2140722" cy="1145136"/>
            <a:chOff x="4320399" y="1133422"/>
            <a:chExt cx="2874450" cy="1145136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ACE9A81-29F6-4AC6-9A65-CB192879A1D4}"/>
                </a:ext>
              </a:extLst>
            </p:cNvPr>
            <p:cNvSpPr txBox="1"/>
            <p:nvPr/>
          </p:nvSpPr>
          <p:spPr>
            <a:xfrm>
              <a:off x="4320399" y="1493728"/>
              <a:ext cx="2874450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/>
                <a:t>가시광선에 반사된 </a:t>
              </a:r>
              <a:endParaRPr lang="en-US" altLang="ko-KR" sz="1500" dirty="0"/>
            </a:p>
            <a:p>
              <a:r>
                <a:rPr lang="ko-KR" altLang="en-US" sz="1500" dirty="0"/>
                <a:t>지문 영상을 획득하는 방식</a:t>
              </a:r>
              <a:endPara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8D88CA0-3097-4E7E-AEBE-F0153D21BEE5}"/>
                </a:ext>
              </a:extLst>
            </p:cNvPr>
            <p:cNvSpPr txBox="1"/>
            <p:nvPr/>
          </p:nvSpPr>
          <p:spPr>
            <a:xfrm>
              <a:off x="4320399" y="1133422"/>
              <a:ext cx="2874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광학식</a:t>
              </a:r>
              <a:endPara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6">
            <a:extLst>
              <a:ext uri="{FF2B5EF4-FFF2-40B4-BE49-F238E27FC236}">
                <a16:creationId xmlns:a16="http://schemas.microsoft.com/office/drawing/2014/main" id="{5E52872E-9C8F-4305-987B-F6CE0D44E5A6}"/>
              </a:ext>
            </a:extLst>
          </p:cNvPr>
          <p:cNvGrpSpPr/>
          <p:nvPr/>
        </p:nvGrpSpPr>
        <p:grpSpPr>
          <a:xfrm>
            <a:off x="1377403" y="3508443"/>
            <a:ext cx="2140722" cy="1426793"/>
            <a:chOff x="4320399" y="1082598"/>
            <a:chExt cx="2874450" cy="142679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FD8EDBD-1B08-41A8-AE50-AC1E59BCF4E5}"/>
                </a:ext>
              </a:extLst>
            </p:cNvPr>
            <p:cNvSpPr txBox="1"/>
            <p:nvPr/>
          </p:nvSpPr>
          <p:spPr>
            <a:xfrm>
              <a:off x="4320399" y="1493728"/>
              <a:ext cx="287445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500" dirty="0"/>
                <a:t>센서표면으로부터 </a:t>
              </a:r>
              <a:endParaRPr lang="en-US" altLang="ko-KR" sz="1500" dirty="0"/>
            </a:p>
            <a:p>
              <a:r>
                <a:rPr lang="ko-KR" altLang="en-US" sz="1500" dirty="0"/>
                <a:t>피부까지의 거리에</a:t>
              </a:r>
              <a:endParaRPr lang="en-US" altLang="ko-KR" sz="1500" dirty="0"/>
            </a:p>
            <a:p>
              <a:r>
                <a:rPr lang="ko-KR" altLang="en-US" sz="1500" dirty="0"/>
                <a:t>따른 정전용량의</a:t>
              </a:r>
              <a:endParaRPr lang="en-US" altLang="ko-KR" sz="1500" dirty="0"/>
            </a:p>
            <a:p>
              <a:r>
                <a:rPr lang="ko-KR" altLang="en-US" sz="1500" dirty="0"/>
                <a:t>차이로 인식한다</a:t>
              </a:r>
              <a:r>
                <a:rPr lang="en-US" altLang="ko-KR" sz="1500" dirty="0"/>
                <a:t>.</a:t>
              </a:r>
              <a:endPara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F66C120-C518-4F36-BA7B-287ECC7A84B1}"/>
                </a:ext>
              </a:extLst>
            </p:cNvPr>
            <p:cNvSpPr txBox="1"/>
            <p:nvPr/>
          </p:nvSpPr>
          <p:spPr>
            <a:xfrm>
              <a:off x="4320399" y="1082598"/>
              <a:ext cx="287445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20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정전식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3481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1">
            <a:extLst>
              <a:ext uri="{FF2B5EF4-FFF2-40B4-BE49-F238E27FC236}">
                <a16:creationId xmlns:a16="http://schemas.microsoft.com/office/drawing/2014/main" id="{FAE874BD-1284-4A33-BDAA-8A7A5E456856}"/>
              </a:ext>
            </a:extLst>
          </p:cNvPr>
          <p:cNvGrpSpPr/>
          <p:nvPr/>
        </p:nvGrpSpPr>
        <p:grpSpPr>
          <a:xfrm>
            <a:off x="179512" y="153320"/>
            <a:ext cx="786609" cy="978270"/>
            <a:chOff x="2391994" y="1635646"/>
            <a:chExt cx="805454" cy="1584088"/>
          </a:xfrm>
          <a:solidFill>
            <a:srgbClr val="98DFBB"/>
          </a:solidFill>
        </p:grpSpPr>
        <p:sp>
          <p:nvSpPr>
            <p:cNvPr id="5" name="Rectangle 12">
              <a:extLst>
                <a:ext uri="{FF2B5EF4-FFF2-40B4-BE49-F238E27FC236}">
                  <a16:creationId xmlns:a16="http://schemas.microsoft.com/office/drawing/2014/main" id="{57DC957A-B392-4ACA-92A2-629482C2B966}"/>
                </a:ext>
              </a:extLst>
            </p:cNvPr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Isosceles Triangle 13">
              <a:extLst>
                <a:ext uri="{FF2B5EF4-FFF2-40B4-BE49-F238E27FC236}">
                  <a16:creationId xmlns:a16="http://schemas.microsoft.com/office/drawing/2014/main" id="{6081E1E8-D902-44D2-A336-792784820A09}"/>
                </a:ext>
              </a:extLst>
            </p:cNvPr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D5CE5D8-A5AD-4308-848F-9422FE69BAD8}"/>
              </a:ext>
            </a:extLst>
          </p:cNvPr>
          <p:cNvSpPr txBox="1"/>
          <p:nvPr/>
        </p:nvSpPr>
        <p:spPr>
          <a:xfrm>
            <a:off x="1115616" y="204325"/>
            <a:ext cx="2664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accent3"/>
                </a:solidFill>
                <a:cs typeface="Arial" pitchFamily="34" charset="0"/>
              </a:rPr>
              <a:t>홍채인식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46769E-EAAA-4B14-8F40-59B10C70476A}"/>
              </a:ext>
            </a:extLst>
          </p:cNvPr>
          <p:cNvSpPr txBox="1"/>
          <p:nvPr/>
        </p:nvSpPr>
        <p:spPr>
          <a:xfrm>
            <a:off x="257000" y="196068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050" name="Picture 2" descr="홍채 정보를 인식하는 원리 이미지, 눈 이미지 캡쳐 후 홍채를 활용해서 보안성을 강화한다.">
            <a:extLst>
              <a:ext uri="{FF2B5EF4-FFF2-40B4-BE49-F238E27FC236}">
                <a16:creationId xmlns:a16="http://schemas.microsoft.com/office/drawing/2014/main" id="{574774D4-85AD-4E2F-8EC4-16104EA24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1115643"/>
            <a:ext cx="5771554" cy="367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2151E21-AC09-4076-B06F-14ACE1A37BE4}"/>
              </a:ext>
            </a:extLst>
          </p:cNvPr>
          <p:cNvSpPr txBox="1"/>
          <p:nvPr/>
        </p:nvSpPr>
        <p:spPr>
          <a:xfrm>
            <a:off x="112984" y="2355726"/>
            <a:ext cx="2802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눈의 사진에서 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홍채의 이미지를 추출 후 눈꺼풀을 제거하여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홍채 영역을 일반화하여 데이터화 하는 방식</a:t>
            </a: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150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8">
            <a:extLst>
              <a:ext uri="{FF2B5EF4-FFF2-40B4-BE49-F238E27FC236}">
                <a16:creationId xmlns:a16="http://schemas.microsoft.com/office/drawing/2014/main" id="{235A43C7-EFDE-4439-87C6-423134D96FF3}"/>
              </a:ext>
            </a:extLst>
          </p:cNvPr>
          <p:cNvGrpSpPr/>
          <p:nvPr/>
        </p:nvGrpSpPr>
        <p:grpSpPr>
          <a:xfrm>
            <a:off x="179512" y="153320"/>
            <a:ext cx="786609" cy="978270"/>
            <a:chOff x="2391994" y="1635646"/>
            <a:chExt cx="805454" cy="1584088"/>
          </a:xfrm>
          <a:solidFill>
            <a:srgbClr val="F8B2A3"/>
          </a:solidFill>
        </p:grpSpPr>
        <p:sp>
          <p:nvSpPr>
            <p:cNvPr id="5" name="Rectangle 19">
              <a:extLst>
                <a:ext uri="{FF2B5EF4-FFF2-40B4-BE49-F238E27FC236}">
                  <a16:creationId xmlns:a16="http://schemas.microsoft.com/office/drawing/2014/main" id="{59F90133-82AB-4694-8D47-6B23EFF5BAB4}"/>
                </a:ext>
              </a:extLst>
            </p:cNvPr>
            <p:cNvSpPr/>
            <p:nvPr/>
          </p:nvSpPr>
          <p:spPr>
            <a:xfrm>
              <a:off x="2391994" y="1635646"/>
              <a:ext cx="805454" cy="792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Isosceles Triangle 20">
              <a:extLst>
                <a:ext uri="{FF2B5EF4-FFF2-40B4-BE49-F238E27FC236}">
                  <a16:creationId xmlns:a16="http://schemas.microsoft.com/office/drawing/2014/main" id="{0A54D502-D572-4BDF-8D4B-D1DE152FF5DB}"/>
                </a:ext>
              </a:extLst>
            </p:cNvPr>
            <p:cNvSpPr/>
            <p:nvPr/>
          </p:nvSpPr>
          <p:spPr>
            <a:xfrm rot="10800000">
              <a:off x="2391994" y="2427734"/>
              <a:ext cx="805454" cy="792000"/>
            </a:xfrm>
            <a:prstGeom prst="triangle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EE78C4A-9E96-4FB9-80EA-28CB3B785B6D}"/>
              </a:ext>
            </a:extLst>
          </p:cNvPr>
          <p:cNvSpPr txBox="1"/>
          <p:nvPr/>
        </p:nvSpPr>
        <p:spPr>
          <a:xfrm>
            <a:off x="1101785" y="204358"/>
            <a:ext cx="26642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dirty="0">
                <a:solidFill>
                  <a:schemeClr val="accent1"/>
                </a:solidFill>
                <a:cs typeface="Arial" pitchFamily="34" charset="0"/>
              </a:rPr>
              <a:t>정맥인식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B7AF8C-7397-4458-9FE6-A9D2B9BD9520}"/>
              </a:ext>
            </a:extLst>
          </p:cNvPr>
          <p:cNvSpPr txBox="1"/>
          <p:nvPr/>
        </p:nvSpPr>
        <p:spPr>
          <a:xfrm>
            <a:off x="243169" y="196101"/>
            <a:ext cx="709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8AA8A1-DF7A-4761-BBCF-ED77160EAE15}"/>
              </a:ext>
            </a:extLst>
          </p:cNvPr>
          <p:cNvSpPr txBox="1"/>
          <p:nvPr/>
        </p:nvSpPr>
        <p:spPr>
          <a:xfrm>
            <a:off x="1654682" y="3944105"/>
            <a:ext cx="285013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dirty="0"/>
              <a:t>손등 위의 혈관을 스캔 후</a:t>
            </a:r>
            <a:endParaRPr lang="en-US" altLang="ko-KR" sz="1500" dirty="0"/>
          </a:p>
          <a:p>
            <a:r>
              <a:rPr lang="ko-KR" altLang="en-US" sz="1500" dirty="0"/>
              <a:t>혈관의 위치를 좌표로 인식한다</a:t>
            </a:r>
            <a:r>
              <a:rPr lang="en-US" altLang="ko-KR" sz="1500" dirty="0"/>
              <a:t>.</a:t>
            </a:r>
          </a:p>
        </p:txBody>
      </p:sp>
      <p:pic>
        <p:nvPicPr>
          <p:cNvPr id="4098" name="Picture 2" descr="정맥인식 원리에 대한 이미지 검색결과">
            <a:extLst>
              <a:ext uri="{FF2B5EF4-FFF2-40B4-BE49-F238E27FC236}">
                <a16:creationId xmlns:a16="http://schemas.microsoft.com/office/drawing/2014/main" id="{205695CE-E845-40F2-8E50-0A31765B2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762" y="614087"/>
            <a:ext cx="2905125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3E41A03-1C5B-421F-B904-B910D16256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69" t="51110" r="46789" b="24801"/>
          <a:stretch/>
        </p:blipFill>
        <p:spPr>
          <a:xfrm>
            <a:off x="363367" y="1795706"/>
            <a:ext cx="5432769" cy="15491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2D3E90D-679B-4E35-9C87-E1BC6528A92D}"/>
              </a:ext>
            </a:extLst>
          </p:cNvPr>
          <p:cNvSpPr txBox="1"/>
          <p:nvPr/>
        </p:nvSpPr>
        <p:spPr>
          <a:xfrm>
            <a:off x="6013180" y="3637061"/>
            <a:ext cx="259228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적외선으로 손가락의 혈관을 </a:t>
            </a:r>
            <a:endParaRPr lang="en-US" altLang="ko-KR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ko-KR" altLang="en-US" sz="15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적혈구가 통과하지 못하게 만들어 혈관이 어둡게 찍히는 것을 이용하기도 한다</a:t>
            </a:r>
            <a:r>
              <a:rPr lang="en-US" altLang="ko-KR" sz="15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  <a:endParaRPr lang="ko-KR" altLang="en-US" sz="15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911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4213800" y="1841288"/>
            <a:ext cx="4930200" cy="1460924"/>
          </a:xfrm>
        </p:spPr>
        <p:txBody>
          <a:bodyPr/>
          <a:lstStyle/>
          <a:p>
            <a:r>
              <a:rPr lang="ko-KR" altLang="en-US" dirty="0"/>
              <a:t>다른 생체인식의 </a:t>
            </a:r>
            <a:endParaRPr lang="en-US" altLang="ko-KR" dirty="0"/>
          </a:p>
          <a:p>
            <a:r>
              <a:rPr lang="ko-KR" altLang="en-US" dirty="0"/>
              <a:t>해킹 사례</a:t>
            </a:r>
          </a:p>
        </p:txBody>
      </p:sp>
      <p:pic>
        <p:nvPicPr>
          <p:cNvPr id="4" name="그래픽 3" descr="열린 자물쇠">
            <a:extLst>
              <a:ext uri="{FF2B5EF4-FFF2-40B4-BE49-F238E27FC236}">
                <a16:creationId xmlns:a16="http://schemas.microsoft.com/office/drawing/2014/main" id="{4AA8F868-879F-4751-9C48-68C741589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9408" y="21145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710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43F8F27-CB75-4E99-8183-6F7A12C192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지문인식 해킹 사례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6F3B03-8BE4-4A9A-98CB-6411D1BA8B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88024" y="1203597"/>
            <a:ext cx="4268768" cy="3096344"/>
          </a:xfrm>
        </p:spPr>
        <p:txBody>
          <a:bodyPr/>
          <a:lstStyle/>
          <a:p>
            <a:pPr algn="l"/>
            <a:r>
              <a:rPr lang="en-US" altLang="ko-KR" sz="1800" dirty="0"/>
              <a:t>2001</a:t>
            </a:r>
            <a:r>
              <a:rPr lang="ko-KR" altLang="en-US" sz="1800" dirty="0"/>
              <a:t>년 일본의 암호학자가 젤라틴을 사용하여 지문을 복제하는데 성공함</a:t>
            </a:r>
            <a:r>
              <a:rPr lang="en-US" altLang="ko-KR" sz="1800" dirty="0"/>
              <a:t>.</a:t>
            </a:r>
          </a:p>
          <a:p>
            <a:pPr algn="l"/>
            <a:endParaRPr lang="en-US" altLang="ko-KR" sz="1800" dirty="0"/>
          </a:p>
          <a:p>
            <a:pPr algn="l"/>
            <a:r>
              <a:rPr lang="ko-KR" altLang="en-US" sz="1800" dirty="0"/>
              <a:t>만원 밖에 들지 않았을 정도로 간단하게 성공한 바 있다</a:t>
            </a:r>
            <a:r>
              <a:rPr lang="en-US" altLang="ko-KR" sz="1800" dirty="0"/>
              <a:t>.</a:t>
            </a:r>
          </a:p>
          <a:p>
            <a:pPr algn="l"/>
            <a:endParaRPr lang="en-US" altLang="ko-KR" sz="1800" dirty="0"/>
          </a:p>
          <a:p>
            <a:pPr algn="l"/>
            <a:r>
              <a:rPr lang="ko-KR" altLang="en-US" sz="1800" dirty="0"/>
              <a:t>특히 </a:t>
            </a:r>
            <a:r>
              <a:rPr lang="ko-KR" altLang="en-US" sz="1800" dirty="0" err="1"/>
              <a:t>도어락은</a:t>
            </a:r>
            <a:r>
              <a:rPr lang="ko-KR" altLang="en-US" sz="1800" dirty="0"/>
              <a:t> 문손잡이 및 지문인식 </a:t>
            </a:r>
            <a:endParaRPr lang="en-US" altLang="ko-KR" sz="1800" dirty="0"/>
          </a:p>
          <a:p>
            <a:pPr algn="l"/>
            <a:r>
              <a:rPr lang="ko-KR" altLang="en-US" sz="1800" dirty="0"/>
              <a:t>센서에서 쉽게 지문을 채취할 수 있어 </a:t>
            </a:r>
            <a:endParaRPr lang="en-US" altLang="ko-KR" sz="1800" dirty="0"/>
          </a:p>
          <a:p>
            <a:pPr algn="l"/>
            <a:r>
              <a:rPr lang="ko-KR" altLang="en-US" sz="1800" dirty="0"/>
              <a:t>위험이 크다</a:t>
            </a:r>
            <a:r>
              <a:rPr lang="en-US" altLang="ko-KR" sz="1800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23FDA47-F383-487A-AAD3-D40C7591AC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293" t="40599" r="29941" b="28602"/>
          <a:stretch/>
        </p:blipFill>
        <p:spPr>
          <a:xfrm>
            <a:off x="251520" y="1761660"/>
            <a:ext cx="4320480" cy="198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196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40BB58F-DE99-4E81-B1E5-A1E48B96C7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홍채인식의 해킹사례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B87F86-2C55-433E-8014-6FC5B3AFCF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588" t="12129" r="9838" b="3389"/>
          <a:stretch/>
        </p:blipFill>
        <p:spPr>
          <a:xfrm>
            <a:off x="323528" y="843558"/>
            <a:ext cx="5904656" cy="4176464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208EC6-8317-46B1-B707-103A15ADE6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27984" y="1347614"/>
            <a:ext cx="4572000" cy="3672408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ko-KR" altLang="en-US" sz="1800" dirty="0"/>
              <a:t>큰 이슈가 되었던 독일 해킹팀의</a:t>
            </a:r>
            <a:endParaRPr lang="en-US" altLang="ko-KR" sz="1800" dirty="0"/>
          </a:p>
          <a:p>
            <a:pPr algn="l"/>
            <a:r>
              <a:rPr lang="ko-KR" altLang="en-US" sz="1800" dirty="0"/>
              <a:t>삼성 갤럭시 </a:t>
            </a:r>
            <a:r>
              <a:rPr lang="en-US" altLang="ko-KR" sz="1800" dirty="0"/>
              <a:t>S8</a:t>
            </a:r>
            <a:r>
              <a:rPr lang="ko-KR" altLang="en-US" sz="1800" dirty="0"/>
              <a:t>의 해킹사건</a:t>
            </a:r>
            <a:r>
              <a:rPr lang="en-US" altLang="ko-KR" sz="1800" dirty="0"/>
              <a:t> </a:t>
            </a:r>
          </a:p>
          <a:p>
            <a:pPr algn="l"/>
            <a:endParaRPr lang="en-US" altLang="ko-KR" sz="1800" dirty="0"/>
          </a:p>
          <a:p>
            <a:pPr algn="l"/>
            <a:r>
              <a:rPr lang="ko-KR" altLang="en-US" sz="1800" dirty="0"/>
              <a:t>이들의 해킹 역시 </a:t>
            </a:r>
            <a:r>
              <a:rPr lang="en-US" altLang="ko-KR" sz="1800" dirty="0"/>
              <a:t>‘</a:t>
            </a:r>
            <a:r>
              <a:rPr lang="ko-KR" altLang="en-US" sz="1800" dirty="0"/>
              <a:t>이 해킹을 하는데</a:t>
            </a:r>
            <a:endParaRPr lang="en-US" altLang="ko-KR" sz="1800" dirty="0"/>
          </a:p>
          <a:p>
            <a:pPr algn="l"/>
            <a:r>
              <a:rPr lang="ko-KR" altLang="en-US" sz="1800" dirty="0"/>
              <a:t>가장 비쌌던 것이 </a:t>
            </a:r>
            <a:r>
              <a:rPr lang="ko-KR" altLang="en-US" sz="1800" dirty="0" err="1"/>
              <a:t>콘텍트</a:t>
            </a:r>
            <a:r>
              <a:rPr lang="ko-KR" altLang="en-US" sz="1800" dirty="0"/>
              <a:t> 렌즈였다</a:t>
            </a:r>
            <a:r>
              <a:rPr lang="en-US" altLang="ko-KR" sz="1800" dirty="0"/>
              <a:t>’</a:t>
            </a:r>
            <a:r>
              <a:rPr lang="ko-KR" altLang="en-US" sz="1800" dirty="0"/>
              <a:t>라는</a:t>
            </a:r>
            <a:endParaRPr lang="en-US" altLang="ko-KR" sz="1800" dirty="0"/>
          </a:p>
          <a:p>
            <a:pPr algn="l"/>
            <a:r>
              <a:rPr lang="ko-KR" altLang="en-US" sz="1800" dirty="0"/>
              <a:t>말을 했을 정도로 쉽게 해킹에 성공하였다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36338316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8DFBB"/>
      </a:accent3>
      <a:accent4>
        <a:srgbClr val="9AD3E9"/>
      </a:accent4>
      <a:accent5>
        <a:srgbClr val="576868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AD3E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8B2A3"/>
      </a:accent1>
      <a:accent2>
        <a:srgbClr val="A4B4EA"/>
      </a:accent2>
      <a:accent3>
        <a:srgbClr val="9AD3E9"/>
      </a:accent3>
      <a:accent4>
        <a:srgbClr val="98DFBB"/>
      </a:accent4>
      <a:accent5>
        <a:srgbClr val="CBCBCB"/>
      </a:accent5>
      <a:accent6>
        <a:srgbClr val="576868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2417</TotalTime>
  <Words>245</Words>
  <Application>Microsoft Office PowerPoint</Application>
  <PresentationFormat>화면 슬라이드 쇼(16:9)</PresentationFormat>
  <Paragraphs>83</Paragraphs>
  <Slides>16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Arial Unicode MS</vt:lpstr>
      <vt:lpstr>맑은 고딕</vt:lpstr>
      <vt:lpstr>Arial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김승호</cp:lastModifiedBy>
  <cp:revision>99</cp:revision>
  <dcterms:created xsi:type="dcterms:W3CDTF">2016-12-05T23:26:54Z</dcterms:created>
  <dcterms:modified xsi:type="dcterms:W3CDTF">2018-11-28T13:13:10Z</dcterms:modified>
</cp:coreProperties>
</file>