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4" r:id="rId8"/>
    <p:sldId id="265" r:id="rId9"/>
    <p:sldId id="266" r:id="rId10"/>
    <p:sldId id="261" r:id="rId11"/>
    <p:sldId id="267" r:id="rId12"/>
    <p:sldId id="268" r:id="rId13"/>
    <p:sldId id="269" r:id="rId14"/>
    <p:sldId id="263" r:id="rId15"/>
  </p:sldIdLst>
  <p:sldSz cx="12192000" cy="6858000"/>
  <p:notesSz cx="6858000" cy="9144000"/>
  <p:embeddedFontLst>
    <p:embeddedFont>
      <p:font typeface="나눔고딕 ExtraBold" panose="020D0904000000000000" pitchFamily="50" charset="-127"/>
      <p:bold r:id="rId16"/>
    </p:embeddedFont>
    <p:embeddedFont>
      <p:font typeface="맑은 고딕" panose="020B0503020000020004" pitchFamily="50" charset="-127"/>
      <p:regular r:id="rId17"/>
      <p:bold r:id="rId1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C21DDD-9DD6-422B-9AA6-ECD8A2093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C6AB7F-C6C7-466E-8249-05422324D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EB3CB-EFB9-4869-A0F1-EB5745A1D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FC790F-3EBD-41A2-AC06-373C1CDC6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F50F86-8F3C-47EE-A680-3A39B1ED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278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09A3C-FD09-427B-BCBA-BEE97854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C1F406-E9C9-47A5-9C2A-742485A161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209D0-D11A-4C6F-BD9C-041AFC65E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CBE9B8-10AF-448D-BAEE-FFB19B36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041209-DB34-41A6-961A-1849B0AE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47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164A641-320C-43E9-ADD6-D212ADD17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C9F706-8375-4674-B9AF-60C72AC9F0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FF56D7-0CC6-4D89-B368-D12308B9A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172718-5F8D-448F-8EB3-368A0CA5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89CDBB-8589-4D9E-AB4A-FB8AE3846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825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F8B2-A0C0-4E8E-99F6-C71F8DA4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6D018F-B3AA-4D5C-A259-472E6F0EC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5BF13-25B1-4F4A-AA47-6FA873A99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79812F-7EC5-4F85-AF80-E6BAE36A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FE668B-6EDE-4DCE-8B9D-DC133A9E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4473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9A55B-281E-4C57-B940-9FE24FD14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03A13-893F-484A-B20F-8BEEE6D72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ACA5D1-918A-4DB5-BD96-81ADABDFD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5FF303-D854-452D-B958-1E79C9D1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BD45E6-7215-49E8-8360-7F4915C9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5079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60C167-AD71-41F7-A53C-5D41D6F7D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D61A3E-D439-4F50-8D79-B66118F68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4230D24-32AA-4D7E-B5A8-06A3BEABC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8EA40B-ED14-4720-8413-6F13340F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1C8FC-E53B-40C7-9B44-EA4BF43C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182708-080D-4618-A3D3-4501E2F8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614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4DB12-57B8-4443-844F-5BA98AFCB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ABDB69-9E35-43CB-A8EA-3A099A11F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6F0B6-E2C5-4CC0-A5F4-C3B776B95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E159E6-3FDF-42DC-A376-0087CB1EFE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516DD6-062D-42FF-8962-B14A3F060E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367235-BB44-4223-96BE-9CB60CA0B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E66E106-7F17-48C1-AACB-5351C9002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07EEFF-6C60-4733-B3B2-2B887115F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5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9F0F-0B77-4138-8880-2F2B962B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C7A169B-7CF9-4AA0-94CF-9BEFC04E6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54D2B26-A577-4AB5-B6D6-EFA7199C0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CE9A52-F201-4C0B-957E-32794BF29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48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BE108-C579-4A29-887F-DDBC6438D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F17ED89-80E9-4BD0-8B10-95942673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7853CE-37A4-415A-85FA-0D9E0EA07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967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D78B5-1CFB-40FC-BD9D-BF778EC8F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B6740-29C2-4CBD-9EEE-94EC53AE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017DDA-AD8E-46B3-9BD4-ABDD9BEA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6D61D-58DB-42F7-9A8B-D4C16843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04FA41-5D25-43BE-8DEE-DDB1A66B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FCB5F-48F9-4A68-869D-05A9F4281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248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17AAFA-BB76-4A1C-8B57-2CA021C28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FCE86C-E00A-4019-BB4A-0391EDDE4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5CD8D8-C084-4665-BB49-2AA2D99B5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DBD33B-9148-4C3E-B46F-27178833C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85F5A1-CA64-4680-8CFD-E5B29E5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B065AB-BE2E-4485-9EBD-4FB57C7C2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691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90DC5B-D050-4265-81D5-D5EAAD89F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80EC4-63EE-477F-8FA4-64AEB7F78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01ACF8-11D3-40F5-864E-1F539BB8B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5C6BD-1DC6-4E64-B7E5-85684D0A2490}" type="datetimeFigureOut">
              <a:rPr lang="ko-KR" altLang="en-US" smtClean="0"/>
              <a:t>2018-11-26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1EC393-2858-4666-829D-3342B6BA2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A050E-51A4-4EF0-99BD-2DE06C1A74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A755FE-1AD4-4DF6-9FCB-6D6789B722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581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news.kbs.co.kr/news/view.do?ncd=4069885&amp;ref=A" TargetMode="External"/><Relationship Id="rId2" Type="http://schemas.openxmlformats.org/officeDocument/2006/relationships/hyperlink" Target="https://search.naver.com/search.naver?sm=top_hty&amp;fbm=1&amp;ie=utf8&amp;query=%EB%8C%80%EB%A6%AC+%EC%9D%91%EC%8B%9C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erms.naver.com/entry.nhn?docId=3582796&amp;cid=58598&amp;categoryId=5867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13D9FC-0EED-4BA9-A3EB-D7134B0B2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522" y="0"/>
            <a:ext cx="9926955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D9D1F56A-3404-401C-884C-917F8CAB54A1}"/>
              </a:ext>
            </a:extLst>
          </p:cNvPr>
          <p:cNvSpPr/>
          <p:nvPr/>
        </p:nvSpPr>
        <p:spPr>
          <a:xfrm>
            <a:off x="0" y="-1"/>
            <a:ext cx="12191999" cy="6857999"/>
          </a:xfrm>
          <a:prstGeom prst="rect">
            <a:avLst/>
          </a:prstGeom>
          <a:solidFill>
            <a:schemeClr val="tx1">
              <a:lumMod val="95000"/>
              <a:lumOff val="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95E93-4218-47CC-880E-65A3B99BFF52}"/>
              </a:ext>
            </a:extLst>
          </p:cNvPr>
          <p:cNvSpPr txBox="1"/>
          <p:nvPr/>
        </p:nvSpPr>
        <p:spPr>
          <a:xfrm>
            <a:off x="142874" y="142875"/>
            <a:ext cx="3324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2018-2 </a:t>
            </a:r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인터넷 윤리와 보안개론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89482E-E8A6-43BD-A032-C990D82AD38B}"/>
              </a:ext>
            </a:extLst>
          </p:cNvPr>
          <p:cNvSpPr txBox="1"/>
          <p:nvPr/>
        </p:nvSpPr>
        <p:spPr>
          <a:xfrm>
            <a:off x="1485899" y="1400175"/>
            <a:ext cx="57150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생체 인식을 통한</a:t>
            </a:r>
            <a:endParaRPr lang="en-US" altLang="ko-KR" sz="4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대리 응시 방지 시스템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EF4F09-F935-4862-A7D6-8D16B5105418}"/>
              </a:ext>
            </a:extLst>
          </p:cNvPr>
          <p:cNvSpPr txBox="1"/>
          <p:nvPr/>
        </p:nvSpPr>
        <p:spPr>
          <a:xfrm>
            <a:off x="8472010" y="4572000"/>
            <a:ext cx="28575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9</a:t>
            </a:r>
            <a:r>
              <a:rPr lang="ko-KR" altLang="en-US" sz="2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</a:t>
            </a:r>
            <a:endParaRPr lang="en-US" altLang="ko-KR" sz="2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2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1891051 </a:t>
            </a:r>
            <a:r>
              <a:rPr lang="ko-KR" altLang="en-US" sz="2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변진섭</a:t>
            </a:r>
            <a:endParaRPr lang="en-US" altLang="ko-KR" sz="2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1891069 </a:t>
            </a:r>
            <a:r>
              <a:rPr lang="ko-KR" altLang="en-US" sz="23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윤병욱</a:t>
            </a:r>
            <a:endParaRPr lang="en-US" altLang="ko-KR" sz="2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2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1891077 </a:t>
            </a:r>
            <a:r>
              <a:rPr lang="ko-KR" altLang="en-US" sz="2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이명성</a:t>
            </a:r>
            <a:r>
              <a:rPr lang="en-US" altLang="ko-KR" sz="23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endParaRPr lang="ko-KR" altLang="en-US" sz="23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43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0" y="97065"/>
            <a:ext cx="615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시스템에서의 적용 방법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E3DDB-007C-4D9D-86B7-F641ABAB56A7}"/>
              </a:ext>
            </a:extLst>
          </p:cNvPr>
          <p:cNvSpPr txBox="1"/>
          <p:nvPr/>
        </p:nvSpPr>
        <p:spPr>
          <a:xfrm>
            <a:off x="400050" y="1158299"/>
            <a:ext cx="734377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①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고사장 입실 전 출입구에서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 인식 단말기를 통해 본인 확인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2D707-03F8-42A5-94BD-5EBA7FFAC593}"/>
              </a:ext>
            </a:extLst>
          </p:cNvPr>
          <p:cNvSpPr txBox="1"/>
          <p:nvPr/>
        </p:nvSpPr>
        <p:spPr>
          <a:xfrm>
            <a:off x="400050" y="2729193"/>
            <a:ext cx="740092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②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인식이 되지 않거나 예외의 경우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본부에 설치한 홍채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인식 단말을 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통해 본인 확인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5935B5-D4BE-472F-8AFD-C853E659E947}"/>
              </a:ext>
            </a:extLst>
          </p:cNvPr>
          <p:cNvSpPr txBox="1"/>
          <p:nvPr/>
        </p:nvSpPr>
        <p:spPr>
          <a:xfrm>
            <a:off x="619125" y="4838696"/>
            <a:ext cx="740092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편리하지만 </a:t>
            </a:r>
            <a:r>
              <a:rPr lang="ko-KR" altLang="en-US" sz="35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바꾸기 어려운 정보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인만큼 국가적 차원의 </a:t>
            </a:r>
            <a:r>
              <a:rPr lang="ko-KR" altLang="en-US" sz="3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생체 정보 보호가 필요</a:t>
            </a:r>
            <a:r>
              <a:rPr lang="en-US" altLang="ko-KR" sz="3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35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45593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0" y="97065"/>
            <a:ext cx="615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Ⅳ. 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실효성과 기대 효과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E3DDB-007C-4D9D-86B7-F641ABAB56A7}"/>
              </a:ext>
            </a:extLst>
          </p:cNvPr>
          <p:cNvSpPr txBox="1"/>
          <p:nvPr/>
        </p:nvSpPr>
        <p:spPr>
          <a:xfrm>
            <a:off x="400050" y="1240273"/>
            <a:ext cx="913447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시험 주체 입장에서 </a:t>
            </a:r>
            <a:r>
              <a:rPr lang="ko-KR" altLang="en-US" sz="35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과도한 비용 부담이 없음</a:t>
            </a:r>
            <a:endParaRPr lang="en-US" altLang="ko-KR" sz="35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12D707-03F8-42A5-94BD-5EBA7FFAC593}"/>
              </a:ext>
            </a:extLst>
          </p:cNvPr>
          <p:cNvSpPr txBox="1"/>
          <p:nvPr/>
        </p:nvSpPr>
        <p:spPr>
          <a:xfrm>
            <a:off x="400050" y="2292338"/>
            <a:ext cx="99060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완전히 새로운 방식이 아닌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</a:p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 스마트폰 등에도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적용되어 있는 </a:t>
            </a:r>
            <a:r>
              <a:rPr lang="ko-KR" altLang="en-US" sz="35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친숙한 기술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6BAC3F0-64D7-44A2-9FFD-863B705B8A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3150" y="2137914"/>
            <a:ext cx="5753215" cy="435813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140DA57-E348-4024-B65F-64564A43FE5B}"/>
              </a:ext>
            </a:extLst>
          </p:cNvPr>
          <p:cNvSpPr txBox="1"/>
          <p:nvPr/>
        </p:nvSpPr>
        <p:spPr>
          <a:xfrm>
            <a:off x="400050" y="4264011"/>
            <a:ext cx="9134476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부정행위 감소로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시행 기관과 절차에 대한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</a:t>
            </a:r>
            <a:r>
              <a:rPr lang="ko-KR" altLang="en-US" sz="35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신뢰도 상승</a:t>
            </a:r>
            <a:endParaRPr lang="en-US" altLang="ko-KR" sz="3500" dirty="0">
              <a:solidFill>
                <a:srgbClr val="00B0F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787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142875" y="97065"/>
            <a:ext cx="3457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질의응답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9E30C-6D0D-4318-89D2-9EA9F89E0947}"/>
              </a:ext>
            </a:extLst>
          </p:cNvPr>
          <p:cNvSpPr txBox="1"/>
          <p:nvPr/>
        </p:nvSpPr>
        <p:spPr>
          <a:xfrm>
            <a:off x="5110162" y="3001073"/>
            <a:ext cx="197167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</a:rPr>
              <a:t>Q</a:t>
            </a:r>
            <a:r>
              <a:rPr lang="ko-KR" altLang="en-US" sz="4500" dirty="0">
                <a:solidFill>
                  <a:schemeClr val="bg1"/>
                </a:solidFill>
              </a:rPr>
              <a:t> </a:t>
            </a:r>
            <a:r>
              <a:rPr lang="en-US" altLang="ko-KR" sz="4500" dirty="0">
                <a:solidFill>
                  <a:schemeClr val="bg1"/>
                </a:solidFill>
              </a:rPr>
              <a:t>&amp;</a:t>
            </a:r>
            <a:r>
              <a:rPr lang="ko-KR" altLang="en-US" sz="4500" dirty="0">
                <a:solidFill>
                  <a:schemeClr val="bg1"/>
                </a:solidFill>
              </a:rPr>
              <a:t> </a:t>
            </a:r>
            <a:r>
              <a:rPr lang="en-US" altLang="ko-KR" sz="4500" dirty="0">
                <a:solidFill>
                  <a:schemeClr val="bg1"/>
                </a:solidFill>
              </a:rPr>
              <a:t>A</a:t>
            </a:r>
            <a:endParaRPr lang="ko-KR" altLang="en-US" sz="4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321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9E30C-6D0D-4318-89D2-9EA9F89E0947}"/>
              </a:ext>
            </a:extLst>
          </p:cNvPr>
          <p:cNvSpPr txBox="1"/>
          <p:nvPr/>
        </p:nvSpPr>
        <p:spPr>
          <a:xfrm>
            <a:off x="4541043" y="3001073"/>
            <a:ext cx="310991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감사합니다</a:t>
            </a:r>
            <a:r>
              <a:rPr lang="en-US" altLang="ko-KR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  <a:endParaRPr lang="ko-KR" altLang="en-US" sz="4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7989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142875" y="97065"/>
            <a:ext cx="345757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참고 문헌 및 사이트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89E30C-6D0D-4318-89D2-9EA9F89E0947}"/>
              </a:ext>
            </a:extLst>
          </p:cNvPr>
          <p:cNvSpPr txBox="1"/>
          <p:nvPr/>
        </p:nvSpPr>
        <p:spPr>
          <a:xfrm>
            <a:off x="142875" y="1352550"/>
            <a:ext cx="119062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solidFill>
                  <a:schemeClr val="bg1"/>
                </a:solidFill>
              </a:rPr>
              <a:t>#4 : </a:t>
            </a:r>
            <a:r>
              <a:rPr lang="ko-KR" altLang="en-US" sz="1600" dirty="0">
                <a:solidFill>
                  <a:schemeClr val="bg1"/>
                </a:solidFill>
              </a:rPr>
              <a:t>네이버 검색결과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hlinkClick r:id="rId2"/>
              </a:rPr>
              <a:t>https://search.naver.com/search.naver?sm=top_hty&amp;fbm=1&amp;ie=utf8&amp;query=%EB%8C%80%EB%A6%AC+%EC%9D%91%EC%8B%9C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#5 : KBS </a:t>
            </a:r>
            <a:r>
              <a:rPr lang="ko-KR" altLang="en-US" sz="1600" dirty="0">
                <a:solidFill>
                  <a:schemeClr val="bg1"/>
                </a:solidFill>
              </a:rPr>
              <a:t>뉴스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hlinkClick r:id="rId3"/>
              </a:rPr>
              <a:t>http://news.kbs.co.kr/news/view.do?ncd=4069885&amp;ref=A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</a:rPr>
              <a:t>#6 : </a:t>
            </a:r>
            <a:r>
              <a:rPr lang="ko-KR" altLang="en-US" sz="1600" dirty="0">
                <a:solidFill>
                  <a:schemeClr val="bg1"/>
                </a:solidFill>
              </a:rPr>
              <a:t>네이버 지식백과</a:t>
            </a:r>
            <a:endParaRPr lang="en-US" altLang="ko-KR" sz="1600" dirty="0">
              <a:solidFill>
                <a:schemeClr val="bg1"/>
              </a:solidFill>
            </a:endParaRPr>
          </a:p>
          <a:p>
            <a:r>
              <a:rPr lang="en-US" altLang="ko-KR" sz="1600" dirty="0">
                <a:solidFill>
                  <a:schemeClr val="bg1"/>
                </a:solidFill>
                <a:hlinkClick r:id="rId4"/>
              </a:rPr>
              <a:t>https://terms.naver.com/entry.nhn?docId=3582796&amp;cid=58598&amp;categoryId=58675</a:t>
            </a:r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en-US" altLang="ko-KR" sz="1600" dirty="0">
              <a:solidFill>
                <a:schemeClr val="bg1"/>
              </a:solidFill>
            </a:endParaRPr>
          </a:p>
          <a:p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5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678A-258D-4AF9-AE61-B5D7C2E3F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A7FDE-2B0F-41CD-BE60-13B01AADAE4B}"/>
              </a:ext>
            </a:extLst>
          </p:cNvPr>
          <p:cNvSpPr/>
          <p:nvPr/>
        </p:nvSpPr>
        <p:spPr>
          <a:xfrm>
            <a:off x="0" y="0"/>
            <a:ext cx="12192000" cy="14097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29D3B-5FB0-4E19-9AE8-AF59B2B2DD66}"/>
              </a:ext>
            </a:extLst>
          </p:cNvPr>
          <p:cNvSpPr txBox="1"/>
          <p:nvPr/>
        </p:nvSpPr>
        <p:spPr>
          <a:xfrm>
            <a:off x="323850" y="257175"/>
            <a:ext cx="50958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이것만은 지켜주세요</a:t>
            </a:r>
            <a:r>
              <a:rPr lang="en-US" altLang="ko-KR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4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324F49-3FD9-41D3-9422-CB62489B86A9}"/>
              </a:ext>
            </a:extLst>
          </p:cNvPr>
          <p:cNvSpPr txBox="1"/>
          <p:nvPr/>
        </p:nvSpPr>
        <p:spPr>
          <a:xfrm>
            <a:off x="1123950" y="2257425"/>
            <a:ext cx="57150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 중에는 </a:t>
            </a:r>
            <a:r>
              <a:rPr lang="ko-KR" altLang="en-US" sz="4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조용히</a:t>
            </a:r>
            <a:r>
              <a:rPr lang="en-US" altLang="ko-KR" sz="4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45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580EA-7765-43CC-9CA3-A78FBF919CD8}"/>
              </a:ext>
            </a:extLst>
          </p:cNvPr>
          <p:cNvSpPr txBox="1"/>
          <p:nvPr/>
        </p:nvSpPr>
        <p:spPr>
          <a:xfrm>
            <a:off x="1123949" y="3538747"/>
            <a:ext cx="732801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4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질문은 </a:t>
            </a:r>
            <a:r>
              <a:rPr lang="ko-KR" altLang="en-US" sz="4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발표가 끝난 이후에</a:t>
            </a:r>
            <a:r>
              <a:rPr lang="en-US" altLang="ko-KR" sz="4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!</a:t>
            </a:r>
            <a:endParaRPr lang="ko-KR" altLang="en-US" sz="45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63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D02678A-258D-4AF9-AE61-B5D7C2E3F9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3A7FDE-2B0F-41CD-BE60-13B01AADAE4B}"/>
              </a:ext>
            </a:extLst>
          </p:cNvPr>
          <p:cNvSpPr/>
          <p:nvPr/>
        </p:nvSpPr>
        <p:spPr>
          <a:xfrm>
            <a:off x="0" y="0"/>
            <a:ext cx="264795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29D3B-5FB0-4E19-9AE8-AF59B2B2DD66}"/>
              </a:ext>
            </a:extLst>
          </p:cNvPr>
          <p:cNvSpPr txBox="1"/>
          <p:nvPr/>
        </p:nvSpPr>
        <p:spPr>
          <a:xfrm>
            <a:off x="323850" y="257175"/>
            <a:ext cx="16097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DEC7-85B9-4769-8D92-6BD081D47583}"/>
              </a:ext>
            </a:extLst>
          </p:cNvPr>
          <p:cNvSpPr txBox="1"/>
          <p:nvPr/>
        </p:nvSpPr>
        <p:spPr>
          <a:xfrm>
            <a:off x="1933574" y="1266811"/>
            <a:ext cx="615315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</a:t>
            </a:r>
            <a:r>
              <a:rPr lang="en-US" altLang="ko-KR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시스템의 도입 배경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C51498-7933-4583-BFC8-2F6E0425CCCE}"/>
              </a:ext>
            </a:extLst>
          </p:cNvPr>
          <p:cNvSpPr txBox="1"/>
          <p:nvPr/>
        </p:nvSpPr>
        <p:spPr>
          <a:xfrm>
            <a:off x="1933573" y="2245669"/>
            <a:ext cx="878205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 </a:t>
            </a:r>
            <a:r>
              <a:rPr lang="ko-KR" altLang="en-US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생체 인식의 원리 </a:t>
            </a:r>
            <a:r>
              <a:rPr lang="en-US" altLang="ko-KR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홍채인식</a:t>
            </a:r>
            <a:r>
              <a:rPr lang="en-US" altLang="ko-KR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지문인식</a:t>
            </a:r>
            <a:r>
              <a:rPr lang="en-US" altLang="ko-KR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endParaRPr lang="ko-KR" altLang="en-US" sz="38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FD95F-EE24-4EDD-946C-974CFF966A5B}"/>
              </a:ext>
            </a:extLst>
          </p:cNvPr>
          <p:cNvSpPr txBox="1"/>
          <p:nvPr/>
        </p:nvSpPr>
        <p:spPr>
          <a:xfrm>
            <a:off x="1933573" y="3224527"/>
            <a:ext cx="78867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Ⅲ.  </a:t>
            </a:r>
            <a:r>
              <a:rPr lang="ko-KR" altLang="en-US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시스템에서의 적용 방법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BAD978-F572-4C1C-B3DF-5580DC0BE1B1}"/>
              </a:ext>
            </a:extLst>
          </p:cNvPr>
          <p:cNvSpPr txBox="1"/>
          <p:nvPr/>
        </p:nvSpPr>
        <p:spPr>
          <a:xfrm>
            <a:off x="1933574" y="4203385"/>
            <a:ext cx="59531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Ⅳ.  </a:t>
            </a:r>
            <a:r>
              <a:rPr lang="ko-KR" altLang="en-US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실효성과 기대 효과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FC8175-4147-4829-A31A-98200F00E4BE}"/>
              </a:ext>
            </a:extLst>
          </p:cNvPr>
          <p:cNvSpPr txBox="1"/>
          <p:nvPr/>
        </p:nvSpPr>
        <p:spPr>
          <a:xfrm>
            <a:off x="1933574" y="5182243"/>
            <a:ext cx="595312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Ⅴ.  </a:t>
            </a:r>
            <a:r>
              <a:rPr lang="ko-KR" altLang="en-US" sz="38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질의응답</a:t>
            </a:r>
          </a:p>
        </p:txBody>
      </p:sp>
    </p:spTree>
    <p:extLst>
      <p:ext uri="{BB962C8B-B14F-4D97-AF65-F5344CB8AC3E}">
        <p14:creationId xmlns:p14="http://schemas.microsoft.com/office/powerpoint/2010/main" val="33912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0" y="97065"/>
            <a:ext cx="615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</a:t>
            </a:r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시스템의 도입 배경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B07E79-306E-4D4D-A113-C22B80F1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0375" y="874125"/>
            <a:ext cx="4904569" cy="5928898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2D77E45-2A11-4012-A56C-D977A4ACA28F}"/>
              </a:ext>
            </a:extLst>
          </p:cNvPr>
          <p:cNvSpPr txBox="1"/>
          <p:nvPr/>
        </p:nvSpPr>
        <p:spPr>
          <a:xfrm>
            <a:off x="238125" y="1209674"/>
            <a:ext cx="630554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현재까지 오랜 기간 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토익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5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텝스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35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오픽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등의 어학 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시험에서 많은 대리 응시가 적발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E6F76F-02AF-4460-86D2-6564074CAC5E}"/>
              </a:ext>
            </a:extLst>
          </p:cNvPr>
          <p:cNvSpPr txBox="1"/>
          <p:nvPr/>
        </p:nvSpPr>
        <p:spPr>
          <a:xfrm>
            <a:off x="477056" y="3613310"/>
            <a:ext cx="6019800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편법을 사용함으로써 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노력하는 사람들이 피해 받는 일이 생겨서는 안됨</a:t>
            </a:r>
          </a:p>
        </p:txBody>
      </p:sp>
    </p:spTree>
    <p:extLst>
      <p:ext uri="{BB962C8B-B14F-4D97-AF65-F5344CB8AC3E}">
        <p14:creationId xmlns:p14="http://schemas.microsoft.com/office/powerpoint/2010/main" val="218523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0" y="97065"/>
            <a:ext cx="615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b="1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Ⅰ</a:t>
            </a:r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 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 시스템의 도입 배경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B8DDF23-6039-4169-BF8C-E989A6405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180" y="987236"/>
            <a:ext cx="7315200" cy="44577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D3DF5DF-85ED-4EC2-A620-B366D24F81A8}"/>
              </a:ext>
            </a:extLst>
          </p:cNvPr>
          <p:cNvSpPr txBox="1"/>
          <p:nvPr/>
        </p:nvSpPr>
        <p:spPr>
          <a:xfrm>
            <a:off x="271787" y="1189494"/>
            <a:ext cx="429577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계속된 단속에도 불구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현재까지도 발생함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A727DA-7F95-45AE-BB5B-DD9CF2A45B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520" y="2214562"/>
            <a:ext cx="4160520" cy="472440"/>
          </a:xfrm>
          <a:prstGeom prst="rect">
            <a:avLst/>
          </a:prstGeom>
          <a:ln w="50800">
            <a:solidFill>
              <a:srgbClr val="FF0000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1C05AE-6BFC-4A24-990A-902F6A313E57}"/>
              </a:ext>
            </a:extLst>
          </p:cNvPr>
          <p:cNvSpPr txBox="1"/>
          <p:nvPr/>
        </p:nvSpPr>
        <p:spPr>
          <a:xfrm>
            <a:off x="271786" y="3555413"/>
            <a:ext cx="429577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본인확인을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ko-KR" altLang="en-US" sz="3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신분증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하기 때문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3055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0" y="97065"/>
            <a:ext cx="615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생체 인식의 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5E93F-187F-4894-872C-FB2C91027315}"/>
              </a:ext>
            </a:extLst>
          </p:cNvPr>
          <p:cNvSpPr txBox="1"/>
          <p:nvPr/>
        </p:nvSpPr>
        <p:spPr>
          <a:xfrm>
            <a:off x="219074" y="1078140"/>
            <a:ext cx="2924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홍채 인식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2CD35-3942-4A35-B1B6-8B3BE9CF6F2C}"/>
              </a:ext>
            </a:extLst>
          </p:cNvPr>
          <p:cNvSpPr txBox="1"/>
          <p:nvPr/>
        </p:nvSpPr>
        <p:spPr>
          <a:xfrm>
            <a:off x="219074" y="2279108"/>
            <a:ext cx="6877051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500" dirty="0">
                <a:solidFill>
                  <a:srgbClr val="00B0F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홍채 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: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동공의 크기를 조절해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눈에 들어오는 </a:t>
            </a:r>
            <a:r>
              <a:rPr lang="ko-KR" altLang="en-US" sz="35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빛의 양을</a:t>
            </a:r>
            <a:endParaRPr lang="en-US" altLang="ko-KR" sz="3500" dirty="0">
              <a:solidFill>
                <a:srgbClr val="92D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r>
              <a:rPr lang="en-US" altLang="ko-KR" sz="35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            </a:t>
            </a:r>
            <a:r>
              <a:rPr lang="ko-KR" altLang="en-US" sz="35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조절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하는 역할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B8799-C918-4222-B1AA-33624062D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6125" y="1447516"/>
            <a:ext cx="4924425" cy="36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609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0" y="97065"/>
            <a:ext cx="615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생체 인식의 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5E93F-187F-4894-872C-FB2C91027315}"/>
              </a:ext>
            </a:extLst>
          </p:cNvPr>
          <p:cNvSpPr txBox="1"/>
          <p:nvPr/>
        </p:nvSpPr>
        <p:spPr>
          <a:xfrm>
            <a:off x="219074" y="1078140"/>
            <a:ext cx="2924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(1)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홍채 인식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2CD35-3942-4A35-B1B6-8B3BE9CF6F2C}"/>
              </a:ext>
            </a:extLst>
          </p:cNvPr>
          <p:cNvSpPr txBox="1"/>
          <p:nvPr/>
        </p:nvSpPr>
        <p:spPr>
          <a:xfrm>
            <a:off x="323849" y="2084248"/>
            <a:ext cx="815340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홍채의 무늬는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생후 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6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개월경부터 만들어져 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18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개월에 완성된 후 </a:t>
            </a:r>
            <a:r>
              <a:rPr lang="ko-KR" altLang="en-US" sz="35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평생 변하지 않음</a:t>
            </a:r>
            <a:endParaRPr lang="en-US" altLang="ko-KR" sz="3500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7AD474-45A0-4D77-BF5A-8F07A3D19CB7}"/>
              </a:ext>
            </a:extLst>
          </p:cNvPr>
          <p:cNvSpPr txBox="1"/>
          <p:nvPr/>
        </p:nvSpPr>
        <p:spPr>
          <a:xfrm>
            <a:off x="323849" y="3628965"/>
            <a:ext cx="91821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왼쪽 눈과 오른쪽 눈 홍채의 무늬 역시 각각 다름</a:t>
            </a:r>
            <a:endParaRPr lang="en-US" altLang="ko-KR" sz="3500" dirty="0">
              <a:solidFill>
                <a:srgbClr val="FFC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A7C84-D82B-4A25-B770-1F213F5D453B}"/>
              </a:ext>
            </a:extLst>
          </p:cNvPr>
          <p:cNvSpPr txBox="1"/>
          <p:nvPr/>
        </p:nvSpPr>
        <p:spPr>
          <a:xfrm>
            <a:off x="323849" y="4928011"/>
            <a:ext cx="91821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어떤 두 사람의 홍채가 같을 확률 </a:t>
            </a:r>
            <a:r>
              <a:rPr lang="en-US" altLang="ko-KR" sz="3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3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분의 </a:t>
            </a:r>
            <a:r>
              <a:rPr lang="en-US" altLang="ko-KR" sz="3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35735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0" y="97065"/>
            <a:ext cx="615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생체 인식의 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5E93F-187F-4894-872C-FB2C91027315}"/>
              </a:ext>
            </a:extLst>
          </p:cNvPr>
          <p:cNvSpPr txBox="1"/>
          <p:nvPr/>
        </p:nvSpPr>
        <p:spPr>
          <a:xfrm>
            <a:off x="219074" y="1078140"/>
            <a:ext cx="2924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 인식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2CD35-3942-4A35-B1B6-8B3BE9CF6F2C}"/>
              </a:ext>
            </a:extLst>
          </p:cNvPr>
          <p:cNvSpPr txBox="1"/>
          <p:nvPr/>
        </p:nvSpPr>
        <p:spPr>
          <a:xfrm>
            <a:off x="219074" y="2195139"/>
            <a:ext cx="102870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출생부터 사망까지 </a:t>
            </a:r>
            <a:r>
              <a:rPr lang="ko-KR" altLang="en-US" sz="3500" dirty="0">
                <a:solidFill>
                  <a:srgbClr val="FFC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같은 형태를 유지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함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A7C84-D82B-4A25-B770-1F213F5D453B}"/>
              </a:ext>
            </a:extLst>
          </p:cNvPr>
          <p:cNvSpPr txBox="1"/>
          <p:nvPr/>
        </p:nvSpPr>
        <p:spPr>
          <a:xfrm>
            <a:off x="219074" y="3312138"/>
            <a:ext cx="91821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타인과 지문이 같을 확률 </a:t>
            </a:r>
            <a:r>
              <a:rPr lang="en-US" altLang="ko-KR" sz="3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10</a:t>
            </a:r>
            <a:r>
              <a:rPr lang="ko-KR" altLang="en-US" sz="3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억 분의 </a:t>
            </a:r>
            <a:r>
              <a:rPr lang="en-US" altLang="ko-KR" sz="3500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CC56363-67EE-4AD7-B0DD-5BC54B65B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493" y="1078140"/>
            <a:ext cx="4138612" cy="4138612"/>
          </a:xfrm>
          <a:prstGeom prst="rect">
            <a:avLst/>
          </a:prstGeom>
          <a:effectLst>
            <a:softEdge rad="177800"/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58C442-DE26-4738-9B24-B0B00AF6019C}"/>
              </a:ext>
            </a:extLst>
          </p:cNvPr>
          <p:cNvSpPr txBox="1"/>
          <p:nvPr/>
        </p:nvSpPr>
        <p:spPr>
          <a:xfrm>
            <a:off x="219074" y="4429137"/>
            <a:ext cx="1028700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상당히 빠른 인식 속도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2800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D5648D1-9A42-454C-BB72-71810561B4A4}"/>
              </a:ext>
            </a:extLst>
          </p:cNvPr>
          <p:cNvSpPr/>
          <p:nvPr/>
        </p:nvSpPr>
        <p:spPr>
          <a:xfrm>
            <a:off x="0" y="-71022"/>
            <a:ext cx="12192000" cy="692902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391C306-902B-4120-9BFF-94FF2C9182A1}"/>
              </a:ext>
            </a:extLst>
          </p:cNvPr>
          <p:cNvSpPr/>
          <p:nvPr/>
        </p:nvSpPr>
        <p:spPr>
          <a:xfrm>
            <a:off x="0" y="-71021"/>
            <a:ext cx="12192000" cy="89017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203E-1D85-41BE-B825-FE36034BEF4E}"/>
              </a:ext>
            </a:extLst>
          </p:cNvPr>
          <p:cNvSpPr txBox="1"/>
          <p:nvPr/>
        </p:nvSpPr>
        <p:spPr>
          <a:xfrm>
            <a:off x="0" y="97065"/>
            <a:ext cx="61531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Ⅱ.  </a:t>
            </a:r>
            <a:r>
              <a:rPr lang="ko-KR" altLang="en-US" sz="30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생체 인식의 원리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5E93F-187F-4894-872C-FB2C91027315}"/>
              </a:ext>
            </a:extLst>
          </p:cNvPr>
          <p:cNvSpPr txBox="1"/>
          <p:nvPr/>
        </p:nvSpPr>
        <p:spPr>
          <a:xfrm>
            <a:off x="219074" y="1078140"/>
            <a:ext cx="2924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(2) 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지문 인식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82CD35-3942-4A35-B1B6-8B3BE9CF6F2C}"/>
              </a:ext>
            </a:extLst>
          </p:cNvPr>
          <p:cNvSpPr txBox="1"/>
          <p:nvPr/>
        </p:nvSpPr>
        <p:spPr>
          <a:xfrm>
            <a:off x="352425" y="1968072"/>
            <a:ext cx="42005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대표적인 </a:t>
            </a:r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가지 방식</a:t>
            </a:r>
            <a:endParaRPr lang="en-US" altLang="ko-KR" sz="35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A7C84-D82B-4A25-B770-1F213F5D453B}"/>
              </a:ext>
            </a:extLst>
          </p:cNvPr>
          <p:cNvSpPr txBox="1"/>
          <p:nvPr/>
        </p:nvSpPr>
        <p:spPr>
          <a:xfrm>
            <a:off x="352425" y="2858004"/>
            <a:ext cx="195262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광학식</a:t>
            </a:r>
            <a:endParaRPr lang="en-US" altLang="ko-KR" sz="35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5FF411-FEE8-4ACF-81D9-3B61F7BB7753}"/>
              </a:ext>
            </a:extLst>
          </p:cNvPr>
          <p:cNvSpPr txBox="1"/>
          <p:nvPr/>
        </p:nvSpPr>
        <p:spPr>
          <a:xfrm>
            <a:off x="352424" y="3968069"/>
            <a:ext cx="292417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정전용량식</a:t>
            </a:r>
            <a:endParaRPr lang="en-US" altLang="ko-KR" sz="35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87AC09-417F-4D8A-942D-27ABA9FD0F42}"/>
              </a:ext>
            </a:extLst>
          </p:cNvPr>
          <p:cNvSpPr txBox="1"/>
          <p:nvPr/>
        </p:nvSpPr>
        <p:spPr>
          <a:xfrm>
            <a:off x="352425" y="5078134"/>
            <a:ext cx="230505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50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•</a:t>
            </a:r>
            <a:r>
              <a:rPr lang="ko-KR" altLang="en-US" sz="35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초음파식</a:t>
            </a:r>
            <a:endParaRPr lang="en-US" altLang="ko-KR" sz="3500" dirty="0">
              <a:solidFill>
                <a:srgbClr val="FF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9BD4CA-3714-45BC-A97A-B18D29B23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537" y="1282333"/>
            <a:ext cx="6596372" cy="4426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36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와이드스크린</PresentationFormat>
  <Paragraphs>78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Wook Yoon</dc:creator>
  <cp:lastModifiedBy>Byung Wook Yoon</cp:lastModifiedBy>
  <cp:revision>17</cp:revision>
  <dcterms:created xsi:type="dcterms:W3CDTF">2018-11-25T21:34:05Z</dcterms:created>
  <dcterms:modified xsi:type="dcterms:W3CDTF">2018-11-26T01:36:48Z</dcterms:modified>
</cp:coreProperties>
</file>