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48" r:id="rId2"/>
  </p:sldMasterIdLst>
  <p:notesMasterIdLst>
    <p:notesMasterId r:id="rId17"/>
  </p:notesMasterIdLst>
  <p:handoutMasterIdLst>
    <p:handoutMasterId r:id="rId18"/>
  </p:handoutMasterIdLst>
  <p:sldIdLst>
    <p:sldId id="269" r:id="rId3"/>
    <p:sldId id="341" r:id="rId4"/>
    <p:sldId id="343" r:id="rId5"/>
    <p:sldId id="340" r:id="rId6"/>
    <p:sldId id="344" r:id="rId7"/>
    <p:sldId id="345" r:id="rId8"/>
    <p:sldId id="346" r:id="rId9"/>
    <p:sldId id="352" r:id="rId10"/>
    <p:sldId id="347" r:id="rId11"/>
    <p:sldId id="353" r:id="rId12"/>
    <p:sldId id="348" r:id="rId13"/>
    <p:sldId id="354" r:id="rId14"/>
    <p:sldId id="355" r:id="rId15"/>
    <p:sldId id="34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200"/>
    <a:srgbClr val="B0D9AD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2" autoAdjust="0"/>
    <p:restoredTop sz="95897" autoAdjust="0"/>
  </p:normalViewPr>
  <p:slideViewPr>
    <p:cSldViewPr snapToGrid="0">
      <p:cViewPr varScale="1">
        <p:scale>
          <a:sx n="84" d="100"/>
          <a:sy n="84" d="100"/>
        </p:scale>
        <p:origin x="821" y="8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q45C05q_i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Q54GDm1eL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60" y="2090455"/>
            <a:ext cx="6912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딥페이크</a:t>
            </a:r>
            <a:r>
              <a:rPr lang="ko-KR" altLang="en-US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en-US" altLang="ko-KR" sz="4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부제목 3"/>
          <p:cNvSpPr>
            <a:spLocks noGrp="1"/>
          </p:cNvSpPr>
          <p:nvPr>
            <p:ph type="subTitle" idx="1"/>
          </p:nvPr>
        </p:nvSpPr>
        <p:spPr>
          <a:xfrm>
            <a:off x="2842101" y="3785727"/>
            <a:ext cx="8403774" cy="1655762"/>
          </a:xfrm>
        </p:spPr>
        <p:txBody>
          <a:bodyPr/>
          <a:lstStyle/>
          <a:p>
            <a:r>
              <a:rPr lang="ko-KR" altLang="en-US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양유진</a:t>
            </a:r>
            <a:endParaRPr lang="en-US" altLang="ko-KR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1803" y="6121098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유튜브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주소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https</a:t>
            </a:r>
            <a:r>
              <a:rPr lang="en-US" altLang="ko-KR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://</a:t>
            </a:r>
            <a:r>
              <a:rPr lang="en-US" altLang="ko-KR" smtClean="0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youtu.be/kq45C05q_i8</a:t>
            </a:r>
            <a:r>
              <a:rPr lang="en-US" altLang="ko-KR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학습기반 방법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DeepFakes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1783679" y="1806320"/>
            <a:ext cx="8951377" cy="346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가짜 영상 생성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각각 압축된 공간을 서로 바꿔 출력</a:t>
            </a:r>
            <a:endParaRPr lang="en-US" altLang="ko-KR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원본영상에서 학습된 인코더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&amp;</a:t>
            </a:r>
            <a:r>
              <a:rPr lang="ko-KR" altLang="en-US" sz="24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디코더를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목표 얼굴에 적용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오토인코더 출력을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Poisson Image Editing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넣어 나머지 부분 처리함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→ 이미지 자연스럽게 합성시켜줌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8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학습기반 방법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NeuralTextures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텍스트 개체 틀 8"/>
          <p:cNvSpPr txBox="1">
            <a:spLocks/>
          </p:cNvSpPr>
          <p:nvPr/>
        </p:nvSpPr>
        <p:spPr>
          <a:xfrm>
            <a:off x="2103719" y="1661380"/>
            <a:ext cx="8558185" cy="2169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 재연 방법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18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영상의 얼굴은 그대로 유지하고 원본 영상의 표정만</a:t>
            </a:r>
            <a:r>
              <a:rPr lang="en-US" altLang="ko-KR" sz="18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18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영상에 전송하는 방법 </a:t>
            </a:r>
            <a:endParaRPr lang="en-US" altLang="ko-KR" sz="18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얼굴의 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neural texture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측광재구성손실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&amp;</a:t>
            </a: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적대적손실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구성으로 학습함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032504" y="2866775"/>
            <a:ext cx="2196000" cy="418008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2252005" y="4405261"/>
            <a:ext cx="5310083" cy="144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신경텍스처</a:t>
            </a:r>
            <a:endParaRPr lang="en-US" altLang="ko-KR" sz="20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그래픽의 기본 요소로 임의의 차원을 가질 수 있고 </a:t>
            </a:r>
            <a:r>
              <a:rPr lang="ko-KR" altLang="en-US" sz="20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텍셀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텍스처 </a:t>
            </a:r>
            <a:r>
              <a:rPr lang="ko-KR" altLang="en-US" sz="18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화소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당 학습된 고차원의 특징벡터를 저장할 수 있음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5299555" y="3243766"/>
            <a:ext cx="5715467" cy="380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Photometric reconstruction loss &amp; adversarial loss</a:t>
            </a:r>
            <a:endParaRPr lang="ko-KR" altLang="en-US" sz="1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rot="5400000">
            <a:off x="3439617" y="2757767"/>
            <a:ext cx="1188000" cy="2160000"/>
          </a:xfrm>
          <a:prstGeom prst="bentConnector3">
            <a:avLst/>
          </a:prstGeom>
          <a:ln w="28575">
            <a:solidFill>
              <a:srgbClr val="E7E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데이터셋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FaceForensics</a:t>
            </a:r>
            <a:r>
              <a:rPr lang="en-US" altLang="ko-KR" sz="28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++</a:t>
            </a:r>
            <a:endParaRPr lang="ko-KR" altLang="en-US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10883" y="2385822"/>
            <a:ext cx="7805642" cy="3436802"/>
            <a:chOff x="2193179" y="2824734"/>
            <a:chExt cx="7805642" cy="3436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179" y="2824734"/>
              <a:ext cx="7805642" cy="2807970"/>
            </a:xfrm>
            <a:prstGeom prst="rect">
              <a:avLst/>
            </a:prstGeom>
          </p:spPr>
        </p:pic>
        <p:sp>
          <p:nvSpPr>
            <p:cNvPr id="6" name="텍스트 개체 틀 8"/>
            <p:cNvSpPr txBox="1">
              <a:spLocks/>
            </p:cNvSpPr>
            <p:nvPr/>
          </p:nvSpPr>
          <p:spPr>
            <a:xfrm>
              <a:off x="3182635" y="5774055"/>
              <a:ext cx="5826730" cy="4874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err="1" smtClean="0">
                  <a:solidFill>
                    <a:prstClr val="black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FaceForensics</a:t>
              </a:r>
              <a:r>
                <a:rPr lang="en-US" altLang="ko-KR" sz="1800" dirty="0" smtClean="0">
                  <a:solidFill>
                    <a:prstClr val="black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++ </a:t>
              </a:r>
              <a:r>
                <a:rPr lang="ko-KR" altLang="en-US" sz="1800" dirty="0" smtClean="0">
                  <a:solidFill>
                    <a:prstClr val="black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프로세스 흐름도</a:t>
              </a:r>
              <a:endParaRPr lang="ko-KR" altLang="en-US" sz="18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</p:txBody>
        </p:sp>
      </p:grpSp>
      <p:sp>
        <p:nvSpPr>
          <p:cNvPr id="8" name="텍스트 개체 틀 8"/>
          <p:cNvSpPr txBox="1">
            <a:spLocks/>
          </p:cNvSpPr>
          <p:nvPr/>
        </p:nvSpPr>
        <p:spPr>
          <a:xfrm>
            <a:off x="2211467" y="1576386"/>
            <a:ext cx="2205085" cy="809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(1) SNS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통해 동영상 수집</a:t>
            </a:r>
            <a:endParaRPr lang="ko-KR" altLang="en-US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4838009" y="1576386"/>
            <a:ext cx="2205085" cy="809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(2)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가짜 동영상 제작 및 배포</a:t>
            </a:r>
            <a:endParaRPr lang="ko-KR" altLang="en-US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7345393" y="1717737"/>
            <a:ext cx="2493265" cy="526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(3)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가짜 영상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 algn="ctr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탐지</a:t>
            </a:r>
            <a:endParaRPr lang="ko-KR" altLang="en-US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8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데이터셋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FaceForensics</a:t>
            </a:r>
            <a:r>
              <a:rPr lang="en-US" altLang="ko-KR" sz="28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++</a:t>
            </a:r>
            <a:endParaRPr lang="ko-KR" altLang="en-US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7" name="꺾인 연결선 6"/>
          <p:cNvCxnSpPr/>
          <p:nvPr/>
        </p:nvCxnSpPr>
        <p:spPr>
          <a:xfrm>
            <a:off x="3093254" y="2747276"/>
            <a:ext cx="1" cy="1008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8"/>
          <p:cNvSpPr txBox="1">
            <a:spLocks/>
          </p:cNvSpPr>
          <p:nvPr/>
        </p:nvSpPr>
        <p:spPr>
          <a:xfrm>
            <a:off x="3093252" y="2583052"/>
            <a:ext cx="6818843" cy="809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1)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대부분 서양인 얼굴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데이터셋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기반으로 </a:t>
            </a:r>
            <a:r>
              <a:rPr lang="ko-KR" altLang="en-US" sz="24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제작되었음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동양인 얼굴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데이터셋이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적음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3093252" y="3569123"/>
            <a:ext cx="7029155" cy="1246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2)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딥페이크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생성 기술은 빠르게 발전 중이나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데이터셋이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이 기술의 발전 속도를 쫓아가지 못함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		  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새로운 기술 포함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x</a:t>
            </a:r>
            <a:endParaRPr lang="ko-KR" altLang="en-US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1936526" y="3039245"/>
            <a:ext cx="925546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한계</a:t>
            </a:r>
            <a:endParaRPr lang="ko-KR" altLang="en-US" sz="2400" dirty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8768" y="1993392"/>
            <a:ext cx="4828032" cy="2130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858768" y="2837929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감사합니다</a:t>
            </a:r>
            <a:endParaRPr lang="ko-KR" altLang="en-US" sz="66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9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딥페이크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 smtClean="0"/>
              <a:t>딥페이크</a:t>
            </a:r>
            <a:r>
              <a:rPr lang="ko-KR" altLang="en-US" dirty="0" smtClean="0"/>
              <a:t> 문제점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딥페이크</a:t>
            </a:r>
            <a:r>
              <a:rPr lang="ko-KR" altLang="en-US" dirty="0" smtClean="0"/>
              <a:t> 영상 생성 기술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 smtClean="0"/>
              <a:t>딥페이크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36703" y="4754880"/>
            <a:ext cx="7702296" cy="1362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딥페이크란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 (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2" y="1463421"/>
            <a:ext cx="11369675" cy="539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Deep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인공지능 </a:t>
            </a: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딥러닝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+ </a:t>
            </a:r>
            <a:r>
              <a:rPr lang="en-US" altLang="ko-KR" b="1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Fake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가짜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2191194" y="2039543"/>
            <a:ext cx="8498141" cy="162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인공 지능</a:t>
            </a:r>
            <a:r>
              <a:rPr lang="en-US" altLang="ko-KR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(AI)</a:t>
            </a:r>
            <a:r>
              <a:rPr lang="ko-KR" altLang="en-US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기반으로 만든 가짜 이미지나 영상물</a:t>
            </a:r>
            <a:endParaRPr lang="en-US" altLang="ko-KR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육안으로는 진위 여부를 판단하기 힘듦</a:t>
            </a:r>
            <a:r>
              <a:rPr lang="en-US" altLang="ko-KR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1916875" y="3874008"/>
            <a:ext cx="8141526" cy="156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*</a:t>
            </a: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딥페이크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악용기술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나쁜 의도를 가지고 </a:t>
            </a: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딥러닝기술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(GAN, </a:t>
            </a:r>
            <a:r>
              <a:rPr lang="en-US" altLang="ko-KR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AutoEncoder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이용하여 조작된 음성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영상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이미지를 만드는 방법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문제점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1106107" y="1811909"/>
            <a:ext cx="8498141" cy="2983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1.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기술이 공개되어 있음 → 누구나 쉽게 악용 가능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2.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부정적인 의도로 악용되는 경우가 많음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(</a:t>
            </a:r>
            <a:r>
              <a:rPr lang="ko-KR" altLang="en-US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딥페이크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영상 中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96%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불법 음란 동영상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(</a:t>
            </a:r>
            <a:r>
              <a:rPr lang="ko-KR" altLang="en-US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가짜뉴스와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연결됨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8927289" y="3015869"/>
            <a:ext cx="2746551" cy="15805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585992" y="4596448"/>
            <a:ext cx="34291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dirty="0" err="1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오바마</a:t>
            </a:r>
            <a:r>
              <a:rPr lang="ko-KR" altLang="ko-KR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err="1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딥페이크</a:t>
            </a:r>
            <a:r>
              <a:rPr lang="ko-KR" altLang="en-US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 영상</a:t>
            </a:r>
            <a:endParaRPr lang="en-US" altLang="ko-KR" dirty="0" smtClean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hlinkClick r:id="rId3" tooltip="링크 공유"/>
              </a:rPr>
              <a:t>https://youtu.be/cQ54GDm1eL0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9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기술</a:t>
            </a:r>
            <a:endParaRPr lang="ko-KR" altLang="en-US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4" name="꺾인 연결선 3"/>
          <p:cNvCxnSpPr/>
          <p:nvPr/>
        </p:nvCxnSpPr>
        <p:spPr>
          <a:xfrm>
            <a:off x="3756650" y="2006116"/>
            <a:ext cx="1" cy="540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8"/>
          <p:cNvSpPr txBox="1">
            <a:spLocks/>
          </p:cNvSpPr>
          <p:nvPr/>
        </p:nvSpPr>
        <p:spPr>
          <a:xfrm>
            <a:off x="3756650" y="1841892"/>
            <a:ext cx="3549406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컴퓨터 그래픽스 기반 방법</a:t>
            </a:r>
            <a:endParaRPr lang="ko-KR" altLang="en-US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3756650" y="2329373"/>
            <a:ext cx="4884430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학습 기반 방법</a:t>
            </a:r>
            <a:endParaRPr lang="ko-KR" altLang="en-US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7158218" y="1936731"/>
            <a:ext cx="3549406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Face2Face, </a:t>
            </a:r>
            <a:r>
              <a:rPr lang="en-US" altLang="ko-KR" sz="20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FaceSwap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7158218" y="2329373"/>
            <a:ext cx="3549406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DeepFakes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20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NeuralTextures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>
            <a:off x="4671050" y="3871924"/>
            <a:ext cx="1" cy="540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8"/>
          <p:cNvSpPr txBox="1">
            <a:spLocks/>
          </p:cNvSpPr>
          <p:nvPr/>
        </p:nvSpPr>
        <p:spPr>
          <a:xfrm>
            <a:off x="4671050" y="3707700"/>
            <a:ext cx="4491238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재연 방법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–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표정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감정 전달</a:t>
            </a:r>
            <a:endParaRPr lang="ko-KR" altLang="en-US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4671050" y="4195181"/>
            <a:ext cx="4884430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 교체 방법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–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얼굴을 완전히 바꿈</a:t>
            </a:r>
            <a:endParaRPr lang="ko-KR" altLang="en-US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5" name="텍스트 개체 틀 8"/>
          <p:cNvSpPr txBox="1">
            <a:spLocks/>
          </p:cNvSpPr>
          <p:nvPr/>
        </p:nvSpPr>
        <p:spPr>
          <a:xfrm>
            <a:off x="2363714" y="3951440"/>
            <a:ext cx="2043694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가짜 영상 범주</a:t>
            </a:r>
            <a:endParaRPr lang="ko-KR" altLang="en-US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1499596" y="1927104"/>
            <a:ext cx="2050557" cy="691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err="1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딥페이크</a:t>
            </a:r>
            <a:r>
              <a:rPr lang="ko-KR" altLang="en-US" sz="24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영상 생성 기술</a:t>
            </a:r>
            <a:endParaRPr lang="ko-KR" altLang="en-US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컴퓨터 그래픽스 기반</a:t>
            </a:r>
            <a:r>
              <a:rPr lang="en-US" altLang="ko-KR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en-US" altLang="ko-KR" sz="28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Face2Face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텍스트 개체 틀 8"/>
          <p:cNvSpPr txBox="1">
            <a:spLocks/>
          </p:cNvSpPr>
          <p:nvPr/>
        </p:nvSpPr>
        <p:spPr>
          <a:xfrm>
            <a:off x="2963255" y="1507427"/>
            <a:ext cx="6107593" cy="161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 재연 방법 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실시간으로 구현 가능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영상의 얼굴은 그대로 유지하고 원본 영상의 표정만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영상에 전송하는 방법 </a:t>
            </a:r>
            <a:endParaRPr lang="en-US" altLang="ko-KR" sz="20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1026" name="Picture 2" descr="http://www.graphics.stanford.edu/~niessner/papers/2016/1facetoface/teas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28" y="3392488"/>
            <a:ext cx="8292288" cy="23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컴퓨터 그래픽스 기반</a:t>
            </a:r>
            <a:r>
              <a:rPr lang="en-US" altLang="ko-KR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FaceSwap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2069125" y="1315403"/>
            <a:ext cx="8055265" cy="58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 부위를 원본 → 목표 영상으로 전송하는 방법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2050" name="Picture 2" descr="http://www.magicandlove.com/blog/wp-content/uploads/2018/08/faceswap0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90" y="2569464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8"/>
          <p:cNvSpPr txBox="1">
            <a:spLocks/>
          </p:cNvSpPr>
          <p:nvPr/>
        </p:nvSpPr>
        <p:spPr>
          <a:xfrm>
            <a:off x="2663485" y="5491163"/>
            <a:ext cx="902675" cy="58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5513365" y="5507927"/>
            <a:ext cx="902675" cy="58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4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컴퓨터 그래픽스 기반</a:t>
            </a:r>
            <a:r>
              <a:rPr lang="en-US" altLang="ko-KR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방법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FaceSwap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1227119" y="1772603"/>
            <a:ext cx="8361385" cy="58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1) 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얼굴의 </a:t>
            </a:r>
            <a:r>
              <a:rPr lang="ko-KR" altLang="en-US" sz="26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랜드마크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탐지 </a:t>
            </a:r>
            <a:r>
              <a:rPr lang="ko-KR" altLang="en-US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얼굴지역</a:t>
            </a:r>
            <a:r>
              <a:rPr lang="en-US" altLang="ko-KR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눈</a:t>
            </a:r>
            <a:r>
              <a:rPr lang="en-US" altLang="ko-KR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</a:t>
            </a:r>
            <a:r>
              <a:rPr lang="ko-KR" altLang="en-US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코</a:t>
            </a:r>
            <a:r>
              <a:rPr lang="en-US" altLang="ko-KR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</a:t>
            </a:r>
            <a:r>
              <a:rPr lang="ko-KR" altLang="en-US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입 등</a:t>
            </a:r>
            <a:r>
              <a:rPr lang="en-US" altLang="ko-KR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추출</a:t>
            </a:r>
            <a:endParaRPr lang="en-US" altLang="ko-KR" sz="26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" name="텍스트 개체 틀 8"/>
          <p:cNvSpPr txBox="1">
            <a:spLocks/>
          </p:cNvSpPr>
          <p:nvPr/>
        </p:nvSpPr>
        <p:spPr>
          <a:xfrm>
            <a:off x="1227119" y="2692858"/>
            <a:ext cx="8361385" cy="640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2) 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탐지한 </a:t>
            </a:r>
            <a:r>
              <a:rPr lang="ko-KR" altLang="en-US" sz="26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랜드마크로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2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3D 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템플릿 모델 만듦</a:t>
            </a:r>
            <a:endParaRPr lang="en-US" altLang="ko-KR" sz="26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1227119" y="3666885"/>
            <a:ext cx="8456377" cy="592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3) </a:t>
            </a:r>
            <a:r>
              <a:rPr lang="en-US" altLang="ko-KR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Blendshapes</a:t>
            </a:r>
            <a:r>
              <a:rPr lang="en-US" altLang="ko-KR" sz="21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1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새로운 얼굴 표정 합성하는 기술</a:t>
            </a:r>
            <a:r>
              <a:rPr lang="en-US" altLang="ko-KR" sz="21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 </a:t>
            </a:r>
            <a:r>
              <a:rPr lang="ko-KR" altLang="en-US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랜드마크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적용</a:t>
            </a:r>
            <a:endParaRPr lang="en-US" altLang="ko-KR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1227119" y="4593477"/>
            <a:ext cx="9946849" cy="592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4) </a:t>
            </a:r>
            <a:r>
              <a:rPr lang="ko-KR" altLang="en-US" sz="26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렌더링된</a:t>
            </a:r>
            <a:r>
              <a:rPr lang="ko-KR" altLang="en-US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모델에 이미지 혼합 </a:t>
            </a:r>
            <a:r>
              <a:rPr lang="en-US" altLang="ko-KR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&amp; </a:t>
            </a:r>
            <a:r>
              <a:rPr lang="ko-KR" altLang="en-US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색상보정 적용</a:t>
            </a:r>
            <a:r>
              <a:rPr lang="ko-KR" altLang="en-US" sz="2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자연스럽게 생성 </a:t>
            </a:r>
            <a:endParaRPr lang="en-US" altLang="ko-KR" sz="26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7844327" y="2619979"/>
            <a:ext cx="3201625" cy="70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투영된 모양</a:t>
            </a:r>
            <a:r>
              <a:rPr lang="en-US" altLang="ko-KR" sz="18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</a:t>
            </a:r>
            <a:r>
              <a:rPr lang="ko-KR" altLang="en-US" sz="18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랜드마크</a:t>
            </a:r>
            <a:r>
              <a:rPr lang="ko-KR" altLang="en-US" sz="18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간 차이 최소화시켜 대상 이미지에 투영됨</a:t>
            </a:r>
            <a:r>
              <a:rPr lang="en-US" altLang="ko-KR" sz="18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4224528" y="2711146"/>
            <a:ext cx="2157984" cy="459156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6" idx="0"/>
            <a:endCxn id="10" idx="0"/>
          </p:cNvCxnSpPr>
          <p:nvPr/>
        </p:nvCxnSpPr>
        <p:spPr>
          <a:xfrm rot="5400000" flipH="1" flipV="1">
            <a:off x="7320701" y="568419"/>
            <a:ext cx="72879" cy="4176000"/>
          </a:xfrm>
          <a:prstGeom prst="bentConnector3">
            <a:avLst>
              <a:gd name="adj1" fmla="val 413671"/>
            </a:avLst>
          </a:prstGeom>
          <a:ln w="28575">
            <a:solidFill>
              <a:srgbClr val="E7E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학습기반 방법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DeepFakes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2542631" y="1650872"/>
            <a:ext cx="7327709" cy="1731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딥러닝기반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얼굴교체 방법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19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영상 얼굴을 원본 영상</a:t>
            </a:r>
            <a:r>
              <a:rPr lang="en-US" altLang="ko-KR" sz="19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</a:t>
            </a:r>
            <a:r>
              <a:rPr lang="ko-KR" altLang="en-US" sz="19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이미지 얼굴로 바꾸는 </a:t>
            </a:r>
            <a:r>
              <a:rPr lang="ko-KR" altLang="en-US" sz="19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방법</a:t>
            </a:r>
            <a:endParaRPr lang="en-US" altLang="ko-KR" sz="19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개의 오토인코더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 재구성용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1/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재구성용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</p:txBody>
      </p:sp>
      <p:cxnSp>
        <p:nvCxnSpPr>
          <p:cNvPr id="6" name="꺾인 연결선 5"/>
          <p:cNvCxnSpPr/>
          <p:nvPr/>
        </p:nvCxnSpPr>
        <p:spPr>
          <a:xfrm>
            <a:off x="2846366" y="3810661"/>
            <a:ext cx="1" cy="1008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8"/>
          <p:cNvSpPr txBox="1">
            <a:spLocks/>
          </p:cNvSpPr>
          <p:nvPr/>
        </p:nvSpPr>
        <p:spPr>
          <a:xfrm>
            <a:off x="2846365" y="3646437"/>
            <a:ext cx="6500786" cy="809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인코더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입력데이터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이미지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특징들을 임의의 형태로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	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압축된 공간에 변환시켜 저장</a:t>
            </a:r>
            <a:endParaRPr lang="ko-KR" altLang="en-US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2846364" y="4632508"/>
            <a:ext cx="8329585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디코더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압축된 공간 정보를 다시 출력데이터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이미지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변환시킴</a:t>
            </a:r>
            <a:endParaRPr lang="ko-KR" altLang="en-US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802670" y="4102630"/>
            <a:ext cx="2043694" cy="487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오토인코더</a:t>
            </a:r>
            <a:endParaRPr lang="ko-KR" altLang="en-US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30168" y="2586668"/>
            <a:ext cx="1554480" cy="459156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2"/>
            <a:endCxn id="9" idx="0"/>
          </p:cNvCxnSpPr>
          <p:nvPr/>
        </p:nvCxnSpPr>
        <p:spPr>
          <a:xfrm rot="5400000">
            <a:off x="2587560" y="2282782"/>
            <a:ext cx="1056806" cy="2582891"/>
          </a:xfrm>
          <a:prstGeom prst="bentConnector3">
            <a:avLst/>
          </a:prstGeom>
          <a:ln w="28575">
            <a:solidFill>
              <a:srgbClr val="E7E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503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08서울남산체 B</vt:lpstr>
      <vt:lpstr>08서울남산체 EB</vt:lpstr>
      <vt:lpstr>08서울남산체 L</vt:lpstr>
      <vt:lpstr>08서울남산체 M</vt:lpstr>
      <vt:lpstr>08서울남산체 세로쓰기</vt:lpstr>
      <vt:lpstr>맑은 고딕</vt:lpstr>
      <vt:lpstr>함초롬돋움</vt:lpstr>
      <vt:lpstr>Arial</vt:lpstr>
      <vt:lpstr>Times New Roman</vt:lpstr>
      <vt:lpstr>제목 테마</vt:lpstr>
      <vt:lpstr>CryptoCraft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 유진</cp:lastModifiedBy>
  <cp:revision>579</cp:revision>
  <dcterms:created xsi:type="dcterms:W3CDTF">2019-03-05T04:29:07Z</dcterms:created>
  <dcterms:modified xsi:type="dcterms:W3CDTF">2021-02-21T16:29:49Z</dcterms:modified>
</cp:coreProperties>
</file>