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9" r:id="rId2"/>
    <p:sldId id="300" r:id="rId3"/>
    <p:sldId id="395" r:id="rId4"/>
    <p:sldId id="411" r:id="rId5"/>
    <p:sldId id="412" r:id="rId6"/>
    <p:sldId id="413" r:id="rId7"/>
    <p:sldId id="414" r:id="rId8"/>
    <p:sldId id="416" r:id="rId9"/>
    <p:sldId id="417" r:id="rId10"/>
    <p:sldId id="418" r:id="rId11"/>
    <p:sldId id="419" r:id="rId12"/>
    <p:sldId id="420" r:id="rId13"/>
    <p:sldId id="421" r:id="rId14"/>
    <p:sldId id="39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B0C35-4BF2-6245-B879-54AC7A89CC7F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61B95-5440-D445-8BEC-CA3B477A612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12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661B95-5440-D445-8BEC-CA3B477A6127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18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54691-4982-A240-9340-13A3A478E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795D1-6AC9-4D4D-A135-9CC0FCE96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EDFE3-5567-744B-A932-9DB547A3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3EAB6-7D0C-E643-A9C5-C031947E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894BE-2142-C440-BB18-F35A77E7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708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4D915-18BC-F74B-BE32-11850131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7B5562-5564-8846-BFAF-06CFA6F93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F49A9-6D62-9A43-A17B-D044280D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72833-3EC3-AA48-942A-0EBA51F9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36412-52BC-7A44-B9DF-D236F305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00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349B1-0CD9-D64B-BE7B-5E3F682B5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150034-9800-3741-BC29-CC570D5BF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B3C2-D919-074F-AE56-3A9199F2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5787D-8929-5141-8E16-A1A1E30F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D88D3-985F-3641-BB21-9400A177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801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71010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28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20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1B8C5-0828-DA44-B78C-96E4ED78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2FA7B-9278-2B40-9834-C181E1CA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6446C-30BE-EC4C-9471-6BA4B42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D8455-E390-684A-81BB-B654C28A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FDB66-A1CB-684D-840F-B47381E6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189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24178-8B13-664E-99EB-889D012E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E0731-F02F-1348-9703-BAF6EC90A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76593-3C54-C24B-A0ED-C0D1587D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3E999-F479-8F46-9EFD-0F885C9B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6DD7E-AC16-DF44-8BBF-0C54DD73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56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6EB96-FA70-504E-9AA4-187B74AC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469E3-03F2-E242-B351-9CDD7B5EF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62FAD-5433-2B47-AADF-FDE59A405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AE84EB-9B03-1049-A53D-B5EE325C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0B74D-FCB3-5140-B53B-57D3A4AC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97090-0FF0-EE4C-8DB5-43764FDF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881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13C2D-3DE1-5A49-B37D-8FE22F3A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788188-AAEF-C345-8B37-BA8D1094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40C15F-D3C9-6F4E-89EC-595040566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0F54B6-637F-2845-8FD6-24D53984D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28C692-25D1-8849-89F6-2749821B4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F086EA-F390-7840-A07E-48727218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E36464-FD03-CC48-B4F4-25A1DB6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007DC-D219-7E46-B3CD-1B4A210B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697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F77B3-2523-6448-BB55-019F01D2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134E4-9253-B34C-AA06-A1218C9C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7EC89C-626B-3146-8FDA-9BD3ABB0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55EBFD-589B-AC41-8EAB-9DB8AD5B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28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DC22EE-50BD-3946-83F0-387C8378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9FF151-6CA9-0246-A0B8-4680D690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0F5B3-2000-474C-91E3-1CFCDACD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464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71388-5EEA-7845-9B4B-A0AF7A7B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00520-774C-B744-AF25-A5EA65E1F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29BAC1-5893-F347-A5BD-58325F9C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B2EB6C-0638-8543-91FD-A8B57D23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963BA-74C5-D841-A70E-583B6D69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07332-7513-3D4C-AB3F-045A6B58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605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887C4-6F06-6E4E-8D33-4712EFF3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FDBFAE-717B-3349-9990-0BC652C55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B187B-C0DF-7546-9A4E-E62F67BB2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49EE41-DECA-2047-AC7E-B80F6C1F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49B96-F117-584F-B39A-D100A78E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591E7-185F-BA4D-9C63-004BEFD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77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544A1A-2FFC-794C-96D0-3FF0E9ED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D6057-05E3-BE4D-B732-0BE008C7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25114-636E-F34F-B17F-2E47C32FB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6B00-B547-B540-A8D6-0ED5763FE61C}" type="datetimeFigureOut">
              <a:rPr kumimoji="1" lang="ko-Kore-KR" altLang="en-US" smtClean="0"/>
              <a:t>2021. 2. 21.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08798-1C19-434D-BD8D-EE4A88D69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12C9C-4AA8-C54D-83FE-FC66BD8C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C7572-81EE-8C44-A3B5-CA8643CEA22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839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05001" y="1584886"/>
            <a:ext cx="8896902" cy="2387600"/>
          </a:xfrm>
        </p:spPr>
        <p:txBody>
          <a:bodyPr>
            <a:normAutofit/>
          </a:bodyPr>
          <a:lstStyle/>
          <a:p>
            <a:r>
              <a:rPr lang="en-US" altLang="ko-KR" sz="4500" dirty="0"/>
              <a:t>PIPO</a:t>
            </a:r>
            <a:r>
              <a:rPr lang="ko-KR" altLang="en-US" sz="4500" dirty="0"/>
              <a:t> 양자 구현</a:t>
            </a:r>
            <a:br>
              <a:rPr lang="en-US" altLang="ko-KR" sz="4500" dirty="0"/>
            </a:br>
            <a:endParaRPr lang="ko-KR" altLang="en-US" sz="4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92151C-482F-A440-BF8C-D81F96227012}"/>
              </a:ext>
            </a:extLst>
          </p:cNvPr>
          <p:cNvSpPr/>
          <p:nvPr/>
        </p:nvSpPr>
        <p:spPr>
          <a:xfrm>
            <a:off x="6675986" y="40793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장경배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F0A551-6A03-3942-9921-954C26339861}"/>
              </a:ext>
            </a:extLst>
          </p:cNvPr>
          <p:cNvSpPr/>
          <p:nvPr/>
        </p:nvSpPr>
        <p:spPr>
          <a:xfrm>
            <a:off x="5516015" y="4652720"/>
            <a:ext cx="306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https://youtu.be/cEPS92_vaeo</a:t>
            </a:r>
          </a:p>
        </p:txBody>
      </p:sp>
    </p:spTree>
    <p:extLst>
      <p:ext uri="{BB962C8B-B14F-4D97-AF65-F5344CB8AC3E}">
        <p14:creationId xmlns:p14="http://schemas.microsoft.com/office/powerpoint/2010/main" val="429328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F9E76F6-7AED-904C-8118-CAA7B9E7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5936"/>
            <a:ext cx="4586695" cy="4397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A6FFC25D-CAE3-CE4E-8BB9-F37718488F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dirty="0"/>
              <a:t>PIPO </a:t>
            </a:r>
            <a:r>
              <a:rPr lang="en-US" dirty="0" err="1"/>
              <a:t>Sbox</a:t>
            </a:r>
            <a:r>
              <a:rPr lang="ko-KR" altLang="en-US" dirty="0"/>
              <a:t> 최적화 </a:t>
            </a:r>
            <a:r>
              <a:rPr lang="en-US" altLang="ko-KR" dirty="0"/>
              <a:t>(7/7)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57F392-4612-944C-B944-338173F6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73" y="1555936"/>
            <a:ext cx="3736310" cy="48382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4697B6-DD32-5040-8F72-655B3D45CF98}"/>
              </a:ext>
            </a:extLst>
          </p:cNvPr>
          <p:cNvSpPr/>
          <p:nvPr/>
        </p:nvSpPr>
        <p:spPr>
          <a:xfrm>
            <a:off x="1450428" y="5738648"/>
            <a:ext cx="3247697" cy="630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2B6835-F81C-EA45-BF74-8E72CACF5718}"/>
              </a:ext>
            </a:extLst>
          </p:cNvPr>
          <p:cNvSpPr/>
          <p:nvPr/>
        </p:nvSpPr>
        <p:spPr>
          <a:xfrm>
            <a:off x="777766" y="5398466"/>
            <a:ext cx="588580" cy="630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595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B3783-134D-3749-A69A-03428C46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R-layer, S-layer , </a:t>
            </a:r>
            <a:r>
              <a:rPr kumimoji="1" lang="en-US" altLang="ko-Kore-KR" dirty="0" err="1"/>
              <a:t>AddRoundkey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DAE2E0-FD8F-C141-8DB0-41C6ED03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92" y="1338011"/>
            <a:ext cx="3291886" cy="4990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6B21C2-F735-C940-B347-D3E53047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96" y="1342782"/>
            <a:ext cx="4786115" cy="4985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120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B3783-134D-3749-A69A-03428C46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Keyschedlue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E6E4DF-C76A-EA46-869D-C66E7C12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44" y="1175741"/>
            <a:ext cx="3524165" cy="5152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40E5C-F94F-7D4B-A291-490AC991A85D}"/>
              </a:ext>
            </a:extLst>
          </p:cNvPr>
          <p:cNvSpPr txBox="1"/>
          <p:nvPr/>
        </p:nvSpPr>
        <p:spPr>
          <a:xfrm>
            <a:off x="2480440" y="630478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8B9BE-92C8-974A-8078-37DEF5AF79CF}"/>
              </a:ext>
            </a:extLst>
          </p:cNvPr>
          <p:cNvSpPr txBox="1"/>
          <p:nvPr/>
        </p:nvSpPr>
        <p:spPr>
          <a:xfrm>
            <a:off x="2480440" y="641303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736B7-6691-144B-932D-BA226986B46B}"/>
              </a:ext>
            </a:extLst>
          </p:cNvPr>
          <p:cNvSpPr txBox="1"/>
          <p:nvPr/>
        </p:nvSpPr>
        <p:spPr>
          <a:xfrm>
            <a:off x="2480440" y="619739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F34BF2-7E61-4F47-A0BD-DED50AD43E14}"/>
              </a:ext>
            </a:extLst>
          </p:cNvPr>
          <p:cNvSpPr/>
          <p:nvPr/>
        </p:nvSpPr>
        <p:spPr>
          <a:xfrm>
            <a:off x="956442" y="3541987"/>
            <a:ext cx="1334814" cy="2752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23263-5822-9A42-9122-DA7DD86913D7}"/>
              </a:ext>
            </a:extLst>
          </p:cNvPr>
          <p:cNvSpPr txBox="1"/>
          <p:nvPr/>
        </p:nvSpPr>
        <p:spPr>
          <a:xfrm>
            <a:off x="4855779" y="1660635"/>
            <a:ext cx="613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라운드 </a:t>
            </a:r>
            <a:r>
              <a:rPr kumimoji="1" lang="en-US" altLang="ko-KR" dirty="0"/>
              <a:t>Constant XOR </a:t>
            </a:r>
            <a:r>
              <a:rPr kumimoji="1" lang="ko-KR" altLang="en-US" dirty="0"/>
              <a:t>하는 것 중 </a:t>
            </a:r>
            <a:r>
              <a:rPr kumimoji="1" lang="en-US" altLang="ko-Kore-KR" dirty="0"/>
              <a:t>Reverse </a:t>
            </a:r>
            <a:r>
              <a:rPr kumimoji="1" lang="ko-Kore-KR" altLang="en-US" dirty="0"/>
              <a:t>연산</a:t>
            </a:r>
            <a:r>
              <a:rPr kumimoji="1" lang="ko-KR" altLang="en-US" dirty="0"/>
              <a:t> 부분 생략 가능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601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B3783-134D-3749-A69A-03428C46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AD4CFD-86DB-BB4C-A159-2DFA8E2B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1" y="3151493"/>
            <a:ext cx="2466890" cy="2354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6720BB-F7B1-5840-A85C-91D5B4CBE746}"/>
              </a:ext>
            </a:extLst>
          </p:cNvPr>
          <p:cNvSpPr txBox="1"/>
          <p:nvPr/>
        </p:nvSpPr>
        <p:spPr>
          <a:xfrm>
            <a:off x="2511094" y="2217912"/>
            <a:ext cx="18373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PIPO-64/128</a:t>
            </a:r>
            <a:endParaRPr kumimoji="1" lang="ko-Kore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F506A-BDD8-5648-9487-E64D44098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31" y="3134092"/>
            <a:ext cx="2466891" cy="2388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DD5525-95AB-D24E-B178-FCA948055425}"/>
              </a:ext>
            </a:extLst>
          </p:cNvPr>
          <p:cNvSpPr txBox="1"/>
          <p:nvPr/>
        </p:nvSpPr>
        <p:spPr>
          <a:xfrm>
            <a:off x="7753895" y="2217912"/>
            <a:ext cx="18373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PIPO-64/256</a:t>
            </a:r>
            <a:endParaRPr kumimoji="1" lang="ko-Kore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F90F6-3086-AC44-A1B4-D882C460EB35}"/>
              </a:ext>
            </a:extLst>
          </p:cNvPr>
          <p:cNvSpPr txBox="1"/>
          <p:nvPr/>
        </p:nvSpPr>
        <p:spPr>
          <a:xfrm>
            <a:off x="536028" y="1498003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주간</a:t>
            </a:r>
            <a:r>
              <a:rPr kumimoji="1" lang="ko-KR" altLang="en-US" dirty="0"/>
              <a:t> 보고 결과 보다 최적화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02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752414-8CAF-3B47-8718-09A1A17FFDB2}"/>
              </a:ext>
            </a:extLst>
          </p:cNvPr>
          <p:cNvSpPr/>
          <p:nvPr/>
        </p:nvSpPr>
        <p:spPr>
          <a:xfrm>
            <a:off x="3755923" y="2241755"/>
            <a:ext cx="4070554" cy="137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EC88E3-5D6E-6B47-BFD9-D61785805B59}"/>
              </a:ext>
            </a:extLst>
          </p:cNvPr>
          <p:cNvSpPr/>
          <p:nvPr/>
        </p:nvSpPr>
        <p:spPr>
          <a:xfrm>
            <a:off x="3971908" y="2829232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ore-KR" altLang="en-US" sz="6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2640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PIPO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70ED7-D906-A34C-8FCC-382FE44E1CC5}"/>
              </a:ext>
            </a:extLst>
          </p:cNvPr>
          <p:cNvSpPr txBox="1"/>
          <p:nvPr/>
        </p:nvSpPr>
        <p:spPr>
          <a:xfrm>
            <a:off x="1881776" y="619552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PIPO </a:t>
            </a:r>
            <a:r>
              <a:rPr kumimoji="1" lang="ko-KR" altLang="en-US" dirty="0"/>
              <a:t>암호화 구조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78AA4-9361-1040-99D2-3DCCB274A8A8}"/>
              </a:ext>
            </a:extLst>
          </p:cNvPr>
          <p:cNvSpPr txBox="1"/>
          <p:nvPr/>
        </p:nvSpPr>
        <p:spPr>
          <a:xfrm>
            <a:off x="5854244" y="1575015"/>
            <a:ext cx="40550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64-bit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평문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(128, 256)-bit </a:t>
            </a:r>
            <a:r>
              <a:rPr kumimoji="1" lang="ko-KR" altLang="en-US" dirty="0"/>
              <a:t>키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(13, 17) </a:t>
            </a:r>
            <a:r>
              <a:rPr kumimoji="1" lang="ko-KR" altLang="en-US" dirty="0"/>
              <a:t>라운드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라운드 함수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AddRoundkey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Sbox</a:t>
            </a:r>
            <a:r>
              <a:rPr kumimoji="1" lang="en-US" altLang="ko-KR" dirty="0"/>
              <a:t>, 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키 스케줄 </a:t>
            </a:r>
            <a:r>
              <a:rPr kumimoji="1" lang="en-US" altLang="ko-KR" dirty="0"/>
              <a:t> </a:t>
            </a: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라운드 </a:t>
            </a:r>
            <a:r>
              <a:rPr kumimoji="1" lang="en-US" altLang="ko-KR" dirty="0"/>
              <a:t>Constant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</a:t>
            </a:r>
            <a:endParaRPr kumimoji="1" lang="en-US" altLang="ko-Kore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A325E9-EC0B-BC4D-8A80-33304A22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1" y="1314206"/>
            <a:ext cx="3011211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8;p16">
            <a:extLst>
              <a:ext uri="{FF2B5EF4-FFF2-40B4-BE49-F238E27FC236}">
                <a16:creationId xmlns:a16="http://schemas.microsoft.com/office/drawing/2014/main" id="{8FEFCEC6-CF5A-6441-AB8D-F4A81FE88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PIPO </a:t>
            </a:r>
            <a:r>
              <a:rPr lang="en-US" dirty="0" err="1"/>
              <a:t>Sbox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AC8E60-A8AF-F841-8E8E-D5D9777F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06" y="1009897"/>
            <a:ext cx="3736310" cy="483820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01B9B5-14E3-FC43-A435-4237EF7B9728}"/>
              </a:ext>
            </a:extLst>
          </p:cNvPr>
          <p:cNvSpPr/>
          <p:nvPr/>
        </p:nvSpPr>
        <p:spPr>
          <a:xfrm>
            <a:off x="1107903" y="3005496"/>
            <a:ext cx="3693826" cy="2198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E7AA96-C34D-E147-B9D7-17269BDCB94F}"/>
              </a:ext>
            </a:extLst>
          </p:cNvPr>
          <p:cNvSpPr txBox="1"/>
          <p:nvPr/>
        </p:nvSpPr>
        <p:spPr>
          <a:xfrm>
            <a:off x="6225701" y="3005496"/>
            <a:ext cx="4142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추가 </a:t>
            </a:r>
            <a:r>
              <a:rPr kumimoji="1" lang="ko-KR" altLang="en-US" dirty="0" err="1"/>
              <a:t>큐빗이</a:t>
            </a:r>
            <a:r>
              <a:rPr kumimoji="1" lang="ko-KR" altLang="en-US" dirty="0"/>
              <a:t> 사용 되어야 하는데 심지어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매 라운드마다 계속 할당되어야 함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49F4E-3A91-2946-962C-B36CEE2D3E78}"/>
              </a:ext>
            </a:extLst>
          </p:cNvPr>
          <p:cNvSpPr txBox="1"/>
          <p:nvPr/>
        </p:nvSpPr>
        <p:spPr>
          <a:xfrm>
            <a:off x="5797685" y="238931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문제점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85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711ED5FD-903B-3742-8DA9-33D560695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PIPO </a:t>
            </a:r>
            <a:r>
              <a:rPr lang="en-US" dirty="0" err="1"/>
              <a:t>Sbox</a:t>
            </a:r>
            <a:r>
              <a:rPr lang="ko-KR" altLang="en-US" dirty="0"/>
              <a:t> 최적화 </a:t>
            </a:r>
            <a:r>
              <a:rPr lang="en-US" altLang="ko-KR" dirty="0"/>
              <a:t>(1/7)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961BBB-C0A7-374B-99CB-74AE2D77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29" y="2129408"/>
            <a:ext cx="3962400" cy="237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EC356E-B8ED-5146-B862-F6F2AC1C8B8F}"/>
                  </a:ext>
                </a:extLst>
              </p:cNvPr>
              <p:cNvSpPr txBox="1"/>
              <p:nvPr/>
            </p:nvSpPr>
            <p:spPr>
              <a:xfrm>
                <a:off x="4756029" y="2261961"/>
                <a:ext cx="6346348" cy="2326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수행하고 </a:t>
                </a:r>
                <a:r>
                  <a:rPr kumimoji="1" lang="en-US" altLang="ko-KR" dirty="0"/>
                  <a:t>3-bit </a:t>
                </a:r>
                <a:r>
                  <a:rPr kumimoji="1" lang="ko-KR" altLang="en-US" dirty="0"/>
                  <a:t>결과 값을 </a:t>
                </a:r>
                <a:r>
                  <a:rPr kumimoji="1" lang="en-US" altLang="ko-KR" dirty="0"/>
                  <a:t>XOR</a:t>
                </a:r>
                <a:r>
                  <a:rPr kumimoji="1" lang="ko-KR" altLang="en-US" dirty="0"/>
                  <a:t> 해준 뒤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Reverse </a:t>
                </a:r>
                <a:r>
                  <a:rPr kumimoji="1" lang="ko-KR" altLang="en-US" dirty="0"/>
                  <a:t>연산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      </a:t>
                </a:r>
              </a:p>
              <a:p>
                <a:r>
                  <a:rPr kumimoji="1" lang="ko-KR" altLang="en-US" dirty="0">
                    <a:sym typeface="Wingdings" pitchFamily="2" charset="2"/>
                  </a:rPr>
                  <a:t>      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결과값</a:t>
                </a:r>
                <a:r>
                  <a:rPr kumimoji="1" lang="en-US" altLang="ko-KR" dirty="0">
                    <a:sym typeface="Wingdings" pitchFamily="2" charset="2"/>
                  </a:rPr>
                  <a:t>(3-bit)</a:t>
                </a:r>
                <a:r>
                  <a:rPr kumimoji="1" lang="ko-KR" altLang="en-US" dirty="0">
                    <a:sym typeface="Wingdings" pitchFamily="2" charset="2"/>
                  </a:rPr>
                  <a:t>은 활용만 되고 유지 될 필요 없으니 괜찮음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endParaRPr kumimoji="1" lang="en-US" altLang="ko-KR" dirty="0">
                  <a:sym typeface="Wingdings" pitchFamily="2" charset="2"/>
                </a:endParaRPr>
              </a:p>
              <a:p>
                <a:r>
                  <a:rPr kumimoji="1" lang="ko-KR" altLang="en-US" dirty="0">
                    <a:sym typeface="Wingdings" pitchFamily="2" charset="2"/>
                  </a:rPr>
                  <a:t>      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r>
                  <a:rPr kumimoji="1" lang="ko-KR" altLang="en-US" dirty="0">
                    <a:sym typeface="Wingdings" pitchFamily="2" charset="2"/>
                  </a:rPr>
                  <a:t>      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남은 건 입력되는 </a:t>
                </a:r>
                <a:r>
                  <a:rPr kumimoji="1" lang="en-US" altLang="ko-KR" dirty="0">
                    <a:sym typeface="Wingdings" pitchFamily="2" charset="2"/>
                  </a:rPr>
                  <a:t>3-bit</a:t>
                </a:r>
                <a:r>
                  <a:rPr kumimoji="1" lang="ko-KR" altLang="en-US" dirty="0">
                    <a:sym typeface="Wingdings" pitchFamily="2" charset="2"/>
                  </a:rPr>
                  <a:t> 와 결과 값의 </a:t>
                </a:r>
                <a:r>
                  <a:rPr kumimoji="1" lang="en-US" altLang="ko-KR" dirty="0">
                    <a:sym typeface="Wingdings" pitchFamily="2" charset="2"/>
                  </a:rPr>
                  <a:t>2-bit</a:t>
                </a:r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EEC356E-B8ED-5146-B862-F6F2AC1C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29" y="2261961"/>
                <a:ext cx="6346348" cy="2326791"/>
              </a:xfrm>
              <a:prstGeom prst="rect">
                <a:avLst/>
              </a:prstGeom>
              <a:blipFill>
                <a:blip r:embed="rId3"/>
                <a:stretch>
                  <a:fillRect l="-798" t="-1087" r="-59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BFBB3B-8323-EC4E-BD2D-F985DF0D324C}"/>
              </a:ext>
            </a:extLst>
          </p:cNvPr>
          <p:cNvSpPr/>
          <p:nvPr/>
        </p:nvSpPr>
        <p:spPr>
          <a:xfrm>
            <a:off x="3275166" y="3036498"/>
            <a:ext cx="856887" cy="448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1CB0E-A56E-5446-B748-E0242A3E6BB4}"/>
              </a:ext>
            </a:extLst>
          </p:cNvPr>
          <p:cNvSpPr/>
          <p:nvPr/>
        </p:nvSpPr>
        <p:spPr>
          <a:xfrm>
            <a:off x="3709358" y="3480756"/>
            <a:ext cx="422695" cy="1058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CC20F92-1442-AE44-AFC8-16E164C72440}"/>
              </a:ext>
            </a:extLst>
          </p:cNvPr>
          <p:cNvCxnSpPr>
            <a:cxnSpLocks/>
          </p:cNvCxnSpPr>
          <p:nvPr/>
        </p:nvCxnSpPr>
        <p:spPr>
          <a:xfrm>
            <a:off x="3709358" y="3480756"/>
            <a:ext cx="41210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5585D4-91D2-AA48-9370-8C4967361F3D}"/>
              </a:ext>
            </a:extLst>
          </p:cNvPr>
          <p:cNvSpPr txBox="1"/>
          <p:nvPr/>
        </p:nvSpPr>
        <p:spPr>
          <a:xfrm>
            <a:off x="6890670" y="4336723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유지되어야</a:t>
            </a:r>
            <a:r>
              <a:rPr kumimoji="1" lang="ko-KR" altLang="en-US" sz="1200" dirty="0">
                <a:solidFill>
                  <a:srgbClr val="FF0000"/>
                </a:solidFill>
              </a:rPr>
              <a:t> 함</a:t>
            </a:r>
            <a:endParaRPr kumimoji="1" lang="en-US" altLang="ko-Kore-KR" sz="12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62E41-333F-024B-AA65-BF99013BB072}"/>
              </a:ext>
            </a:extLst>
          </p:cNvPr>
          <p:cNvSpPr txBox="1"/>
          <p:nvPr/>
        </p:nvSpPr>
        <p:spPr>
          <a:xfrm>
            <a:off x="8949446" y="431175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>
                <a:solidFill>
                  <a:srgbClr val="FF0000"/>
                </a:solidFill>
              </a:rPr>
              <a:t>변경됨</a:t>
            </a:r>
          </a:p>
        </p:txBody>
      </p:sp>
    </p:spTree>
    <p:extLst>
      <p:ext uri="{BB962C8B-B14F-4D97-AF65-F5344CB8AC3E}">
        <p14:creationId xmlns:p14="http://schemas.microsoft.com/office/powerpoint/2010/main" val="396044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B961BBB-C0A7-374B-99CB-74AE2D77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" y="1583084"/>
            <a:ext cx="3962400" cy="237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BB933EF-658D-0E4A-B16F-2E138276A59C}"/>
                  </a:ext>
                </a:extLst>
              </p:cNvPr>
              <p:cNvSpPr/>
              <p:nvPr/>
            </p:nvSpPr>
            <p:spPr>
              <a:xfrm>
                <a:off x="4691750" y="1583084"/>
                <a:ext cx="5211042" cy="1495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AutoNum type="arabicPeriod" startAt="2"/>
                </a:pPr>
                <a:r>
                  <a:rPr kumimoji="1" lang="ko-KR" altLang="en-US" dirty="0">
                    <a:sym typeface="Wingdings" pitchFamily="2" charset="2"/>
                  </a:rPr>
                  <a:t>남은 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>
                    <a:sym typeface="Wingdings" pitchFamily="2" charset="2"/>
                  </a:rPr>
                  <a:t>에 입력되는 </a:t>
                </a:r>
                <a:r>
                  <a:rPr kumimoji="1" lang="en-US" altLang="ko-KR" dirty="0">
                    <a:solidFill>
                      <a:schemeClr val="accent1"/>
                    </a:solidFill>
                    <a:sym typeface="Wingdings" pitchFamily="2" charset="2"/>
                  </a:rPr>
                  <a:t>3-bit</a:t>
                </a:r>
                <a:r>
                  <a:rPr kumimoji="1" lang="ko-KR" altLang="en-US" dirty="0">
                    <a:sym typeface="Wingdings" pitchFamily="2" charset="2"/>
                  </a:rPr>
                  <a:t> 와 결과 값의 </a:t>
                </a:r>
                <a:r>
                  <a:rPr kumimoji="1" lang="en-US" altLang="ko-KR" dirty="0">
                    <a:solidFill>
                      <a:srgbClr val="FF0000"/>
                    </a:solidFill>
                    <a:sym typeface="Wingdings" pitchFamily="2" charset="2"/>
                  </a:rPr>
                  <a:t>2-bit</a:t>
                </a:r>
              </a:p>
              <a:p>
                <a:pPr marL="342900" indent="-342900">
                  <a:buAutoNum type="arabicPeriod" startAt="2"/>
                </a:pPr>
                <a:endParaRPr kumimoji="1" lang="en-US" altLang="ko-Kore-KR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r>
                  <a:rPr kumimoji="1" lang="ko-KR" altLang="en-US" dirty="0">
                    <a:solidFill>
                      <a:srgbClr val="FF0000"/>
                    </a:solidFill>
                    <a:sym typeface="Wingdings" pitchFamily="2" charset="2"/>
                  </a:rPr>
                  <a:t>        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3-bit </a:t>
                </a:r>
                <a:r>
                  <a:rPr kumimoji="1" lang="ko-KR" altLang="en-US" dirty="0">
                    <a:sym typeface="Wingdings" pitchFamily="2" charset="2"/>
                  </a:rPr>
                  <a:t>는 유지 되어야함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r>
                  <a:rPr kumimoji="1" lang="ko-KR" altLang="en-US" dirty="0">
                    <a:sym typeface="Wingdings" pitchFamily="2" charset="2"/>
                  </a:rPr>
                  <a:t>         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r>
                  <a:rPr kumimoji="1" lang="ko-KR" altLang="en-US" dirty="0">
                    <a:sym typeface="Wingdings" pitchFamily="2" charset="2"/>
                  </a:rPr>
                  <a:t>        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2-bit</a:t>
                </a:r>
                <a:r>
                  <a:rPr kumimoji="1" lang="ko-KR" altLang="en-US" dirty="0">
                    <a:sym typeface="Wingdings" pitchFamily="2" charset="2"/>
                  </a:rPr>
                  <a:t>는 변경 됨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CBB933EF-658D-0E4A-B16F-2E138276A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750" y="1583084"/>
                <a:ext cx="5211042" cy="1495794"/>
              </a:xfrm>
              <a:prstGeom prst="rect">
                <a:avLst/>
              </a:prstGeom>
              <a:blipFill>
                <a:blip r:embed="rId3"/>
                <a:stretch>
                  <a:fillRect l="-973" t="-1681" b="-5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ED32F3B2-4DF1-3746-B8FF-7246189609D5}"/>
              </a:ext>
            </a:extLst>
          </p:cNvPr>
          <p:cNvSpPr/>
          <p:nvPr/>
        </p:nvSpPr>
        <p:spPr>
          <a:xfrm>
            <a:off x="2529191" y="3171652"/>
            <a:ext cx="661481" cy="310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024D4B-6586-6E42-BCF3-8C5911E62EE5}"/>
              </a:ext>
            </a:extLst>
          </p:cNvPr>
          <p:cNvSpPr/>
          <p:nvPr/>
        </p:nvSpPr>
        <p:spPr>
          <a:xfrm>
            <a:off x="894290" y="2588367"/>
            <a:ext cx="465223" cy="3059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8EE10F0-03EE-A742-AAE4-5EA270E16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319" y="3326661"/>
            <a:ext cx="5638276" cy="302732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E24143-383F-E843-B1FC-5D7A5CAF650D}"/>
              </a:ext>
            </a:extLst>
          </p:cNvPr>
          <p:cNvSpPr/>
          <p:nvPr/>
        </p:nvSpPr>
        <p:spPr>
          <a:xfrm>
            <a:off x="3710113" y="3100340"/>
            <a:ext cx="601346" cy="31001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824D7DE-D24D-024E-9436-853DF7DDDA26}"/>
              </a:ext>
            </a:extLst>
          </p:cNvPr>
          <p:cNvSpPr/>
          <p:nvPr/>
        </p:nvSpPr>
        <p:spPr>
          <a:xfrm>
            <a:off x="5111028" y="3928800"/>
            <a:ext cx="1211951" cy="2249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46EB7D-513A-3E4E-9EDA-EBCD3B0A1D81}"/>
              </a:ext>
            </a:extLst>
          </p:cNvPr>
          <p:cNvSpPr/>
          <p:nvPr/>
        </p:nvSpPr>
        <p:spPr>
          <a:xfrm>
            <a:off x="5111028" y="4352854"/>
            <a:ext cx="1211951" cy="2249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3E3925-0B60-1247-8D13-A2877CE46829}"/>
              </a:ext>
            </a:extLst>
          </p:cNvPr>
          <p:cNvSpPr/>
          <p:nvPr/>
        </p:nvSpPr>
        <p:spPr>
          <a:xfrm>
            <a:off x="5111027" y="4758534"/>
            <a:ext cx="2038803" cy="22491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69C9B-9D28-0D47-A2BB-A38D870979F1}"/>
              </a:ext>
            </a:extLst>
          </p:cNvPr>
          <p:cNvSpPr txBox="1"/>
          <p:nvPr/>
        </p:nvSpPr>
        <p:spPr>
          <a:xfrm>
            <a:off x="8067968" y="2493535"/>
            <a:ext cx="3150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 단계의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3-bit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에서는 고려 사항이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아니였음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772524-E5EB-1045-A48E-3E4ABE9E6544}"/>
              </a:ext>
            </a:extLst>
          </p:cNvPr>
          <p:cNvSpPr txBox="1"/>
          <p:nvPr/>
        </p:nvSpPr>
        <p:spPr>
          <a:xfrm>
            <a:off x="7941835" y="2366640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593001-5474-514C-A726-C0B14E7DA1AA}"/>
              </a:ext>
            </a:extLst>
          </p:cNvPr>
          <p:cNvSpPr txBox="1"/>
          <p:nvPr/>
        </p:nvSpPr>
        <p:spPr>
          <a:xfrm>
            <a:off x="684703" y="4570852"/>
            <a:ext cx="280878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>
                <a:solidFill>
                  <a:srgbClr val="7030A0"/>
                </a:solidFill>
              </a:rPr>
              <a:t>3</a:t>
            </a:r>
            <a:r>
              <a:rPr kumimoji="1" lang="en-US" altLang="ko-KR" sz="1500" dirty="0">
                <a:solidFill>
                  <a:srgbClr val="7030A0"/>
                </a:solidFill>
              </a:rPr>
              <a:t>-bit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는 변경되었다면</a:t>
            </a:r>
            <a:br>
              <a:rPr kumimoji="1" lang="en-US" altLang="ko-KR" sz="1500" dirty="0"/>
            </a:br>
            <a:endParaRPr kumimoji="1" lang="en-US" altLang="ko-KR" sz="1500" dirty="0"/>
          </a:p>
          <a:p>
            <a:r>
              <a:rPr kumimoji="1" lang="en-US" altLang="ko-KR" sz="1500" dirty="0"/>
              <a:t>2-bit</a:t>
            </a:r>
            <a:r>
              <a:rPr kumimoji="1" lang="ko-KR" altLang="en-US" sz="1500" dirty="0"/>
              <a:t> 중 </a:t>
            </a:r>
            <a:r>
              <a:rPr kumimoji="1" lang="en-US" altLang="ko-KR" sz="1500" dirty="0"/>
              <a:t>(x[5]) </a:t>
            </a:r>
            <a:r>
              <a:rPr kumimoji="1" lang="ko-KR" altLang="en-US" sz="1500" dirty="0" err="1"/>
              <a:t>를</a:t>
            </a:r>
            <a:r>
              <a:rPr kumimoji="1" lang="ko-KR" altLang="en-US" sz="1500" dirty="0"/>
              <a:t> 유지할 수 없음 </a:t>
            </a:r>
            <a:endParaRPr kumimoji="1" lang="ko-Kore-KR" altLang="en-US" sz="1500" dirty="0"/>
          </a:p>
        </p:txBody>
      </p:sp>
      <p:sp>
        <p:nvSpPr>
          <p:cNvPr id="30" name="Google Shape;128;p16">
            <a:extLst>
              <a:ext uri="{FF2B5EF4-FFF2-40B4-BE49-F238E27FC236}">
                <a16:creationId xmlns:a16="http://schemas.microsoft.com/office/drawing/2014/main" id="{3D131527-F4DF-D44A-B94F-572C494F8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dirty="0"/>
              <a:t>PIPO </a:t>
            </a:r>
            <a:r>
              <a:rPr lang="en-US" dirty="0" err="1"/>
              <a:t>Sbox</a:t>
            </a:r>
            <a:r>
              <a:rPr lang="ko-KR" altLang="en-US" dirty="0"/>
              <a:t> 최적화</a:t>
            </a:r>
            <a:r>
              <a:rPr lang="en-US" altLang="ko-KR" dirty="0"/>
              <a:t> (2/7)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3AD02D-1BCF-394F-A28F-4ADF1CCF00AE}"/>
              </a:ext>
            </a:extLst>
          </p:cNvPr>
          <p:cNvSpPr txBox="1"/>
          <p:nvPr/>
        </p:nvSpPr>
        <p:spPr>
          <a:xfrm>
            <a:off x="7114755" y="3666535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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 </a:t>
            </a:r>
            <a:r>
              <a:rPr kumimoji="1" lang="ko-KR" altLang="en-US" dirty="0">
                <a:sym typeface="Wingdings" pitchFamily="2" charset="2"/>
              </a:rPr>
              <a:t>때문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187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ABF83E-7DE6-2445-9F55-6E561675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36" y="1602539"/>
            <a:ext cx="3962400" cy="2374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490E26-08E0-A143-B27F-5714F28B16F7}"/>
                  </a:ext>
                </a:extLst>
              </p:cNvPr>
              <p:cNvSpPr/>
              <p:nvPr/>
            </p:nvSpPr>
            <p:spPr>
              <a:xfrm>
                <a:off x="5080857" y="1602539"/>
                <a:ext cx="5211042" cy="1495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AutoNum type="arabicPeriod" startAt="2"/>
                </a:pPr>
                <a:r>
                  <a:rPr kumimoji="1" lang="ko-KR" altLang="en-US" dirty="0">
                    <a:sym typeface="Wingdings" pitchFamily="2" charset="2"/>
                  </a:rPr>
                  <a:t>남은 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>
                    <a:sym typeface="Wingdings" pitchFamily="2" charset="2"/>
                  </a:rPr>
                  <a:t>에 입력되는 </a:t>
                </a:r>
                <a:r>
                  <a:rPr kumimoji="1" lang="en-US" altLang="ko-KR" dirty="0">
                    <a:solidFill>
                      <a:schemeClr val="accent1"/>
                    </a:solidFill>
                    <a:sym typeface="Wingdings" pitchFamily="2" charset="2"/>
                  </a:rPr>
                  <a:t>3-bit</a:t>
                </a:r>
                <a:r>
                  <a:rPr kumimoji="1" lang="ko-KR" altLang="en-US" dirty="0">
                    <a:sym typeface="Wingdings" pitchFamily="2" charset="2"/>
                  </a:rPr>
                  <a:t> 와 결과 값의 </a:t>
                </a:r>
                <a:r>
                  <a:rPr kumimoji="1" lang="en-US" altLang="ko-KR" dirty="0">
                    <a:solidFill>
                      <a:srgbClr val="FF0000"/>
                    </a:solidFill>
                    <a:sym typeface="Wingdings" pitchFamily="2" charset="2"/>
                  </a:rPr>
                  <a:t>2-bit</a:t>
                </a:r>
              </a:p>
              <a:p>
                <a:pPr marL="342900" indent="-342900">
                  <a:buAutoNum type="arabicPeriod" startAt="2"/>
                </a:pPr>
                <a:endParaRPr kumimoji="1" lang="en-US" altLang="ko-Kore-KR" dirty="0">
                  <a:solidFill>
                    <a:srgbClr val="FF0000"/>
                  </a:solidFill>
                  <a:sym typeface="Wingdings" pitchFamily="2" charset="2"/>
                </a:endParaRPr>
              </a:p>
              <a:p>
                <a:r>
                  <a:rPr kumimoji="1" lang="ko-KR" altLang="en-US" dirty="0">
                    <a:solidFill>
                      <a:srgbClr val="FF0000"/>
                    </a:solidFill>
                    <a:sym typeface="Wingdings" pitchFamily="2" charset="2"/>
                  </a:rPr>
                  <a:t>        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3-bit </a:t>
                </a:r>
                <a:r>
                  <a:rPr kumimoji="1" lang="ko-KR" altLang="en-US" dirty="0">
                    <a:sym typeface="Wingdings" pitchFamily="2" charset="2"/>
                  </a:rPr>
                  <a:t>는 유지 되어야함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r>
                  <a:rPr kumimoji="1" lang="ko-KR" altLang="en-US" dirty="0">
                    <a:sym typeface="Wingdings" pitchFamily="2" charset="2"/>
                  </a:rPr>
                  <a:t>         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r>
                  <a:rPr kumimoji="1" lang="ko-KR" altLang="en-US" dirty="0">
                    <a:sym typeface="Wingdings" pitchFamily="2" charset="2"/>
                  </a:rPr>
                  <a:t>        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2-bit</a:t>
                </a:r>
                <a:r>
                  <a:rPr kumimoji="1" lang="ko-KR" altLang="en-US" dirty="0">
                    <a:sym typeface="Wingdings" pitchFamily="2" charset="2"/>
                  </a:rPr>
                  <a:t>는 변경 됨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2490E26-08E0-A143-B27F-5714F28B16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857" y="1602539"/>
                <a:ext cx="5211042" cy="1495794"/>
              </a:xfrm>
              <a:prstGeom prst="rect">
                <a:avLst/>
              </a:prstGeom>
              <a:blipFill>
                <a:blip r:embed="rId4"/>
                <a:stretch>
                  <a:fillRect l="-728" t="-2542" b="-67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0572503A-A7B8-CF49-860A-D7D6F539FA95}"/>
              </a:ext>
            </a:extLst>
          </p:cNvPr>
          <p:cNvSpPr/>
          <p:nvPr/>
        </p:nvSpPr>
        <p:spPr>
          <a:xfrm>
            <a:off x="2918298" y="3191107"/>
            <a:ext cx="661481" cy="310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4251F0-D919-574F-8A2B-D5E48D9C1EBB}"/>
              </a:ext>
            </a:extLst>
          </p:cNvPr>
          <p:cNvSpPr/>
          <p:nvPr/>
        </p:nvSpPr>
        <p:spPr>
          <a:xfrm>
            <a:off x="1283397" y="2607822"/>
            <a:ext cx="465223" cy="3059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8F0204-8584-5A4D-BEE3-B63D4D34E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426" y="3346116"/>
            <a:ext cx="5638276" cy="30273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28629AD-4E0F-A143-9018-C320C50BFBDD}"/>
              </a:ext>
            </a:extLst>
          </p:cNvPr>
          <p:cNvSpPr/>
          <p:nvPr/>
        </p:nvSpPr>
        <p:spPr>
          <a:xfrm>
            <a:off x="5490024" y="3752528"/>
            <a:ext cx="2038802" cy="224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44F6B-71BB-984A-B4E4-B15BD747A484}"/>
              </a:ext>
            </a:extLst>
          </p:cNvPr>
          <p:cNvSpPr/>
          <p:nvPr/>
        </p:nvSpPr>
        <p:spPr>
          <a:xfrm>
            <a:off x="5490024" y="4166854"/>
            <a:ext cx="2038802" cy="207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F609F3-4834-C34D-8C46-43989FBB5D36}"/>
              </a:ext>
            </a:extLst>
          </p:cNvPr>
          <p:cNvSpPr/>
          <p:nvPr/>
        </p:nvSpPr>
        <p:spPr>
          <a:xfrm>
            <a:off x="5490023" y="4582757"/>
            <a:ext cx="2038803" cy="204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90BB6-D991-B648-AA79-17F49C711AF6}"/>
              </a:ext>
            </a:extLst>
          </p:cNvPr>
          <p:cNvSpPr txBox="1"/>
          <p:nvPr/>
        </p:nvSpPr>
        <p:spPr>
          <a:xfrm>
            <a:off x="8457075" y="2512990"/>
            <a:ext cx="3150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앞 단계의 </a:t>
            </a: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3-bit</a:t>
            </a:r>
            <a:r>
              <a:rPr kumimoji="1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에서는 고려 사항이 </a:t>
            </a:r>
            <a:r>
              <a:rPr kumimoji="1"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아니였음</a:t>
            </a:r>
            <a:endParaRPr kumimoji="1" lang="ko-Kore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BFEAE-88E8-1741-8C9D-4B03958A40B3}"/>
              </a:ext>
            </a:extLst>
          </p:cNvPr>
          <p:cNvSpPr txBox="1"/>
          <p:nvPr/>
        </p:nvSpPr>
        <p:spPr>
          <a:xfrm>
            <a:off x="8330942" y="2386095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85A81-CACE-884A-A6DE-C8272E103491}"/>
              </a:ext>
            </a:extLst>
          </p:cNvPr>
          <p:cNvSpPr txBox="1"/>
          <p:nvPr/>
        </p:nvSpPr>
        <p:spPr>
          <a:xfrm>
            <a:off x="808845" y="4744547"/>
            <a:ext cx="359104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500" dirty="0">
                <a:solidFill>
                  <a:srgbClr val="FF0000"/>
                </a:solidFill>
              </a:rPr>
              <a:t>2-bit</a:t>
            </a:r>
            <a:r>
              <a:rPr kumimoji="1" lang="en-US" altLang="ko-KR" sz="1500" dirty="0"/>
              <a:t> (x[5], x[6]) </a:t>
            </a:r>
            <a:r>
              <a:rPr kumimoji="1" lang="ko-KR" altLang="en-US" sz="1500" dirty="0"/>
              <a:t>는 변경되었지만</a:t>
            </a:r>
            <a:br>
              <a:rPr kumimoji="1" lang="en-US" altLang="ko-KR" sz="1500" dirty="0"/>
            </a:br>
            <a:endParaRPr kumimoji="1" lang="en-US" altLang="ko-KR" sz="1500" dirty="0"/>
          </a:p>
          <a:p>
            <a:r>
              <a:rPr kumimoji="1" lang="en-US" altLang="ko-KR" sz="1500" dirty="0">
                <a:solidFill>
                  <a:schemeClr val="accent1"/>
                </a:solidFill>
              </a:rPr>
              <a:t>3-bit</a:t>
            </a:r>
            <a:r>
              <a:rPr kumimoji="1" lang="ko-KR" altLang="en-US" sz="1500" dirty="0">
                <a:solidFill>
                  <a:schemeClr val="accent1"/>
                </a:solidFill>
              </a:rPr>
              <a:t> </a:t>
            </a:r>
            <a:r>
              <a:rPr kumimoji="1" lang="ko-KR" altLang="en-US" sz="1500" dirty="0" err="1"/>
              <a:t>를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(x[7], x[3] ,x[4]) </a:t>
            </a:r>
            <a:r>
              <a:rPr kumimoji="1" lang="ko-KR" altLang="en-US" sz="1500" dirty="0" err="1"/>
              <a:t>를</a:t>
            </a:r>
            <a:r>
              <a:rPr kumimoji="1" lang="ko-KR" altLang="en-US" sz="1500" dirty="0"/>
              <a:t> 유지할 수 있음 </a:t>
            </a:r>
            <a:endParaRPr kumimoji="1" lang="ko-Kore-KR" altLang="en-US" sz="1500" dirty="0"/>
          </a:p>
        </p:txBody>
      </p:sp>
      <p:sp>
        <p:nvSpPr>
          <p:cNvPr id="16" name="Google Shape;128;p16">
            <a:extLst>
              <a:ext uri="{FF2B5EF4-FFF2-40B4-BE49-F238E27FC236}">
                <a16:creationId xmlns:a16="http://schemas.microsoft.com/office/drawing/2014/main" id="{70DB959A-6E26-8344-A7B3-52CA12DBC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dirty="0"/>
              <a:t>PIPO </a:t>
            </a:r>
            <a:r>
              <a:rPr lang="en-US" dirty="0" err="1"/>
              <a:t>Sbox</a:t>
            </a:r>
            <a:r>
              <a:rPr lang="ko-KR" altLang="en-US" dirty="0"/>
              <a:t> 최적화 </a:t>
            </a:r>
            <a:r>
              <a:rPr lang="en-US" altLang="ko-KR" dirty="0"/>
              <a:t>(3/7)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04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711ED5FD-903B-3742-8DA9-33D560695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dirty="0"/>
              <a:t>PIPO </a:t>
            </a:r>
            <a:r>
              <a:rPr lang="en-US" dirty="0" err="1"/>
              <a:t>Sbox</a:t>
            </a:r>
            <a:r>
              <a:rPr lang="ko-KR" altLang="en-US" dirty="0"/>
              <a:t> 최적화 </a:t>
            </a:r>
            <a:r>
              <a:rPr lang="en-US" altLang="ko-KR" dirty="0"/>
              <a:t>(4/7)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961BBB-C0A7-374B-99CB-74AE2D77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07" y="2644994"/>
            <a:ext cx="3602182" cy="2159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BFBB3B-8323-EC4E-BD2D-F985DF0D324C}"/>
              </a:ext>
            </a:extLst>
          </p:cNvPr>
          <p:cNvSpPr/>
          <p:nvPr/>
        </p:nvSpPr>
        <p:spPr>
          <a:xfrm>
            <a:off x="2832931" y="3453863"/>
            <a:ext cx="856887" cy="448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01CB0E-A56E-5446-B748-E0242A3E6BB4}"/>
              </a:ext>
            </a:extLst>
          </p:cNvPr>
          <p:cNvSpPr/>
          <p:nvPr/>
        </p:nvSpPr>
        <p:spPr>
          <a:xfrm>
            <a:off x="3267123" y="3898121"/>
            <a:ext cx="422695" cy="905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1CC20F92-1442-AE44-AFC8-16E164C72440}"/>
              </a:ext>
            </a:extLst>
          </p:cNvPr>
          <p:cNvCxnSpPr>
            <a:cxnSpLocks/>
          </p:cNvCxnSpPr>
          <p:nvPr/>
        </p:nvCxnSpPr>
        <p:spPr>
          <a:xfrm>
            <a:off x="3267123" y="3898121"/>
            <a:ext cx="41210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EF91AB5-9BA2-DC44-A9C5-ECA6B765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660" y="2567821"/>
            <a:ext cx="3962400" cy="23749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414A58-4E3B-174E-9130-EFD3F8D876CD}"/>
              </a:ext>
            </a:extLst>
          </p:cNvPr>
          <p:cNvSpPr/>
          <p:nvPr/>
        </p:nvSpPr>
        <p:spPr>
          <a:xfrm>
            <a:off x="10911810" y="2504978"/>
            <a:ext cx="1001950" cy="2577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7664B0-23C7-EF4C-934E-05004B4B1A4A}"/>
              </a:ext>
            </a:extLst>
          </p:cNvPr>
          <p:cNvSpPr/>
          <p:nvPr/>
        </p:nvSpPr>
        <p:spPr>
          <a:xfrm>
            <a:off x="10781511" y="3348670"/>
            <a:ext cx="563937" cy="333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CB1354-C8B7-3E4C-8E9A-F75B95FD3AB1}"/>
              </a:ext>
            </a:extLst>
          </p:cNvPr>
          <p:cNvSpPr/>
          <p:nvPr/>
        </p:nvSpPr>
        <p:spPr>
          <a:xfrm>
            <a:off x="10858933" y="3515208"/>
            <a:ext cx="563937" cy="333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238825-732C-3740-B812-DFD360282095}"/>
              </a:ext>
            </a:extLst>
          </p:cNvPr>
          <p:cNvSpPr/>
          <p:nvPr/>
        </p:nvSpPr>
        <p:spPr>
          <a:xfrm>
            <a:off x="8388500" y="3755537"/>
            <a:ext cx="563937" cy="626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EB0228E-F875-9A45-9D77-06AFEF9753A5}"/>
              </a:ext>
            </a:extLst>
          </p:cNvPr>
          <p:cNvCxnSpPr>
            <a:cxnSpLocks/>
          </p:cNvCxnSpPr>
          <p:nvPr/>
        </p:nvCxnSpPr>
        <p:spPr>
          <a:xfrm flipH="1">
            <a:off x="8703631" y="3335747"/>
            <a:ext cx="2123750" cy="1072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E303D7-D111-2547-BDC8-C4410E470FFD}"/>
              </a:ext>
            </a:extLst>
          </p:cNvPr>
          <p:cNvSpPr/>
          <p:nvPr/>
        </p:nvSpPr>
        <p:spPr>
          <a:xfrm>
            <a:off x="10003670" y="3103017"/>
            <a:ext cx="397876" cy="76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FC3796-478C-A544-B188-2D9B4E948CDA}"/>
                  </a:ext>
                </a:extLst>
              </p:cNvPr>
              <p:cNvSpPr txBox="1"/>
              <p:nvPr/>
            </p:nvSpPr>
            <p:spPr>
              <a:xfrm>
                <a:off x="9949823" y="3326019"/>
                <a:ext cx="563937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FC3796-478C-A544-B188-2D9B4E94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823" y="3326019"/>
                <a:ext cx="563937" cy="387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493835A-415C-3147-B78E-F1C527F6B7CA}"/>
              </a:ext>
            </a:extLst>
          </p:cNvPr>
          <p:cNvSpPr txBox="1"/>
          <p:nvPr/>
        </p:nvSpPr>
        <p:spPr>
          <a:xfrm>
            <a:off x="5536199" y="3509285"/>
            <a:ext cx="1164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Reverse</a:t>
            </a:r>
            <a:endParaRPr kumimoji="1" lang="ko-Kore-KR" alt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F69726-D0E3-A24C-9741-CAF019EE21A1}"/>
              </a:ext>
            </a:extLst>
          </p:cNvPr>
          <p:cNvSpPr txBox="1"/>
          <p:nvPr/>
        </p:nvSpPr>
        <p:spPr>
          <a:xfrm>
            <a:off x="7148627" y="3509285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endParaRPr kumimoji="1" lang="ko-Kore-KR" altLang="en-US" sz="2800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364E16-3550-1948-A73C-1E4EFE9A799D}"/>
              </a:ext>
            </a:extLst>
          </p:cNvPr>
          <p:cNvSpPr txBox="1"/>
          <p:nvPr/>
        </p:nvSpPr>
        <p:spPr>
          <a:xfrm>
            <a:off x="4408458" y="3501622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endParaRPr kumimoji="1" lang="ko-Kore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67D7506-1AD8-9247-AB71-9F4D4FA9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62" y="2140497"/>
            <a:ext cx="3602182" cy="2159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DC8E2F-2AA7-754B-B84F-4ED505B82BCF}"/>
              </a:ext>
            </a:extLst>
          </p:cNvPr>
          <p:cNvSpPr/>
          <p:nvPr/>
        </p:nvSpPr>
        <p:spPr>
          <a:xfrm>
            <a:off x="2685786" y="2949366"/>
            <a:ext cx="856887" cy="448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356EAE-7D1A-784C-9C3A-58BE77FD0862}"/>
              </a:ext>
            </a:extLst>
          </p:cNvPr>
          <p:cNvSpPr/>
          <p:nvPr/>
        </p:nvSpPr>
        <p:spPr>
          <a:xfrm>
            <a:off x="3119978" y="3393624"/>
            <a:ext cx="422695" cy="905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82D07822-378D-F84B-9D48-34228B713858}"/>
              </a:ext>
            </a:extLst>
          </p:cNvPr>
          <p:cNvCxnSpPr>
            <a:cxnSpLocks/>
          </p:cNvCxnSpPr>
          <p:nvPr/>
        </p:nvCxnSpPr>
        <p:spPr>
          <a:xfrm>
            <a:off x="3119978" y="3393624"/>
            <a:ext cx="41210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FD7F2DAE-6886-C74E-9D71-329E2A48F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983" y="1914136"/>
            <a:ext cx="6494950" cy="3534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063154-2BA3-A64D-ACAE-7808A57364B5}"/>
              </a:ext>
            </a:extLst>
          </p:cNvPr>
          <p:cNvSpPr txBox="1"/>
          <p:nvPr/>
        </p:nvSpPr>
        <p:spPr>
          <a:xfrm>
            <a:off x="5412828" y="574963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t0, t1, t2 </a:t>
            </a:r>
            <a:r>
              <a:rPr kumimoji="1" lang="ko-Kore-KR" altLang="en-US" dirty="0"/>
              <a:t>가</a:t>
            </a:r>
            <a:r>
              <a:rPr kumimoji="1" lang="ko-KR" altLang="en-US" dirty="0"/>
              <a:t> </a:t>
            </a:r>
            <a:r>
              <a:rPr kumimoji="1" lang="en-US" altLang="ko-KR" dirty="0"/>
              <a:t>3-bit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DE7202-327D-7E4A-AF27-FB4265118076}"/>
              </a:ext>
            </a:extLst>
          </p:cNvPr>
          <p:cNvSpPr/>
          <p:nvPr/>
        </p:nvSpPr>
        <p:spPr>
          <a:xfrm>
            <a:off x="5291664" y="2397573"/>
            <a:ext cx="2338846" cy="440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CF3191-BE70-C14C-B797-E80DEFDAEC04}"/>
              </a:ext>
            </a:extLst>
          </p:cNvPr>
          <p:cNvSpPr/>
          <p:nvPr/>
        </p:nvSpPr>
        <p:spPr>
          <a:xfrm>
            <a:off x="5336678" y="3101120"/>
            <a:ext cx="1337391" cy="22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325777-070A-504D-A2B0-CE9CDB5DA8A3}"/>
              </a:ext>
            </a:extLst>
          </p:cNvPr>
          <p:cNvSpPr/>
          <p:nvPr/>
        </p:nvSpPr>
        <p:spPr>
          <a:xfrm>
            <a:off x="5336677" y="3597430"/>
            <a:ext cx="2338846" cy="22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6" name="Google Shape;128;p16">
            <a:extLst>
              <a:ext uri="{FF2B5EF4-FFF2-40B4-BE49-F238E27FC236}">
                <a16:creationId xmlns:a16="http://schemas.microsoft.com/office/drawing/2014/main" id="{0C4FB5FD-EA82-654E-8F08-9A95D8BD1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dirty="0"/>
              <a:t>PIPO </a:t>
            </a:r>
            <a:r>
              <a:rPr lang="en-US" dirty="0" err="1"/>
              <a:t>Sbox</a:t>
            </a:r>
            <a:r>
              <a:rPr lang="ko-KR" altLang="en-US" dirty="0"/>
              <a:t> 최적화 </a:t>
            </a:r>
            <a:r>
              <a:rPr lang="en-US" altLang="ko-KR" dirty="0"/>
              <a:t>(5/7)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04455F1-3C74-BC49-AB74-DBDC1E1DB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4297" y="2077602"/>
            <a:ext cx="2411447" cy="1743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68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D7F2DAE-6886-C74E-9D71-329E2A48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983" y="1914136"/>
            <a:ext cx="6494950" cy="35342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063154-2BA3-A64D-ACAE-7808A57364B5}"/>
              </a:ext>
            </a:extLst>
          </p:cNvPr>
          <p:cNvSpPr txBox="1"/>
          <p:nvPr/>
        </p:nvSpPr>
        <p:spPr>
          <a:xfrm>
            <a:off x="5412828" y="5749638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x[5], x[6]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2-bit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DE7202-327D-7E4A-AF27-FB4265118076}"/>
              </a:ext>
            </a:extLst>
          </p:cNvPr>
          <p:cNvSpPr/>
          <p:nvPr/>
        </p:nvSpPr>
        <p:spPr>
          <a:xfrm>
            <a:off x="5291664" y="2387063"/>
            <a:ext cx="2338846" cy="22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CF3191-BE70-C14C-B797-E80DEFDAEC04}"/>
              </a:ext>
            </a:extLst>
          </p:cNvPr>
          <p:cNvSpPr/>
          <p:nvPr/>
        </p:nvSpPr>
        <p:spPr>
          <a:xfrm>
            <a:off x="5336677" y="2859990"/>
            <a:ext cx="2293833" cy="22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325777-070A-504D-A2B0-CE9CDB5DA8A3}"/>
              </a:ext>
            </a:extLst>
          </p:cNvPr>
          <p:cNvSpPr/>
          <p:nvPr/>
        </p:nvSpPr>
        <p:spPr>
          <a:xfrm>
            <a:off x="5326167" y="3350894"/>
            <a:ext cx="2338846" cy="22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6" name="Google Shape;128;p16">
            <a:extLst>
              <a:ext uri="{FF2B5EF4-FFF2-40B4-BE49-F238E27FC236}">
                <a16:creationId xmlns:a16="http://schemas.microsoft.com/office/drawing/2014/main" id="{0C4FB5FD-EA82-654E-8F08-9A95D8BD1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000"/>
            </a:pPr>
            <a:r>
              <a:rPr lang="en-US" dirty="0"/>
              <a:t>PIPO </a:t>
            </a:r>
            <a:r>
              <a:rPr lang="en-US" dirty="0" err="1"/>
              <a:t>Sbox</a:t>
            </a:r>
            <a:r>
              <a:rPr lang="ko-KR" altLang="en-US" dirty="0"/>
              <a:t> 최적화 </a:t>
            </a:r>
            <a:r>
              <a:rPr lang="en-US" altLang="ko-KR" dirty="0"/>
              <a:t>(6/7)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8BB18B-B2AE-6A49-8008-D1092F0D6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6" y="2513562"/>
            <a:ext cx="3962400" cy="23749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A4EB7B-78E4-054C-A7B8-810E7B8428B8}"/>
              </a:ext>
            </a:extLst>
          </p:cNvPr>
          <p:cNvSpPr/>
          <p:nvPr/>
        </p:nvSpPr>
        <p:spPr>
          <a:xfrm>
            <a:off x="3362306" y="2450719"/>
            <a:ext cx="1001950" cy="2577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7A77C2C-28BF-4A4B-BFFD-AB7757E53EA8}"/>
              </a:ext>
            </a:extLst>
          </p:cNvPr>
          <p:cNvSpPr/>
          <p:nvPr/>
        </p:nvSpPr>
        <p:spPr>
          <a:xfrm>
            <a:off x="3232007" y="3294411"/>
            <a:ext cx="563937" cy="333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3E78DC-E945-384B-B456-37A3CA773855}"/>
              </a:ext>
            </a:extLst>
          </p:cNvPr>
          <p:cNvSpPr/>
          <p:nvPr/>
        </p:nvSpPr>
        <p:spPr>
          <a:xfrm>
            <a:off x="3309429" y="3460949"/>
            <a:ext cx="563937" cy="333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CD40BF-E10D-F64B-99CE-6FFE0956DE91}"/>
              </a:ext>
            </a:extLst>
          </p:cNvPr>
          <p:cNvSpPr/>
          <p:nvPr/>
        </p:nvSpPr>
        <p:spPr>
          <a:xfrm>
            <a:off x="838996" y="3701278"/>
            <a:ext cx="563937" cy="6268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8D1D930-963A-BA42-AE6B-7B5089C9CF82}"/>
              </a:ext>
            </a:extLst>
          </p:cNvPr>
          <p:cNvCxnSpPr>
            <a:cxnSpLocks/>
          </p:cNvCxnSpPr>
          <p:nvPr/>
        </p:nvCxnSpPr>
        <p:spPr>
          <a:xfrm flipH="1">
            <a:off x="1154127" y="3281488"/>
            <a:ext cx="2123750" cy="10721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AB831E-651E-0D4D-9519-795246E6B4A5}"/>
              </a:ext>
            </a:extLst>
          </p:cNvPr>
          <p:cNvSpPr/>
          <p:nvPr/>
        </p:nvSpPr>
        <p:spPr>
          <a:xfrm>
            <a:off x="2454166" y="3048758"/>
            <a:ext cx="397876" cy="76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96189C-F15C-4845-8ADE-4B4E3B494C78}"/>
                  </a:ext>
                </a:extLst>
              </p:cNvPr>
              <p:cNvSpPr txBox="1"/>
              <p:nvPr/>
            </p:nvSpPr>
            <p:spPr>
              <a:xfrm>
                <a:off x="2400319" y="3271760"/>
                <a:ext cx="563937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96189C-F15C-4845-8ADE-4B4E3B49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19" y="3271760"/>
                <a:ext cx="563937" cy="3877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DBFB0079-9D6A-B743-BF78-704367F99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952" y="1298505"/>
            <a:ext cx="1986408" cy="2654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222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309</Words>
  <Application>Microsoft Macintosh PowerPoint</Application>
  <PresentationFormat>와이드스크린</PresentationFormat>
  <Paragraphs>76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Office 테마</vt:lpstr>
      <vt:lpstr>PIPO 양자 구현 </vt:lpstr>
      <vt:lpstr>PIPO</vt:lpstr>
      <vt:lpstr>PIPO Sbox </vt:lpstr>
      <vt:lpstr>PIPO Sbox 최적화 (1/7) </vt:lpstr>
      <vt:lpstr>PIPO Sbox 최적화 (2/7) </vt:lpstr>
      <vt:lpstr>PIPO Sbox 최적화 (3/7) </vt:lpstr>
      <vt:lpstr>PIPO Sbox 최적화 (4/7) </vt:lpstr>
      <vt:lpstr>PIPO Sbox 최적화 (5/7) </vt:lpstr>
      <vt:lpstr>PIPO Sbox 최적화 (6/7) </vt:lpstr>
      <vt:lpstr>PIPO Sbox 최적화 (7/7) </vt:lpstr>
      <vt:lpstr>R-layer, S-layer , AddRoundkey</vt:lpstr>
      <vt:lpstr>Keyschedlue</vt:lpstr>
      <vt:lpstr>Result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PIPO 양자 회로 최적화 </dc:title>
  <dc:creator>장경배</dc:creator>
  <cp:lastModifiedBy>장경배</cp:lastModifiedBy>
  <cp:revision>19</cp:revision>
  <dcterms:created xsi:type="dcterms:W3CDTF">2021-02-20T03:50:55Z</dcterms:created>
  <dcterms:modified xsi:type="dcterms:W3CDTF">2021-02-21T05:25:46Z</dcterms:modified>
</cp:coreProperties>
</file>