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7"/>
  </p:notesMasterIdLst>
  <p:handoutMasterIdLst>
    <p:handoutMasterId r:id="rId18"/>
  </p:handoutMasterIdLst>
  <p:sldIdLst>
    <p:sldId id="269" r:id="rId3"/>
    <p:sldId id="275" r:id="rId4"/>
    <p:sldId id="289" r:id="rId5"/>
    <p:sldId id="281" r:id="rId6"/>
    <p:sldId id="284" r:id="rId7"/>
    <p:sldId id="285" r:id="rId8"/>
    <p:sldId id="286" r:id="rId9"/>
    <p:sldId id="282" r:id="rId10"/>
    <p:sldId id="283" r:id="rId11"/>
    <p:sldId id="287" r:id="rId12"/>
    <p:sldId id="290" r:id="rId13"/>
    <p:sldId id="291" r:id="rId14"/>
    <p:sldId id="292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6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79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2021. 8. 9.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2021. 8. 9.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Deep learning with </a:t>
            </a:r>
            <a:r>
              <a:rPr lang="en-US" altLang="ko-KR" dirty="0" err="1"/>
              <a:t>pytorch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3200" dirty="0"/>
              <a:t>https://</a:t>
            </a:r>
            <a:r>
              <a:rPr lang="en-US" altLang="ko-KR" sz="3200" dirty="0" err="1"/>
              <a:t>youtu.be</a:t>
            </a:r>
            <a:r>
              <a:rPr lang="en-US" altLang="ko-KR" sz="3200" dirty="0"/>
              <a:t>/ks4k73PVy-Q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송경주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B9CBD33-85C2-A94B-B51E-1476D6A6D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07" y="1255053"/>
            <a:ext cx="2489200" cy="22606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D18C38C-9536-FD4E-9589-773E575F9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인공신경망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95812-0487-CD49-9C23-321B823A7874}"/>
              </a:ext>
            </a:extLst>
          </p:cNvPr>
          <p:cNvSpPr txBox="1"/>
          <p:nvPr/>
        </p:nvSpPr>
        <p:spPr>
          <a:xfrm>
            <a:off x="2961959" y="1283362"/>
            <a:ext cx="4073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b="1" dirty="0"/>
              <a:t>인수로 받은 모듈을 순서대로 실행하여 결과 리턴</a:t>
            </a:r>
            <a:endParaRPr kumimoji="1" lang="ko-Kore-KR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DC596A-FA2B-A64C-B819-2DA09EA8E57C}"/>
                  </a:ext>
                </a:extLst>
              </p:cNvPr>
              <p:cNvSpPr txBox="1"/>
              <p:nvPr/>
            </p:nvSpPr>
            <p:spPr>
              <a:xfrm>
                <a:off x="2204983" y="1778278"/>
                <a:ext cx="29945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400" b="1" dirty="0"/>
                  <a:t>렐루 활성화 함수 </a:t>
                </a:r>
                <a14:m>
                  <m:oMath xmlns:m="http://schemas.openxmlformats.org/officeDocument/2006/math">
                    <m:r>
                      <a:rPr kumimoji="1" lang="en-US" altLang="ko-KR" sz="1400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kumimoji="1"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ko-KR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1400" b="1" i="1" smtClean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kumimoji="1" lang="en-US" altLang="ko-KR" sz="1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sz="1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ko-KR" sz="1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sz="1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ko-KR" sz="1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ko-Kore-KR" altLang="en-US" sz="14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DC596A-FA2B-A64C-B819-2DA09EA8E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983" y="1778278"/>
                <a:ext cx="2994538" cy="307777"/>
              </a:xfrm>
              <a:prstGeom prst="rect">
                <a:avLst/>
              </a:prstGeom>
              <a:blipFill>
                <a:blip r:embed="rId3"/>
                <a:stretch>
                  <a:fillRect l="-422" t="-4000" b="-2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6F68904-B221-014E-8D27-D2933CA5B9CC}"/>
              </a:ext>
            </a:extLst>
          </p:cNvPr>
          <p:cNvSpPr txBox="1"/>
          <p:nvPr/>
        </p:nvSpPr>
        <p:spPr>
          <a:xfrm>
            <a:off x="5227502" y="1747500"/>
            <a:ext cx="323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활성화 함수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신경망에 비선형성을 줌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7170" name="Picture 2" descr="ReLU activation function | Download Scientific Diagram">
            <a:extLst>
              <a:ext uri="{FF2B5EF4-FFF2-40B4-BE49-F238E27FC236}">
                <a16:creationId xmlns:a16="http://schemas.microsoft.com/office/drawing/2014/main" id="{CD8E50EB-C399-B54E-9C12-4F8F812AD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223" y="1183329"/>
            <a:ext cx="2765172" cy="240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B7A5D3-EB83-0E49-B79F-87D693F7B6BF}"/>
              </a:ext>
            </a:extLst>
          </p:cNvPr>
          <p:cNvSpPr txBox="1"/>
          <p:nvPr/>
        </p:nvSpPr>
        <p:spPr>
          <a:xfrm>
            <a:off x="8299007" y="2713605"/>
            <a:ext cx="1431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b="1" dirty="0" err="1"/>
              <a:t>ReLU</a:t>
            </a:r>
            <a:r>
              <a:rPr kumimoji="1" lang="en-US" altLang="ko-Kore-KR" sz="1200" b="1" dirty="0"/>
              <a:t> </a:t>
            </a:r>
            <a:r>
              <a:rPr kumimoji="1" lang="ko-KR" altLang="en-US" sz="1200" b="1" dirty="0"/>
              <a:t>활성화 함수</a:t>
            </a:r>
            <a:endParaRPr kumimoji="1" lang="ko-Kore-KR" altLang="en-US" sz="12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3CAFE83-137D-5946-AB32-7E13745815C0}"/>
              </a:ext>
            </a:extLst>
          </p:cNvPr>
          <p:cNvSpPr/>
          <p:nvPr/>
        </p:nvSpPr>
        <p:spPr>
          <a:xfrm>
            <a:off x="1926382" y="4251658"/>
            <a:ext cx="490704" cy="4966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009F0AD-F87E-FE4E-98E7-2E62E44B0257}"/>
              </a:ext>
            </a:extLst>
          </p:cNvPr>
          <p:cNvSpPr/>
          <p:nvPr/>
        </p:nvSpPr>
        <p:spPr>
          <a:xfrm>
            <a:off x="1926382" y="3622922"/>
            <a:ext cx="490704" cy="4966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D9DADB3-1EB6-5741-A8F2-192885044870}"/>
              </a:ext>
            </a:extLst>
          </p:cNvPr>
          <p:cNvSpPr/>
          <p:nvPr/>
        </p:nvSpPr>
        <p:spPr>
          <a:xfrm>
            <a:off x="698171" y="4875375"/>
            <a:ext cx="490704" cy="4966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입력</a:t>
            </a:r>
            <a:endParaRPr kumimoji="1" lang="ko-Kore-KR" altLang="en-US" sz="12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21B9ED0-EA6E-6C44-981E-1CD489E9C471}"/>
              </a:ext>
            </a:extLst>
          </p:cNvPr>
          <p:cNvSpPr/>
          <p:nvPr/>
        </p:nvSpPr>
        <p:spPr>
          <a:xfrm>
            <a:off x="1926382" y="4880394"/>
            <a:ext cx="490704" cy="4966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292E0EA-92C7-5D40-8D9C-9DA710A03336}"/>
              </a:ext>
            </a:extLst>
          </p:cNvPr>
          <p:cNvSpPr/>
          <p:nvPr/>
        </p:nvSpPr>
        <p:spPr>
          <a:xfrm>
            <a:off x="1926382" y="5509130"/>
            <a:ext cx="490704" cy="4966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EC23921-8702-714F-AF3E-93D5E38B7B0D}"/>
              </a:ext>
            </a:extLst>
          </p:cNvPr>
          <p:cNvSpPr/>
          <p:nvPr/>
        </p:nvSpPr>
        <p:spPr>
          <a:xfrm>
            <a:off x="1926382" y="6137866"/>
            <a:ext cx="490704" cy="4966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09DDBF9-EE1E-824E-BC05-5EDF63F2ADA1}"/>
              </a:ext>
            </a:extLst>
          </p:cNvPr>
          <p:cNvSpPr/>
          <p:nvPr/>
        </p:nvSpPr>
        <p:spPr>
          <a:xfrm>
            <a:off x="3152060" y="4880394"/>
            <a:ext cx="490704" cy="4966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7C4E147-C110-5345-970F-B541C847B764}"/>
              </a:ext>
            </a:extLst>
          </p:cNvPr>
          <p:cNvSpPr/>
          <p:nvPr/>
        </p:nvSpPr>
        <p:spPr>
          <a:xfrm>
            <a:off x="3152060" y="4251658"/>
            <a:ext cx="490704" cy="4966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0F2647E-A8F9-2647-BF2B-E885EE48BE5B}"/>
              </a:ext>
            </a:extLst>
          </p:cNvPr>
          <p:cNvSpPr/>
          <p:nvPr/>
        </p:nvSpPr>
        <p:spPr>
          <a:xfrm>
            <a:off x="3152060" y="5509130"/>
            <a:ext cx="490704" cy="4966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BE0B8D1-005D-C44C-80F6-066F5D549B44}"/>
              </a:ext>
            </a:extLst>
          </p:cNvPr>
          <p:cNvSpPr/>
          <p:nvPr/>
        </p:nvSpPr>
        <p:spPr>
          <a:xfrm>
            <a:off x="4382805" y="4499981"/>
            <a:ext cx="490704" cy="4966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D5E0508-B568-354A-A8EB-B01F659EB2C2}"/>
              </a:ext>
            </a:extLst>
          </p:cNvPr>
          <p:cNvSpPr/>
          <p:nvPr/>
        </p:nvSpPr>
        <p:spPr>
          <a:xfrm>
            <a:off x="4382805" y="3871245"/>
            <a:ext cx="490704" cy="4966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3E912E9-4B2C-AD4D-B5C4-0D927A89FF0F}"/>
              </a:ext>
            </a:extLst>
          </p:cNvPr>
          <p:cNvSpPr/>
          <p:nvPr/>
        </p:nvSpPr>
        <p:spPr>
          <a:xfrm>
            <a:off x="4382805" y="5128717"/>
            <a:ext cx="490704" cy="4966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EB32E46-583C-154A-9FB5-4240D7082CF2}"/>
              </a:ext>
            </a:extLst>
          </p:cNvPr>
          <p:cNvSpPr/>
          <p:nvPr/>
        </p:nvSpPr>
        <p:spPr>
          <a:xfrm>
            <a:off x="4382805" y="5757453"/>
            <a:ext cx="490704" cy="4966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780B3AF-242D-8645-940A-3FD86BA5022D}"/>
              </a:ext>
            </a:extLst>
          </p:cNvPr>
          <p:cNvSpPr/>
          <p:nvPr/>
        </p:nvSpPr>
        <p:spPr>
          <a:xfrm>
            <a:off x="5605296" y="4875375"/>
            <a:ext cx="490704" cy="4966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출력</a:t>
            </a:r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9D42B61A-870D-0B44-90C0-C7F800829993}"/>
              </a:ext>
            </a:extLst>
          </p:cNvPr>
          <p:cNvCxnSpPr>
            <a:stCxn id="17" idx="6"/>
            <a:endCxn id="16" idx="2"/>
          </p:cNvCxnSpPr>
          <p:nvPr/>
        </p:nvCxnSpPr>
        <p:spPr>
          <a:xfrm flipV="1">
            <a:off x="1188875" y="3871245"/>
            <a:ext cx="737507" cy="1252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9ED1AE17-ABC4-0A4F-9DA5-33591AF4927B}"/>
              </a:ext>
            </a:extLst>
          </p:cNvPr>
          <p:cNvCxnSpPr>
            <a:cxnSpLocks/>
            <a:stCxn id="17" idx="6"/>
            <a:endCxn id="14" idx="2"/>
          </p:cNvCxnSpPr>
          <p:nvPr/>
        </p:nvCxnSpPr>
        <p:spPr>
          <a:xfrm flipV="1">
            <a:off x="1188875" y="4499981"/>
            <a:ext cx="737507" cy="623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2A407894-DB6F-A249-AC44-32C98A17D10C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>
            <a:off x="1188875" y="5123698"/>
            <a:ext cx="737507" cy="50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0106A435-BA95-9D44-B999-DEED3DF94AA1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>
            <a:off x="1188875" y="5123698"/>
            <a:ext cx="737507" cy="633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8EF41FFC-AA72-134F-9BA6-7BCF169AD9E4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>
            <a:off x="1188875" y="5123698"/>
            <a:ext cx="737507" cy="1262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B1323992-FED1-7842-A84B-6D6AAFB73389}"/>
              </a:ext>
            </a:extLst>
          </p:cNvPr>
          <p:cNvCxnSpPr>
            <a:cxnSpLocks/>
            <a:stCxn id="22" idx="2"/>
            <a:endCxn id="16" idx="6"/>
          </p:cNvCxnSpPr>
          <p:nvPr/>
        </p:nvCxnSpPr>
        <p:spPr>
          <a:xfrm flipH="1" flipV="1">
            <a:off x="2417086" y="3871245"/>
            <a:ext cx="734974" cy="628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CB5FDC82-119C-044D-9A6B-2022E95083C0}"/>
              </a:ext>
            </a:extLst>
          </p:cNvPr>
          <p:cNvCxnSpPr>
            <a:cxnSpLocks/>
            <a:stCxn id="22" idx="2"/>
            <a:endCxn id="14" idx="6"/>
          </p:cNvCxnSpPr>
          <p:nvPr/>
        </p:nvCxnSpPr>
        <p:spPr>
          <a:xfrm flipH="1">
            <a:off x="2417086" y="4499981"/>
            <a:ext cx="7349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0B75FF31-0D83-5F4E-AF4F-40E694CC2CF5}"/>
              </a:ext>
            </a:extLst>
          </p:cNvPr>
          <p:cNvCxnSpPr>
            <a:cxnSpLocks/>
            <a:stCxn id="22" idx="2"/>
            <a:endCxn id="18" idx="6"/>
          </p:cNvCxnSpPr>
          <p:nvPr/>
        </p:nvCxnSpPr>
        <p:spPr>
          <a:xfrm flipH="1">
            <a:off x="2417086" y="4499981"/>
            <a:ext cx="734974" cy="628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FAC62504-574F-FA44-B1B1-7237D7726496}"/>
              </a:ext>
            </a:extLst>
          </p:cNvPr>
          <p:cNvCxnSpPr>
            <a:cxnSpLocks/>
            <a:stCxn id="22" idx="2"/>
            <a:endCxn id="19" idx="6"/>
          </p:cNvCxnSpPr>
          <p:nvPr/>
        </p:nvCxnSpPr>
        <p:spPr>
          <a:xfrm flipH="1">
            <a:off x="2417086" y="4499981"/>
            <a:ext cx="734974" cy="1257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28D8891D-72C8-ED4F-AEBD-5D9520A7EE0B}"/>
              </a:ext>
            </a:extLst>
          </p:cNvPr>
          <p:cNvCxnSpPr>
            <a:cxnSpLocks/>
            <a:stCxn id="22" idx="2"/>
            <a:endCxn id="20" idx="6"/>
          </p:cNvCxnSpPr>
          <p:nvPr/>
        </p:nvCxnSpPr>
        <p:spPr>
          <a:xfrm flipH="1">
            <a:off x="2417086" y="4499981"/>
            <a:ext cx="734974" cy="1886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BF3BF0B4-A824-4448-8BB6-B70D109BBD7B}"/>
              </a:ext>
            </a:extLst>
          </p:cNvPr>
          <p:cNvCxnSpPr>
            <a:cxnSpLocks/>
            <a:stCxn id="21" idx="2"/>
            <a:endCxn id="16" idx="6"/>
          </p:cNvCxnSpPr>
          <p:nvPr/>
        </p:nvCxnSpPr>
        <p:spPr>
          <a:xfrm flipH="1" flipV="1">
            <a:off x="2417086" y="3871245"/>
            <a:ext cx="734974" cy="1257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610F6B38-04C3-054D-A570-2B8F165ACEBF}"/>
              </a:ext>
            </a:extLst>
          </p:cNvPr>
          <p:cNvCxnSpPr>
            <a:cxnSpLocks/>
            <a:stCxn id="23" idx="2"/>
            <a:endCxn id="16" idx="6"/>
          </p:cNvCxnSpPr>
          <p:nvPr/>
        </p:nvCxnSpPr>
        <p:spPr>
          <a:xfrm flipH="1" flipV="1">
            <a:off x="2417086" y="3871245"/>
            <a:ext cx="734974" cy="1886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655427DC-6950-9644-AA83-9B899D385CCF}"/>
              </a:ext>
            </a:extLst>
          </p:cNvPr>
          <p:cNvCxnSpPr>
            <a:cxnSpLocks/>
            <a:stCxn id="21" idx="2"/>
            <a:endCxn id="14" idx="6"/>
          </p:cNvCxnSpPr>
          <p:nvPr/>
        </p:nvCxnSpPr>
        <p:spPr>
          <a:xfrm flipH="1" flipV="1">
            <a:off x="2417086" y="4499981"/>
            <a:ext cx="734974" cy="628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CD90C734-8B31-D245-901D-DC09F54EFD82}"/>
              </a:ext>
            </a:extLst>
          </p:cNvPr>
          <p:cNvCxnSpPr>
            <a:cxnSpLocks/>
            <a:stCxn id="23" idx="2"/>
            <a:endCxn id="14" idx="6"/>
          </p:cNvCxnSpPr>
          <p:nvPr/>
        </p:nvCxnSpPr>
        <p:spPr>
          <a:xfrm flipH="1" flipV="1">
            <a:off x="2417086" y="4499981"/>
            <a:ext cx="734974" cy="1257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657CF313-D800-F045-8CE6-D10E59C0089A}"/>
              </a:ext>
            </a:extLst>
          </p:cNvPr>
          <p:cNvCxnSpPr>
            <a:cxnSpLocks/>
            <a:stCxn id="21" idx="2"/>
            <a:endCxn id="18" idx="6"/>
          </p:cNvCxnSpPr>
          <p:nvPr/>
        </p:nvCxnSpPr>
        <p:spPr>
          <a:xfrm flipH="1">
            <a:off x="2417086" y="5128717"/>
            <a:ext cx="7349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C7EBCBC0-7C95-2B41-B2AE-89005DBDEC85}"/>
              </a:ext>
            </a:extLst>
          </p:cNvPr>
          <p:cNvCxnSpPr>
            <a:cxnSpLocks/>
            <a:stCxn id="23" idx="2"/>
            <a:endCxn id="18" idx="6"/>
          </p:cNvCxnSpPr>
          <p:nvPr/>
        </p:nvCxnSpPr>
        <p:spPr>
          <a:xfrm flipH="1" flipV="1">
            <a:off x="2417086" y="5128717"/>
            <a:ext cx="734974" cy="628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1217886C-30F0-C443-AAA2-246175083E9B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>
            <a:off x="2417086" y="5128717"/>
            <a:ext cx="734974" cy="628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F127E4A6-7B08-3D46-8756-9C5A74A14987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>
            <a:off x="2417086" y="5757453"/>
            <a:ext cx="7349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22A2E2A4-1A62-B247-AC3E-1B6F1F507EBA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2417086" y="5128717"/>
            <a:ext cx="734974" cy="1257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1A1293B9-40C0-1C42-A276-DB36CFB2526F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2417086" y="5757453"/>
            <a:ext cx="734974" cy="628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84" name="그림 7183">
            <a:extLst>
              <a:ext uri="{FF2B5EF4-FFF2-40B4-BE49-F238E27FC236}">
                <a16:creationId xmlns:a16="http://schemas.microsoft.com/office/drawing/2014/main" id="{5BFDDEFC-9289-1641-BAC9-418B3A7C72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4054" y="3715130"/>
            <a:ext cx="4109775" cy="3006625"/>
          </a:xfrm>
          <a:prstGeom prst="rect">
            <a:avLst/>
          </a:prstGeom>
        </p:spPr>
      </p:pic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D363D3B8-C2D9-2046-AC1F-537484836B3C}"/>
              </a:ext>
            </a:extLst>
          </p:cNvPr>
          <p:cNvCxnSpPr>
            <a:cxnSpLocks/>
            <a:stCxn id="25" idx="2"/>
            <a:endCxn id="22" idx="6"/>
          </p:cNvCxnSpPr>
          <p:nvPr/>
        </p:nvCxnSpPr>
        <p:spPr>
          <a:xfrm flipH="1">
            <a:off x="3642764" y="4119568"/>
            <a:ext cx="740041" cy="380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539290DD-913B-664F-9B7E-488356873221}"/>
              </a:ext>
            </a:extLst>
          </p:cNvPr>
          <p:cNvCxnSpPr>
            <a:cxnSpLocks/>
            <a:stCxn id="24" idx="2"/>
            <a:endCxn id="22" idx="6"/>
          </p:cNvCxnSpPr>
          <p:nvPr/>
        </p:nvCxnSpPr>
        <p:spPr>
          <a:xfrm flipH="1" flipV="1">
            <a:off x="3642764" y="4499981"/>
            <a:ext cx="740041" cy="248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[R] 94">
            <a:extLst>
              <a:ext uri="{FF2B5EF4-FFF2-40B4-BE49-F238E27FC236}">
                <a16:creationId xmlns:a16="http://schemas.microsoft.com/office/drawing/2014/main" id="{61479975-7D1B-2647-B0DC-E99B35FCC22E}"/>
              </a:ext>
            </a:extLst>
          </p:cNvPr>
          <p:cNvCxnSpPr>
            <a:cxnSpLocks/>
            <a:stCxn id="26" idx="2"/>
            <a:endCxn id="22" idx="6"/>
          </p:cNvCxnSpPr>
          <p:nvPr/>
        </p:nvCxnSpPr>
        <p:spPr>
          <a:xfrm flipH="1" flipV="1">
            <a:off x="3642764" y="4499981"/>
            <a:ext cx="740041" cy="877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[R] 97">
            <a:extLst>
              <a:ext uri="{FF2B5EF4-FFF2-40B4-BE49-F238E27FC236}">
                <a16:creationId xmlns:a16="http://schemas.microsoft.com/office/drawing/2014/main" id="{62AEBA2D-0754-CC46-BAFB-54EC04F8E336}"/>
              </a:ext>
            </a:extLst>
          </p:cNvPr>
          <p:cNvCxnSpPr>
            <a:cxnSpLocks/>
            <a:stCxn id="27" idx="2"/>
            <a:endCxn id="22" idx="6"/>
          </p:cNvCxnSpPr>
          <p:nvPr/>
        </p:nvCxnSpPr>
        <p:spPr>
          <a:xfrm flipH="1" flipV="1">
            <a:off x="3642764" y="4499981"/>
            <a:ext cx="740041" cy="1505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[R] 100">
            <a:extLst>
              <a:ext uri="{FF2B5EF4-FFF2-40B4-BE49-F238E27FC236}">
                <a16:creationId xmlns:a16="http://schemas.microsoft.com/office/drawing/2014/main" id="{AEBF3D23-15B9-A544-9518-AC8A1E66CD67}"/>
              </a:ext>
            </a:extLst>
          </p:cNvPr>
          <p:cNvCxnSpPr>
            <a:cxnSpLocks/>
            <a:stCxn id="25" idx="2"/>
            <a:endCxn id="21" idx="6"/>
          </p:cNvCxnSpPr>
          <p:nvPr/>
        </p:nvCxnSpPr>
        <p:spPr>
          <a:xfrm flipH="1">
            <a:off x="3642764" y="4119568"/>
            <a:ext cx="740041" cy="1009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[R] 103">
            <a:extLst>
              <a:ext uri="{FF2B5EF4-FFF2-40B4-BE49-F238E27FC236}">
                <a16:creationId xmlns:a16="http://schemas.microsoft.com/office/drawing/2014/main" id="{72959651-48DF-BC44-8CC6-972BE27193CE}"/>
              </a:ext>
            </a:extLst>
          </p:cNvPr>
          <p:cNvCxnSpPr>
            <a:cxnSpLocks/>
            <a:stCxn id="24" idx="2"/>
            <a:endCxn id="21" idx="6"/>
          </p:cNvCxnSpPr>
          <p:nvPr/>
        </p:nvCxnSpPr>
        <p:spPr>
          <a:xfrm flipH="1">
            <a:off x="3642764" y="4748304"/>
            <a:ext cx="740041" cy="380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연결선[R] 106">
            <a:extLst>
              <a:ext uri="{FF2B5EF4-FFF2-40B4-BE49-F238E27FC236}">
                <a16:creationId xmlns:a16="http://schemas.microsoft.com/office/drawing/2014/main" id="{BD5EAD83-A57A-CD4F-AF4D-F209BC339AAC}"/>
              </a:ext>
            </a:extLst>
          </p:cNvPr>
          <p:cNvCxnSpPr>
            <a:cxnSpLocks/>
            <a:stCxn id="26" idx="2"/>
            <a:endCxn id="21" idx="6"/>
          </p:cNvCxnSpPr>
          <p:nvPr/>
        </p:nvCxnSpPr>
        <p:spPr>
          <a:xfrm flipH="1" flipV="1">
            <a:off x="3642764" y="5128717"/>
            <a:ext cx="740041" cy="248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[R] 109">
            <a:extLst>
              <a:ext uri="{FF2B5EF4-FFF2-40B4-BE49-F238E27FC236}">
                <a16:creationId xmlns:a16="http://schemas.microsoft.com/office/drawing/2014/main" id="{9ECA073A-0168-2B4A-97AA-D71AD22F3102}"/>
              </a:ext>
            </a:extLst>
          </p:cNvPr>
          <p:cNvCxnSpPr>
            <a:cxnSpLocks/>
            <a:stCxn id="27" idx="2"/>
            <a:endCxn id="21" idx="6"/>
          </p:cNvCxnSpPr>
          <p:nvPr/>
        </p:nvCxnSpPr>
        <p:spPr>
          <a:xfrm flipH="1" flipV="1">
            <a:off x="3642764" y="5128717"/>
            <a:ext cx="740041" cy="877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1AB8933D-17DD-6F4D-9E2E-2F4CD698BCC0}"/>
              </a:ext>
            </a:extLst>
          </p:cNvPr>
          <p:cNvCxnSpPr>
            <a:cxnSpLocks/>
            <a:stCxn id="25" idx="2"/>
            <a:endCxn id="23" idx="6"/>
          </p:cNvCxnSpPr>
          <p:nvPr/>
        </p:nvCxnSpPr>
        <p:spPr>
          <a:xfrm flipH="1">
            <a:off x="3642764" y="4119568"/>
            <a:ext cx="740041" cy="1637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[R] 115">
            <a:extLst>
              <a:ext uri="{FF2B5EF4-FFF2-40B4-BE49-F238E27FC236}">
                <a16:creationId xmlns:a16="http://schemas.microsoft.com/office/drawing/2014/main" id="{B3B6F952-56E1-A541-B6DE-E28C5B79D3DF}"/>
              </a:ext>
            </a:extLst>
          </p:cNvPr>
          <p:cNvCxnSpPr>
            <a:cxnSpLocks/>
            <a:stCxn id="24" idx="2"/>
            <a:endCxn id="23" idx="6"/>
          </p:cNvCxnSpPr>
          <p:nvPr/>
        </p:nvCxnSpPr>
        <p:spPr>
          <a:xfrm flipH="1">
            <a:off x="3642764" y="4748304"/>
            <a:ext cx="740041" cy="1009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[R] 118">
            <a:extLst>
              <a:ext uri="{FF2B5EF4-FFF2-40B4-BE49-F238E27FC236}">
                <a16:creationId xmlns:a16="http://schemas.microsoft.com/office/drawing/2014/main" id="{6E02A237-8F47-CE4D-87FF-15C7026F8037}"/>
              </a:ext>
            </a:extLst>
          </p:cNvPr>
          <p:cNvCxnSpPr>
            <a:cxnSpLocks/>
            <a:stCxn id="26" idx="2"/>
            <a:endCxn id="23" idx="6"/>
          </p:cNvCxnSpPr>
          <p:nvPr/>
        </p:nvCxnSpPr>
        <p:spPr>
          <a:xfrm flipH="1">
            <a:off x="3642764" y="5377040"/>
            <a:ext cx="740041" cy="380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연결선[R] 121">
            <a:extLst>
              <a:ext uri="{FF2B5EF4-FFF2-40B4-BE49-F238E27FC236}">
                <a16:creationId xmlns:a16="http://schemas.microsoft.com/office/drawing/2014/main" id="{F61B2D6B-3DC1-0842-9C80-AA8AAD0F03D5}"/>
              </a:ext>
            </a:extLst>
          </p:cNvPr>
          <p:cNvCxnSpPr>
            <a:cxnSpLocks/>
            <a:stCxn id="27" idx="2"/>
            <a:endCxn id="23" idx="6"/>
          </p:cNvCxnSpPr>
          <p:nvPr/>
        </p:nvCxnSpPr>
        <p:spPr>
          <a:xfrm flipH="1" flipV="1">
            <a:off x="3642764" y="5757453"/>
            <a:ext cx="740041" cy="248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[R] 124">
            <a:extLst>
              <a:ext uri="{FF2B5EF4-FFF2-40B4-BE49-F238E27FC236}">
                <a16:creationId xmlns:a16="http://schemas.microsoft.com/office/drawing/2014/main" id="{2ADBC506-626A-DC44-885E-562D7172AD39}"/>
              </a:ext>
            </a:extLst>
          </p:cNvPr>
          <p:cNvCxnSpPr>
            <a:cxnSpLocks/>
            <a:stCxn id="28" idx="2"/>
            <a:endCxn id="25" idx="6"/>
          </p:cNvCxnSpPr>
          <p:nvPr/>
        </p:nvCxnSpPr>
        <p:spPr>
          <a:xfrm flipH="1" flipV="1">
            <a:off x="4873509" y="4119568"/>
            <a:ext cx="731787" cy="100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연결선[R] 127">
            <a:extLst>
              <a:ext uri="{FF2B5EF4-FFF2-40B4-BE49-F238E27FC236}">
                <a16:creationId xmlns:a16="http://schemas.microsoft.com/office/drawing/2014/main" id="{AF178F54-CE00-684C-A189-2A60DDC70399}"/>
              </a:ext>
            </a:extLst>
          </p:cNvPr>
          <p:cNvCxnSpPr>
            <a:cxnSpLocks/>
            <a:stCxn id="28" idx="2"/>
            <a:endCxn id="24" idx="6"/>
          </p:cNvCxnSpPr>
          <p:nvPr/>
        </p:nvCxnSpPr>
        <p:spPr>
          <a:xfrm flipH="1" flipV="1">
            <a:off x="4873509" y="4748304"/>
            <a:ext cx="731787" cy="375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연결선[R] 130">
            <a:extLst>
              <a:ext uri="{FF2B5EF4-FFF2-40B4-BE49-F238E27FC236}">
                <a16:creationId xmlns:a16="http://schemas.microsoft.com/office/drawing/2014/main" id="{8B1B2CF6-F1C9-FD4B-A079-F9E43EE5C154}"/>
              </a:ext>
            </a:extLst>
          </p:cNvPr>
          <p:cNvCxnSpPr>
            <a:cxnSpLocks/>
            <a:stCxn id="28" idx="2"/>
            <a:endCxn id="26" idx="6"/>
          </p:cNvCxnSpPr>
          <p:nvPr/>
        </p:nvCxnSpPr>
        <p:spPr>
          <a:xfrm flipH="1">
            <a:off x="4873509" y="5123698"/>
            <a:ext cx="731787" cy="253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[R] 133">
            <a:extLst>
              <a:ext uri="{FF2B5EF4-FFF2-40B4-BE49-F238E27FC236}">
                <a16:creationId xmlns:a16="http://schemas.microsoft.com/office/drawing/2014/main" id="{DF69ED02-8ADF-5249-9A72-3557D59A5F8E}"/>
              </a:ext>
            </a:extLst>
          </p:cNvPr>
          <p:cNvCxnSpPr>
            <a:cxnSpLocks/>
            <a:stCxn id="28" idx="2"/>
            <a:endCxn id="27" idx="6"/>
          </p:cNvCxnSpPr>
          <p:nvPr/>
        </p:nvCxnSpPr>
        <p:spPr>
          <a:xfrm flipH="1">
            <a:off x="4873509" y="5123698"/>
            <a:ext cx="731787" cy="882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17" name="TextBox 7216">
            <a:extLst>
              <a:ext uri="{FF2B5EF4-FFF2-40B4-BE49-F238E27FC236}">
                <a16:creationId xmlns:a16="http://schemas.microsoft.com/office/drawing/2014/main" id="{433CA9A3-0CEB-DB49-8C3D-2735A217F999}"/>
              </a:ext>
            </a:extLst>
          </p:cNvPr>
          <p:cNvSpPr txBox="1"/>
          <p:nvPr/>
        </p:nvSpPr>
        <p:spPr>
          <a:xfrm>
            <a:off x="1132219" y="5933321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 err="1"/>
              <a:t>nn.Linear</a:t>
            </a:r>
            <a:r>
              <a:rPr kumimoji="1" lang="en-US" altLang="ko-Kore-KR" sz="1100" dirty="0"/>
              <a:t>(1,5)</a:t>
            </a:r>
            <a:endParaRPr kumimoji="1" lang="ko-Kore-KR" altLang="en-US" sz="11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6731CAE-5D7B-E341-BCD0-A79E5F7F9A9F}"/>
              </a:ext>
            </a:extLst>
          </p:cNvPr>
          <p:cNvSpPr txBox="1"/>
          <p:nvPr/>
        </p:nvSpPr>
        <p:spPr>
          <a:xfrm>
            <a:off x="2250384" y="5933321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 err="1"/>
              <a:t>nn.Linear</a:t>
            </a:r>
            <a:r>
              <a:rPr kumimoji="1" lang="en-US" altLang="ko-Kore-KR" sz="1100" dirty="0"/>
              <a:t>(5,3)</a:t>
            </a:r>
            <a:endParaRPr kumimoji="1" lang="ko-Kore-KR" altLang="en-US" sz="11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6FA393F-B1EA-694E-B673-3AC761B3952E}"/>
              </a:ext>
            </a:extLst>
          </p:cNvPr>
          <p:cNvSpPr txBox="1"/>
          <p:nvPr/>
        </p:nvSpPr>
        <p:spPr>
          <a:xfrm>
            <a:off x="3481447" y="5934372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 err="1"/>
              <a:t>nn.Linear</a:t>
            </a:r>
            <a:r>
              <a:rPr kumimoji="1" lang="en-US" altLang="ko-Kore-KR" sz="1100" dirty="0"/>
              <a:t>(3,4)</a:t>
            </a:r>
            <a:endParaRPr kumimoji="1" lang="ko-Kore-KR" altLang="en-US" sz="11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91137C4-A1A9-334E-A153-73C01E01B9C1}"/>
              </a:ext>
            </a:extLst>
          </p:cNvPr>
          <p:cNvSpPr txBox="1"/>
          <p:nvPr/>
        </p:nvSpPr>
        <p:spPr>
          <a:xfrm>
            <a:off x="4713225" y="5897404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 err="1"/>
              <a:t>nn.Linear</a:t>
            </a:r>
            <a:r>
              <a:rPr kumimoji="1" lang="en-US" altLang="ko-Kore-KR" sz="1100" dirty="0"/>
              <a:t>(4,1)</a:t>
            </a:r>
            <a:endParaRPr kumimoji="1" lang="ko-Kore-KR" altLang="en-US" sz="1100" dirty="0"/>
          </a:p>
        </p:txBody>
      </p:sp>
      <p:sp>
        <p:nvSpPr>
          <p:cNvPr id="7218" name="직사각형 7217">
            <a:extLst>
              <a:ext uri="{FF2B5EF4-FFF2-40B4-BE49-F238E27FC236}">
                <a16:creationId xmlns:a16="http://schemas.microsoft.com/office/drawing/2014/main" id="{EB0F1408-C2E2-E940-A9B9-E7EDF92D248E}"/>
              </a:ext>
            </a:extLst>
          </p:cNvPr>
          <p:cNvSpPr/>
          <p:nvPr/>
        </p:nvSpPr>
        <p:spPr>
          <a:xfrm>
            <a:off x="1688951" y="3515653"/>
            <a:ext cx="3431689" cy="320610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219" name="TextBox 7218">
            <a:extLst>
              <a:ext uri="{FF2B5EF4-FFF2-40B4-BE49-F238E27FC236}">
                <a16:creationId xmlns:a16="http://schemas.microsoft.com/office/drawing/2014/main" id="{D6B05F38-8C9C-9846-85B7-D8EC09B29C3A}"/>
              </a:ext>
            </a:extLst>
          </p:cNvPr>
          <p:cNvSpPr txBox="1"/>
          <p:nvPr/>
        </p:nvSpPr>
        <p:spPr>
          <a:xfrm>
            <a:off x="2996781" y="35376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은닉층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6E2EF493-2140-9145-8EF2-9CFC9240D613}"/>
              </a:ext>
            </a:extLst>
          </p:cNvPr>
          <p:cNvSpPr/>
          <p:nvPr/>
        </p:nvSpPr>
        <p:spPr>
          <a:xfrm>
            <a:off x="615356" y="3515653"/>
            <a:ext cx="731332" cy="320610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3892E18-4279-204B-BEAD-9A74855DC0A0}"/>
              </a:ext>
            </a:extLst>
          </p:cNvPr>
          <p:cNvSpPr/>
          <p:nvPr/>
        </p:nvSpPr>
        <p:spPr>
          <a:xfrm>
            <a:off x="5482396" y="3516386"/>
            <a:ext cx="731332" cy="320610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BEBB29D-DCDF-AC40-BF7B-752640908E94}"/>
              </a:ext>
            </a:extLst>
          </p:cNvPr>
          <p:cNvSpPr txBox="1"/>
          <p:nvPr/>
        </p:nvSpPr>
        <p:spPr>
          <a:xfrm>
            <a:off x="555816" y="35304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입력층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4324396-0710-3F4D-AAF5-D2B3AE98E579}"/>
              </a:ext>
            </a:extLst>
          </p:cNvPr>
          <p:cNvSpPr txBox="1"/>
          <p:nvPr/>
        </p:nvSpPr>
        <p:spPr>
          <a:xfrm>
            <a:off x="5407929" y="35304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출력층</a:t>
            </a:r>
          </a:p>
        </p:txBody>
      </p:sp>
    </p:spTree>
    <p:extLst>
      <p:ext uri="{BB962C8B-B14F-4D97-AF65-F5344CB8AC3E}">
        <p14:creationId xmlns:p14="http://schemas.microsoft.com/office/powerpoint/2010/main" val="3343207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60688-5502-D54A-961F-7E24F8417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합성곱</a:t>
            </a:r>
            <a:r>
              <a:rPr kumimoji="1" lang="ko-KR" altLang="en-US" dirty="0"/>
              <a:t> 신경망</a:t>
            </a:r>
            <a:r>
              <a:rPr kumimoji="1" lang="en-US" altLang="ko-KR" dirty="0"/>
              <a:t>(convolutional</a:t>
            </a:r>
            <a:r>
              <a:rPr kumimoji="1" lang="ko-KR" altLang="en-US" dirty="0"/>
              <a:t> </a:t>
            </a:r>
            <a:r>
              <a:rPr kumimoji="1" lang="en-US" altLang="ko-KR" dirty="0"/>
              <a:t>neural</a:t>
            </a:r>
            <a:r>
              <a:rPr kumimoji="1" lang="ko-KR" altLang="en-US" dirty="0"/>
              <a:t> </a:t>
            </a:r>
            <a:r>
              <a:rPr kumimoji="1" lang="en-US" altLang="ko-KR" dirty="0"/>
              <a:t>network,</a:t>
            </a:r>
            <a:r>
              <a:rPr kumimoji="1" lang="ko-KR" altLang="en-US" dirty="0"/>
              <a:t> </a:t>
            </a:r>
            <a:r>
              <a:rPr kumimoji="1" lang="en-US" altLang="ko-KR" dirty="0"/>
              <a:t>CNN)</a:t>
            </a:r>
            <a:endParaRPr kumimoji="1" lang="ko-Kore-KR" altLang="en-US" dirty="0"/>
          </a:p>
        </p:txBody>
      </p:sp>
      <p:pic>
        <p:nvPicPr>
          <p:cNvPr id="8196" name="Picture 4" descr="A Comprehensive Guide to Convolutional Neural Networks — the ELI5 way | by  Sumit Saha | Towards Data Science">
            <a:extLst>
              <a:ext uri="{FF2B5EF4-FFF2-40B4-BE49-F238E27FC236}">
                <a16:creationId xmlns:a16="http://schemas.microsoft.com/office/drawing/2014/main" id="{CBB9FA0F-1238-F84C-9764-A9B5D5398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598" y="1483467"/>
            <a:ext cx="8040804" cy="430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40BCD9-4A9A-E249-8F1A-79DB5C45143A}"/>
              </a:ext>
            </a:extLst>
          </p:cNvPr>
          <p:cNvSpPr txBox="1"/>
          <p:nvPr/>
        </p:nvSpPr>
        <p:spPr>
          <a:xfrm>
            <a:off x="411920" y="1166008"/>
            <a:ext cx="245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400" dirty="0"/>
              <a:t>CNN </a:t>
            </a:r>
            <a:r>
              <a:rPr kumimoji="1" lang="ko-KR" altLang="en-US" sz="2400" dirty="0" err="1"/>
              <a:t>동작과정</a:t>
            </a:r>
            <a:endParaRPr kumimoji="1" lang="ko-Kore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9615E0-0559-5E4A-8C23-971305F3800F}"/>
              </a:ext>
            </a:extLst>
          </p:cNvPr>
          <p:cNvSpPr txBox="1"/>
          <p:nvPr/>
        </p:nvSpPr>
        <p:spPr>
          <a:xfrm>
            <a:off x="505367" y="5918299"/>
            <a:ext cx="11181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입력</a:t>
            </a:r>
            <a:r>
              <a:rPr kumimoji="1" lang="ko-KR" altLang="en-US" dirty="0"/>
              <a:t>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ko-KR" altLang="en-US" dirty="0" err="1">
                <a:sym typeface="Wingdings" pitchFamily="2" charset="2"/>
              </a:rPr>
              <a:t>합성곱</a:t>
            </a:r>
            <a:r>
              <a:rPr kumimoji="1" lang="ko-KR" altLang="en-US" dirty="0">
                <a:sym typeface="Wingdings" pitchFamily="2" charset="2"/>
              </a:rPr>
              <a:t> 연산</a:t>
            </a:r>
            <a:r>
              <a:rPr kumimoji="1" lang="en-US" altLang="ko-KR" dirty="0">
                <a:sym typeface="Wingdings" pitchFamily="2" charset="2"/>
              </a:rPr>
              <a:t>(convolution)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 </a:t>
            </a:r>
            <a:r>
              <a:rPr kumimoji="1" lang="ko-KR" altLang="en-US" dirty="0">
                <a:sym typeface="Wingdings" pitchFamily="2" charset="2"/>
              </a:rPr>
              <a:t>활성화 함수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ko-KR" altLang="en-US" dirty="0" err="1">
                <a:sym typeface="Wingdings" pitchFamily="2" charset="2"/>
              </a:rPr>
              <a:t>풀링</a:t>
            </a:r>
            <a:r>
              <a:rPr kumimoji="1" lang="en-US" altLang="ko-KR" dirty="0">
                <a:sym typeface="Wingdings" pitchFamily="2" charset="2"/>
              </a:rPr>
              <a:t>(pooling)  </a:t>
            </a:r>
            <a:r>
              <a:rPr kumimoji="1" lang="ko-KR" altLang="en-US" dirty="0">
                <a:sym typeface="Wingdings" pitchFamily="2" charset="2"/>
              </a:rPr>
              <a:t>완전 연결 레이어</a:t>
            </a:r>
            <a:r>
              <a:rPr kumimoji="1" lang="en-US" altLang="ko-Kore-KR" dirty="0">
                <a:sym typeface="Wingdings" pitchFamily="2" charset="2"/>
              </a:rPr>
              <a:t>(fully connected layer)</a:t>
            </a:r>
            <a:endParaRPr kumimoji="1" lang="en-US" altLang="ko-KR" dirty="0">
              <a:sym typeface="Wingdings" pitchFamily="2" charset="2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D89CA6-DBFF-2C46-88D1-6F6643DCF743}"/>
              </a:ext>
            </a:extLst>
          </p:cNvPr>
          <p:cNvSpPr/>
          <p:nvPr/>
        </p:nvSpPr>
        <p:spPr>
          <a:xfrm>
            <a:off x="1357162" y="5775881"/>
            <a:ext cx="5852160" cy="62491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BBF917-DAC2-4945-B959-3CF3017B9FAA}"/>
              </a:ext>
            </a:extLst>
          </p:cNvPr>
          <p:cNvSpPr txBox="1"/>
          <p:nvPr/>
        </p:nvSpPr>
        <p:spPr>
          <a:xfrm>
            <a:off x="4011372" y="636939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accent5"/>
                </a:solidFill>
              </a:rPr>
              <a:t>반복</a:t>
            </a:r>
            <a:endParaRPr kumimoji="1" lang="ko-Kore-KR" altLang="en-US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882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60688-5502-D54A-961F-7E24F8417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합성곱</a:t>
            </a:r>
            <a:r>
              <a:rPr kumimoji="1" lang="ko-KR" altLang="en-US" dirty="0"/>
              <a:t> 신경망</a:t>
            </a:r>
            <a:r>
              <a:rPr kumimoji="1" lang="en-US" altLang="ko-KR" dirty="0"/>
              <a:t>(convolutional</a:t>
            </a:r>
            <a:r>
              <a:rPr kumimoji="1" lang="ko-KR" altLang="en-US" dirty="0"/>
              <a:t> </a:t>
            </a:r>
            <a:r>
              <a:rPr kumimoji="1" lang="en-US" altLang="ko-KR" dirty="0"/>
              <a:t>neural</a:t>
            </a:r>
            <a:r>
              <a:rPr kumimoji="1" lang="ko-KR" altLang="en-US" dirty="0"/>
              <a:t> </a:t>
            </a:r>
            <a:r>
              <a:rPr kumimoji="1" lang="en-US" altLang="ko-KR" dirty="0"/>
              <a:t>network,</a:t>
            </a:r>
            <a:r>
              <a:rPr kumimoji="1" lang="ko-KR" altLang="en-US" dirty="0"/>
              <a:t> </a:t>
            </a:r>
            <a:r>
              <a:rPr kumimoji="1" lang="en-US" altLang="ko-KR" dirty="0"/>
              <a:t>CNN)</a:t>
            </a:r>
            <a:endParaRPr kumimoji="1" lang="ko-Kore-KR" altLang="en-US" dirty="0"/>
          </a:p>
        </p:txBody>
      </p:sp>
      <p:pic>
        <p:nvPicPr>
          <p:cNvPr id="8194" name="Picture 2" descr="6-(2) 합성곱 신경망(CNN) : 합성곱 계층">
            <a:extLst>
              <a:ext uri="{FF2B5EF4-FFF2-40B4-BE49-F238E27FC236}">
                <a16:creationId xmlns:a16="http://schemas.microsoft.com/office/drawing/2014/main" id="{249AFDD8-9CF7-7048-AEDB-7E0E84E85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73" y="1518460"/>
            <a:ext cx="5132232" cy="170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81DEC2-B53C-224E-870B-C1EC925A4B31}"/>
              </a:ext>
            </a:extLst>
          </p:cNvPr>
          <p:cNvSpPr txBox="1"/>
          <p:nvPr/>
        </p:nvSpPr>
        <p:spPr>
          <a:xfrm>
            <a:off x="411920" y="1059519"/>
            <a:ext cx="307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dirty="0"/>
              <a:t>합성곱</a:t>
            </a:r>
            <a:r>
              <a:rPr kumimoji="1" lang="ko-KR" altLang="en-US" dirty="0"/>
              <a:t> 연산</a:t>
            </a:r>
            <a:r>
              <a:rPr kumimoji="1" lang="en-US" altLang="ko-KR" dirty="0"/>
              <a:t> (</a:t>
            </a:r>
            <a:r>
              <a:rPr kumimoji="1" lang="en-US" altLang="ko-KR" dirty="0">
                <a:sym typeface="Wingdings" pitchFamily="2" charset="2"/>
              </a:rPr>
              <a:t>convolution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BA45FB-7EEA-F64E-8815-4F46E0906E8E}"/>
              </a:ext>
            </a:extLst>
          </p:cNvPr>
          <p:cNvSpPr txBox="1"/>
          <p:nvPr/>
        </p:nvSpPr>
        <p:spPr>
          <a:xfrm>
            <a:off x="5590102" y="2854403"/>
            <a:ext cx="1157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1200" dirty="0"/>
              <a:t>출력</a:t>
            </a:r>
            <a:endParaRPr kumimoji="1" lang="en-US" altLang="ko-Kore-KR" sz="1200" dirty="0"/>
          </a:p>
          <a:p>
            <a:pPr algn="ctr"/>
            <a:r>
              <a:rPr kumimoji="1" lang="en-US" altLang="ko-Kore-KR" sz="1200" dirty="0"/>
              <a:t>(Feature map)</a:t>
            </a:r>
            <a:endParaRPr kumimoji="1" lang="ko-Kore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27656E-B8A1-7E4D-B353-827D4BFEDE21}"/>
              </a:ext>
            </a:extLst>
          </p:cNvPr>
          <p:cNvSpPr txBox="1"/>
          <p:nvPr/>
        </p:nvSpPr>
        <p:spPr>
          <a:xfrm>
            <a:off x="411919" y="4557279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풀링</a:t>
            </a:r>
            <a:r>
              <a:rPr kumimoji="1" lang="en-US" altLang="ko-KR" dirty="0"/>
              <a:t> (pooling)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7AEF38-8E74-2940-BBD2-C0526CDD6DC9}"/>
              </a:ext>
            </a:extLst>
          </p:cNvPr>
          <p:cNvSpPr txBox="1"/>
          <p:nvPr/>
        </p:nvSpPr>
        <p:spPr>
          <a:xfrm>
            <a:off x="755494" y="4926611"/>
            <a:ext cx="665118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크기가</a:t>
            </a:r>
            <a:r>
              <a:rPr kumimoji="1" lang="ko-KR" altLang="en-US" dirty="0"/>
              <a:t> 커서 </a:t>
            </a:r>
            <a:r>
              <a:rPr kumimoji="1" lang="ko-KR" altLang="en-US" dirty="0" err="1"/>
              <a:t>연산량이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많을때</a:t>
            </a:r>
            <a:r>
              <a:rPr kumimoji="1" lang="ko-KR" altLang="en-US" dirty="0"/>
              <a:t> 이미지 축소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ko-KR" altLang="en-US" sz="1600" dirty="0" err="1"/>
              <a:t>맥스풀링</a:t>
            </a:r>
            <a:r>
              <a:rPr kumimoji="1" lang="en-US" altLang="ko-KR" sz="1600" dirty="0"/>
              <a:t>(MAX pooling)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가장 강한 자극만 남기고 나머지 무시</a:t>
            </a:r>
            <a:endParaRPr kumimoji="1" lang="en-US" altLang="ko-KR" sz="1600" dirty="0"/>
          </a:p>
          <a:p>
            <a:pPr marL="800100" lvl="1" indent="-342900">
              <a:buFont typeface="+mj-lt"/>
              <a:buAutoNum type="arabicPeriod"/>
            </a:pPr>
            <a:r>
              <a:rPr kumimoji="1" lang="ko-KR" altLang="en-US" sz="1600" dirty="0" err="1"/>
              <a:t>평균풀링</a:t>
            </a:r>
            <a:r>
              <a:rPr kumimoji="1" lang="en-US" altLang="ko-KR" sz="1600" dirty="0"/>
              <a:t>(average pooling) : </a:t>
            </a:r>
            <a:r>
              <a:rPr kumimoji="1" lang="ko-KR" altLang="en-US" sz="1600" dirty="0"/>
              <a:t>일정 구간 내의 값들의 평균 전달</a:t>
            </a:r>
            <a:endParaRPr kumimoji="1" lang="ko-Kore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B0CAE2-7A08-3846-A674-F28C51823638}"/>
              </a:ext>
            </a:extLst>
          </p:cNvPr>
          <p:cNvSpPr txBox="1"/>
          <p:nvPr/>
        </p:nvSpPr>
        <p:spPr>
          <a:xfrm>
            <a:off x="411920" y="3458485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패딩 </a:t>
            </a:r>
            <a:r>
              <a:rPr kumimoji="1" lang="en-US" altLang="ko-KR" dirty="0"/>
              <a:t>(padding)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C26095-1441-0F40-AD91-AEB423DEB5E1}"/>
              </a:ext>
            </a:extLst>
          </p:cNvPr>
          <p:cNvSpPr txBox="1"/>
          <p:nvPr/>
        </p:nvSpPr>
        <p:spPr>
          <a:xfrm>
            <a:off x="755494" y="3870412"/>
            <a:ext cx="926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필터를</a:t>
            </a:r>
            <a:r>
              <a:rPr kumimoji="1" lang="ko-KR" altLang="en-US" dirty="0"/>
              <a:t> 적용할수록 크기가 작아지기 때문에 패딩을 통해 특징을 충분히 뽑을 수 있도록 함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10242" name="Picture 2" descr="Illustration of Max Pooling and Average Pooling Figure 2 above shows an...  | Download Scientific Diagram">
            <a:extLst>
              <a:ext uri="{FF2B5EF4-FFF2-40B4-BE49-F238E27FC236}">
                <a16:creationId xmlns:a16="http://schemas.microsoft.com/office/drawing/2014/main" id="{E825DABB-B13F-8B4F-93D7-FC7F79705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845" y="4171058"/>
            <a:ext cx="3064776" cy="267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313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C65B9-278E-ED4F-9D0B-8EA64722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합성곱</a:t>
            </a:r>
            <a:r>
              <a:rPr kumimoji="1" lang="ko-KR" altLang="en-US" dirty="0"/>
              <a:t> 신경망</a:t>
            </a:r>
            <a:r>
              <a:rPr kumimoji="1" lang="en-US" altLang="ko-KR" dirty="0"/>
              <a:t>(convolutional</a:t>
            </a:r>
            <a:r>
              <a:rPr kumimoji="1" lang="ko-KR" altLang="en-US" dirty="0"/>
              <a:t> </a:t>
            </a:r>
            <a:r>
              <a:rPr kumimoji="1" lang="en-US" altLang="ko-KR" dirty="0"/>
              <a:t>neural</a:t>
            </a:r>
            <a:r>
              <a:rPr kumimoji="1" lang="ko-KR" altLang="en-US" dirty="0"/>
              <a:t> </a:t>
            </a:r>
            <a:r>
              <a:rPr kumimoji="1" lang="en-US" altLang="ko-KR" dirty="0"/>
              <a:t>network,</a:t>
            </a:r>
            <a:r>
              <a:rPr kumimoji="1" lang="ko-KR" altLang="en-US" dirty="0"/>
              <a:t> </a:t>
            </a:r>
            <a:r>
              <a:rPr kumimoji="1" lang="en-US" altLang="ko-KR" dirty="0"/>
              <a:t>CNN)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D01A1A-AAC4-2049-9969-6A8B3401C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832" y="1066163"/>
            <a:ext cx="3739215" cy="56859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890DE3-127F-2749-9BFA-277AC1185EBF}"/>
              </a:ext>
            </a:extLst>
          </p:cNvPr>
          <p:cNvSpPr txBox="1"/>
          <p:nvPr/>
        </p:nvSpPr>
        <p:spPr>
          <a:xfrm>
            <a:off x="481263" y="1066163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CNN </a:t>
            </a:r>
            <a:r>
              <a:rPr kumimoji="1" lang="ko-KR" altLang="en-US" dirty="0"/>
              <a:t>모델</a:t>
            </a:r>
            <a:endParaRPr kumimoji="1" lang="en-US" altLang="ko-KR" dirty="0"/>
          </a:p>
          <a:p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4D0406-3E43-604A-B00A-B6D12C2E1111}"/>
              </a:ext>
            </a:extLst>
          </p:cNvPr>
          <p:cNvSpPr txBox="1"/>
          <p:nvPr/>
        </p:nvSpPr>
        <p:spPr>
          <a:xfrm>
            <a:off x="5098713" y="1953928"/>
            <a:ext cx="6373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합성곱</a:t>
            </a:r>
            <a:r>
              <a:rPr kumimoji="1" lang="ko-KR" altLang="en-US" sz="1400" dirty="0"/>
              <a:t> 연산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out_channels</a:t>
            </a:r>
            <a:r>
              <a:rPr kumimoji="1" lang="en-US" altLang="ko-KR" sz="1400" dirty="0"/>
              <a:t> = 16, </a:t>
            </a:r>
            <a:r>
              <a:rPr kumimoji="1" lang="en-US" altLang="ko-KR" sz="1400" dirty="0" err="1"/>
              <a:t>kernel_size</a:t>
            </a:r>
            <a:r>
              <a:rPr kumimoji="1" lang="en-US" altLang="ko-KR" sz="1400" dirty="0"/>
              <a:t> = 5 //</a:t>
            </a:r>
            <a:r>
              <a:rPr kumimoji="1" lang="ko-KR" altLang="en-US" sz="1400" dirty="0"/>
              <a:t> 기본값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stride=1,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padding=0</a:t>
            </a:r>
            <a:endParaRPr kumimoji="1" lang="ko-Kore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1E23DA-5210-4447-9B90-EA8F423D5B20}"/>
                  </a:ext>
                </a:extLst>
              </p:cNvPr>
              <p:cNvSpPr txBox="1"/>
              <p:nvPr/>
            </p:nvSpPr>
            <p:spPr>
              <a:xfrm>
                <a:off x="4284572" y="2184816"/>
                <a:ext cx="29945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400" dirty="0"/>
                  <a:t>렐루 활성화 함수 </a:t>
                </a:r>
                <a14:m>
                  <m:oMath xmlns:m="http://schemas.openxmlformats.org/officeDocument/2006/math">
                    <m:r>
                      <a:rPr kumimoji="1" lang="en-US" altLang="ko-KR" sz="1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kumimoji="1" lang="en-US" altLang="ko-K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1400" b="0" i="1" smtClean="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kumimoji="1" lang="en-US" altLang="ko-KR" sz="1400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kumimoji="1"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1E23DA-5210-4447-9B90-EA8F423D5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572" y="2184816"/>
                <a:ext cx="2994538" cy="307777"/>
              </a:xfrm>
              <a:prstGeom prst="rect">
                <a:avLst/>
              </a:prstGeom>
              <a:blipFill>
                <a:blip r:embed="rId3"/>
                <a:stretch>
                  <a:fillRect l="-422" b="-1923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D6DED56-09B7-0B40-8270-7E72B5DCEA91}"/>
              </a:ext>
            </a:extLst>
          </p:cNvPr>
          <p:cNvSpPr txBox="1"/>
          <p:nvPr/>
        </p:nvSpPr>
        <p:spPr>
          <a:xfrm>
            <a:off x="5098713" y="2841693"/>
            <a:ext cx="7316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err="1"/>
              <a:t>풀링</a:t>
            </a:r>
            <a:r>
              <a:rPr kumimoji="1" lang="ko-KR" altLang="en-US" sz="1400" dirty="0"/>
              <a:t> 연산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kernel_size</a:t>
            </a:r>
            <a:r>
              <a:rPr kumimoji="1" lang="en-US" altLang="ko-KR" sz="1400" dirty="0"/>
              <a:t>=2, stride = 2 // 2x2 </a:t>
            </a:r>
            <a:r>
              <a:rPr kumimoji="1" lang="ko-KR" altLang="en-US" sz="1400" dirty="0"/>
              <a:t>영역에서 </a:t>
            </a:r>
            <a:r>
              <a:rPr kumimoji="1" lang="ko-KR" altLang="en-US" sz="1400" dirty="0" err="1"/>
              <a:t>풀링</a:t>
            </a:r>
            <a:r>
              <a:rPr kumimoji="1" lang="ko-KR" altLang="en-US" sz="1400" dirty="0"/>
              <a:t> 후</a:t>
            </a:r>
            <a:r>
              <a:rPr kumimoji="1" lang="en-US" altLang="ko-KR" sz="1400" dirty="0"/>
              <a:t> 2</a:t>
            </a:r>
            <a:r>
              <a:rPr kumimoji="1" lang="ko-KR" altLang="en-US" sz="1400" dirty="0"/>
              <a:t>만큼 이동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텐서가</a:t>
            </a:r>
            <a:r>
              <a:rPr kumimoji="1" lang="ko-KR" altLang="en-US" sz="1400" dirty="0"/>
              <a:t> 반으로 줆 </a:t>
            </a:r>
            <a:endParaRPr kumimoji="1"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AC4F5B-ECBA-1A49-A957-D16C1FE4B75D}"/>
              </a:ext>
            </a:extLst>
          </p:cNvPr>
          <p:cNvSpPr txBox="1"/>
          <p:nvPr/>
        </p:nvSpPr>
        <p:spPr>
          <a:xfrm>
            <a:off x="62554" y="1345615"/>
            <a:ext cx="2694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[</a:t>
            </a:r>
            <a:r>
              <a:rPr kumimoji="1" lang="en-US" altLang="ko-Kore-KR" sz="1200" dirty="0" err="1"/>
              <a:t>batch_size</a:t>
            </a:r>
            <a:r>
              <a:rPr kumimoji="1" lang="en-US" altLang="ko-Kore-KR" sz="1200" dirty="0"/>
              <a:t> , </a:t>
            </a:r>
            <a:r>
              <a:rPr kumimoji="1" lang="en-US" altLang="ko-Kore-KR" sz="1200" dirty="0" err="1"/>
              <a:t>in_channels</a:t>
            </a:r>
            <a:r>
              <a:rPr kumimoji="1" lang="en-US" altLang="ko-Kore-KR" sz="1200" dirty="0"/>
              <a:t>, </a:t>
            </a:r>
            <a:r>
              <a:rPr kumimoji="1" lang="ko-KR" altLang="en-US" sz="1200" dirty="0"/>
              <a:t>가로 세로</a:t>
            </a:r>
            <a:r>
              <a:rPr kumimoji="1" lang="en-US" altLang="ko-KR" sz="1200" dirty="0"/>
              <a:t>]</a:t>
            </a:r>
            <a:endParaRPr kumimoji="1" lang="ko-Kore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0DA12F-B727-D245-9F3B-F56CBFC42C1D}"/>
              </a:ext>
            </a:extLst>
          </p:cNvPr>
          <p:cNvSpPr txBox="1"/>
          <p:nvPr/>
        </p:nvSpPr>
        <p:spPr>
          <a:xfrm>
            <a:off x="74782" y="1622614"/>
            <a:ext cx="2443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입력</a:t>
            </a:r>
            <a:r>
              <a:rPr kumimoji="1" lang="en-US" altLang="ko-KR" sz="1400" dirty="0"/>
              <a:t> :</a:t>
            </a:r>
            <a:r>
              <a:rPr kumimoji="1" lang="en-US" altLang="ko-Kore-KR" sz="1400" dirty="0"/>
              <a:t>[</a:t>
            </a:r>
            <a:r>
              <a:rPr kumimoji="1" lang="en-US" altLang="ko-Kore-KR" sz="1400" dirty="0" err="1"/>
              <a:t>batch_size</a:t>
            </a:r>
            <a:r>
              <a:rPr kumimoji="1" lang="en-US" altLang="ko-Kore-KR" sz="1400" dirty="0"/>
              <a:t> , </a:t>
            </a:r>
            <a:r>
              <a:rPr kumimoji="1" lang="en-US" altLang="ko-KR" sz="1400" dirty="0"/>
              <a:t>1</a:t>
            </a:r>
            <a:r>
              <a:rPr kumimoji="1" lang="en-US" altLang="ko-Kore-KR" sz="1400" dirty="0"/>
              <a:t>, </a:t>
            </a:r>
            <a:r>
              <a:rPr kumimoji="1" lang="en-US" altLang="ko-KR" sz="1400" dirty="0"/>
              <a:t>28,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28]</a:t>
            </a:r>
            <a:endParaRPr kumimoji="1" lang="ko-Kore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DB4866-1FFA-F540-A2D8-CBDE456E702F}"/>
                  </a:ext>
                </a:extLst>
              </p:cNvPr>
              <p:cNvSpPr txBox="1"/>
              <p:nvPr/>
            </p:nvSpPr>
            <p:spPr>
              <a:xfrm>
                <a:off x="33015" y="4172458"/>
                <a:ext cx="2526832" cy="2009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ore-KR" altLang="en-US" sz="1400" dirty="0"/>
                  <a:t>이미지</a:t>
                </a:r>
                <a:r>
                  <a:rPr kumimoji="1" lang="ko-KR" altLang="en-US" sz="1400" dirty="0"/>
                  <a:t> 크기 계산</a:t>
                </a:r>
                <a:endParaRPr kumimoji="1" lang="en-US" altLang="ko-KR" sz="1400" dirty="0"/>
              </a:p>
              <a:p>
                <a:endParaRPr kumimoji="1" lang="en-US" altLang="ko-Kore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kumimoji="1" lang="en-US" altLang="ko-Kore-KR" sz="1400" dirty="0"/>
              </a:p>
              <a:p>
                <a:endParaRPr kumimoji="1" lang="en-US" altLang="ko-Kore-KR" sz="1400" dirty="0"/>
              </a:p>
              <a:p>
                <a:r>
                  <a:rPr kumimoji="1" lang="en-US" altLang="ko-Kore-KR" sz="1400" dirty="0"/>
                  <a:t>I : </a:t>
                </a:r>
                <a:r>
                  <a:rPr kumimoji="1" lang="ko-KR" altLang="en-US" sz="1400" dirty="0" err="1"/>
                  <a:t>입력메시지</a:t>
                </a:r>
                <a:r>
                  <a:rPr kumimoji="1" lang="ko-KR" altLang="en-US" sz="1400" dirty="0"/>
                  <a:t> 크기</a:t>
                </a:r>
                <a:endParaRPr kumimoji="1" lang="en-US" altLang="ko-KR" sz="1400" dirty="0"/>
              </a:p>
              <a:p>
                <a:r>
                  <a:rPr kumimoji="1" lang="en-US" altLang="ko-Kore-KR" sz="1400" dirty="0"/>
                  <a:t>K : </a:t>
                </a:r>
                <a:r>
                  <a:rPr kumimoji="1" lang="ko-KR" altLang="en-US" sz="1400" dirty="0"/>
                  <a:t>커널 크기</a:t>
                </a:r>
                <a:endParaRPr kumimoji="1" lang="en-US" altLang="ko-KR" sz="1400" dirty="0"/>
              </a:p>
              <a:p>
                <a:r>
                  <a:rPr kumimoji="1" lang="en-US" altLang="ko-Kore-KR" sz="1400" dirty="0"/>
                  <a:t>P : </a:t>
                </a:r>
                <a:r>
                  <a:rPr kumimoji="1" lang="ko-KR" altLang="en-US" sz="1400" dirty="0"/>
                  <a:t>패딩 크기</a:t>
                </a:r>
                <a:endParaRPr kumimoji="1" lang="en-US" altLang="ko-KR" sz="1400" dirty="0"/>
              </a:p>
              <a:p>
                <a:r>
                  <a:rPr kumimoji="1" lang="en-US" altLang="ko-Kore-KR" sz="1400" dirty="0"/>
                  <a:t>S : Stride </a:t>
                </a:r>
                <a:r>
                  <a:rPr kumimoji="1" lang="ko-KR" altLang="en-US" sz="1400" dirty="0"/>
                  <a:t>크기</a:t>
                </a:r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DB4866-1FFA-F540-A2D8-CBDE456E7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5" y="4172458"/>
                <a:ext cx="2526832" cy="2009717"/>
              </a:xfrm>
              <a:prstGeom prst="rect">
                <a:avLst/>
              </a:prstGeom>
              <a:blipFill>
                <a:blip r:embed="rId4"/>
                <a:stretch>
                  <a:fillRect l="-1000" t="-629" b="-251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320F166-0747-1446-8078-B0DA05F06B57}"/>
              </a:ext>
            </a:extLst>
          </p:cNvPr>
          <p:cNvSpPr txBox="1"/>
          <p:nvPr/>
        </p:nvSpPr>
        <p:spPr>
          <a:xfrm>
            <a:off x="1549667" y="26469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CFF669-D3A7-0443-BF19-9384D97E837A}"/>
              </a:ext>
            </a:extLst>
          </p:cNvPr>
          <p:cNvSpPr txBox="1"/>
          <p:nvPr/>
        </p:nvSpPr>
        <p:spPr>
          <a:xfrm>
            <a:off x="1343648" y="1995383"/>
            <a:ext cx="1816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[</a:t>
            </a:r>
            <a:r>
              <a:rPr kumimoji="1" lang="en-US" altLang="ko-Kore-KR" sz="1200" dirty="0" err="1"/>
              <a:t>batch_size</a:t>
            </a:r>
            <a:r>
              <a:rPr kumimoji="1" lang="en-US" altLang="ko-Kore-KR" sz="1200" dirty="0"/>
              <a:t> , 16, </a:t>
            </a:r>
            <a:r>
              <a:rPr kumimoji="1" lang="en-US" altLang="ko-KR" sz="1200" dirty="0"/>
              <a:t>24,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24]</a:t>
            </a:r>
            <a:endParaRPr kumimoji="1" lang="ko-Kore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90F3E6-BE65-134C-B4A1-20E9293EA65C}"/>
              </a:ext>
            </a:extLst>
          </p:cNvPr>
          <p:cNvSpPr txBox="1"/>
          <p:nvPr/>
        </p:nvSpPr>
        <p:spPr>
          <a:xfrm>
            <a:off x="1343648" y="2444806"/>
            <a:ext cx="1816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[</a:t>
            </a:r>
            <a:r>
              <a:rPr kumimoji="1" lang="en-US" altLang="ko-Kore-KR" sz="1200" dirty="0" err="1"/>
              <a:t>batch_size</a:t>
            </a:r>
            <a:r>
              <a:rPr kumimoji="1" lang="en-US" altLang="ko-Kore-KR" sz="1200" dirty="0"/>
              <a:t> , 32, </a:t>
            </a:r>
            <a:r>
              <a:rPr kumimoji="1" lang="en-US" altLang="ko-KR" sz="1200" dirty="0"/>
              <a:t>20,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20]</a:t>
            </a:r>
            <a:endParaRPr kumimoji="1" lang="ko-Kore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EC7AD4-ECB8-394A-B988-14703CF1EE5A}"/>
              </a:ext>
            </a:extLst>
          </p:cNvPr>
          <p:cNvSpPr txBox="1"/>
          <p:nvPr/>
        </p:nvSpPr>
        <p:spPr>
          <a:xfrm>
            <a:off x="1343647" y="2887404"/>
            <a:ext cx="1816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[</a:t>
            </a:r>
            <a:r>
              <a:rPr kumimoji="1" lang="en-US" altLang="ko-Kore-KR" sz="1200" dirty="0" err="1"/>
              <a:t>batch_size</a:t>
            </a:r>
            <a:r>
              <a:rPr kumimoji="1" lang="en-US" altLang="ko-Kore-KR" sz="1200" dirty="0"/>
              <a:t> , 32, 10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10]</a:t>
            </a:r>
            <a:endParaRPr kumimoji="1" lang="ko-Kore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B1DF5E-B4D8-2148-A6D4-E4B361AAA255}"/>
              </a:ext>
            </a:extLst>
          </p:cNvPr>
          <p:cNvSpPr txBox="1"/>
          <p:nvPr/>
        </p:nvSpPr>
        <p:spPr>
          <a:xfrm>
            <a:off x="1428605" y="3128685"/>
            <a:ext cx="1646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[</a:t>
            </a:r>
            <a:r>
              <a:rPr kumimoji="1" lang="en-US" altLang="ko-Kore-KR" sz="1200" dirty="0" err="1"/>
              <a:t>batch_size</a:t>
            </a:r>
            <a:r>
              <a:rPr kumimoji="1" lang="en-US" altLang="ko-Kore-KR" sz="1200" dirty="0"/>
              <a:t> , 64, 6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6]</a:t>
            </a:r>
            <a:endParaRPr kumimoji="1" lang="ko-Kore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71D5CF-72D7-0A45-97D7-A08008E2A3AE}"/>
              </a:ext>
            </a:extLst>
          </p:cNvPr>
          <p:cNvSpPr txBox="1"/>
          <p:nvPr/>
        </p:nvSpPr>
        <p:spPr>
          <a:xfrm>
            <a:off x="1410038" y="3572709"/>
            <a:ext cx="1646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[</a:t>
            </a:r>
            <a:r>
              <a:rPr kumimoji="1" lang="en-US" altLang="ko-Kore-KR" sz="1200" dirty="0" err="1"/>
              <a:t>batch_size</a:t>
            </a:r>
            <a:r>
              <a:rPr kumimoji="1" lang="en-US" altLang="ko-Kore-KR" sz="1200" dirty="0"/>
              <a:t> , 64, 3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3]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AD9073-C4A1-3746-A255-382F959C4E4C}"/>
              </a:ext>
            </a:extLst>
          </p:cNvPr>
          <p:cNvSpPr txBox="1"/>
          <p:nvPr/>
        </p:nvSpPr>
        <p:spPr>
          <a:xfrm>
            <a:off x="5656571" y="4643029"/>
            <a:ext cx="3684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err="1"/>
              <a:t>인공신경망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출력을 </a:t>
            </a:r>
            <a:r>
              <a:rPr kumimoji="1" lang="en-US" altLang="ko-KR" sz="1400" dirty="0"/>
              <a:t>10</a:t>
            </a:r>
            <a:r>
              <a:rPr kumimoji="1" lang="ko-KR" altLang="en-US" sz="1400" dirty="0"/>
              <a:t>개의 카테고리로 줄임</a:t>
            </a:r>
            <a:endParaRPr kumimoji="1" lang="ko-Kore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2F188A-6D8B-304D-AD47-FF9EEBEE6189}"/>
              </a:ext>
            </a:extLst>
          </p:cNvPr>
          <p:cNvSpPr txBox="1"/>
          <p:nvPr/>
        </p:nvSpPr>
        <p:spPr>
          <a:xfrm>
            <a:off x="6235178" y="6043676"/>
            <a:ext cx="5269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목표로 하는 형태 </a:t>
            </a:r>
            <a:r>
              <a:rPr kumimoji="1" lang="en-US" altLang="ko-Kore-KR" sz="1200" dirty="0"/>
              <a:t>[</a:t>
            </a:r>
            <a:r>
              <a:rPr kumimoji="1" lang="en-US" altLang="ko-Kore-KR" sz="1200" dirty="0" err="1"/>
              <a:t>batch_size</a:t>
            </a:r>
            <a:r>
              <a:rPr kumimoji="1" lang="en-US" altLang="ko-Kore-KR" sz="1200" dirty="0"/>
              <a:t> , </a:t>
            </a:r>
            <a:r>
              <a:rPr kumimoji="1" lang="en-US" altLang="ko-KR" sz="1200" dirty="0"/>
              <a:t>-1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]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//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-1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-1</a:t>
            </a:r>
            <a:r>
              <a:rPr kumimoji="1" lang="ko-KR" altLang="en-US" sz="1200" dirty="0"/>
              <a:t>인 부분 알아서 계산하라는 의미</a:t>
            </a:r>
            <a:endParaRPr kumimoji="1" lang="ko-Kore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CEDC96-B376-B24B-8F80-60D73840ED1C}"/>
              </a:ext>
            </a:extLst>
          </p:cNvPr>
          <p:cNvSpPr txBox="1"/>
          <p:nvPr/>
        </p:nvSpPr>
        <p:spPr>
          <a:xfrm>
            <a:off x="4966318" y="5491768"/>
            <a:ext cx="2614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600" dirty="0"/>
              <a:t>목표하는</a:t>
            </a:r>
            <a:r>
              <a:rPr kumimoji="1" lang="ko-KR" altLang="en-US" sz="1600" dirty="0"/>
              <a:t> 형태로 만들어 줌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19966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파이토치란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선형회귀분석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다양한 신경망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9D633-C36C-4A64-BBDF-9FB4B048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파이토치란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9C4D73-0950-43AF-ADF6-609DED082C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파이썬 기반 오픈소스 </a:t>
            </a:r>
            <a:r>
              <a:rPr lang="ko-KR" altLang="en-US" sz="2400" dirty="0" err="1"/>
              <a:t>머신러닝</a:t>
            </a:r>
            <a:r>
              <a:rPr lang="ko-KR" altLang="en-US" sz="2400" dirty="0"/>
              <a:t> 라이브러리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400" dirty="0"/>
              <a:t>페이스북 인공지능 연구집단 개발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Neural Network </a:t>
            </a:r>
            <a:r>
              <a:rPr lang="ko-KR" altLang="en-US" sz="2400" dirty="0"/>
              <a:t>구현 가능</a:t>
            </a:r>
            <a:r>
              <a:rPr lang="en-US" altLang="ko-KR" sz="2400" dirty="0"/>
              <a:t> </a:t>
            </a:r>
          </a:p>
        </p:txBody>
      </p:sp>
      <p:pic>
        <p:nvPicPr>
          <p:cNvPr id="6146" name="Picture 2" descr="Welcome to PyTorch Tutorials — PyTorch Tutorials 1.9.0+cu102 documentation">
            <a:extLst>
              <a:ext uri="{FF2B5EF4-FFF2-40B4-BE49-F238E27FC236}">
                <a16:creationId xmlns:a16="http://schemas.microsoft.com/office/drawing/2014/main" id="{8E4D2874-F483-428A-9DF2-07022F531C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" t="35267" r="5985" b="39733"/>
          <a:stretch/>
        </p:blipFill>
        <p:spPr bwMode="auto">
          <a:xfrm>
            <a:off x="6572250" y="2409825"/>
            <a:ext cx="4718437" cy="135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43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선형 회귀 - 위키백과, 우리 모두의 백과사전">
            <a:extLst>
              <a:ext uri="{FF2B5EF4-FFF2-40B4-BE49-F238E27FC236}">
                <a16:creationId xmlns:a16="http://schemas.microsoft.com/office/drawing/2014/main" id="{7586C61D-B92B-E148-9307-43D2B7412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446" y="2928819"/>
            <a:ext cx="4390328" cy="361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57D610E-2CD0-9C43-9E3E-86C85D35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선형회귀분석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68DB6DB3-4960-9343-B7FB-F9E8BE49549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ko-Kore-KR" altLang="en-US" dirty="0"/>
                  <a:t>주어진</a:t>
                </a:r>
                <a:r>
                  <a:rPr kumimoji="1" lang="ko-KR" altLang="en-US" dirty="0"/>
                  <a:t> 데이터들을 설명하기 위한 가장 적합한 직선을 찾는 것</a:t>
                </a:r>
                <a:r>
                  <a:rPr kumimoji="1" lang="en-US" altLang="ko-KR" dirty="0"/>
                  <a:t>.</a:t>
                </a:r>
              </a:p>
              <a:p>
                <a:pPr marL="0" indent="0">
                  <a:buNone/>
                </a:pPr>
                <a:endParaRPr kumimoji="1" lang="en-US" altLang="ko-Kore-KR" dirty="0"/>
              </a:p>
              <a:p>
                <a:pPr marL="514350" indent="-514350">
                  <a:buAutoNum type="arabicPeriod"/>
                </a:pPr>
                <a:r>
                  <a:rPr kumimoji="1" lang="ko-KR" altLang="en-US" sz="2000" dirty="0"/>
                  <a:t>단순선형회귀 </a:t>
                </a:r>
                <a:r>
                  <a:rPr kumimoji="1" lang="en-US" altLang="ko-KR" sz="2000" dirty="0"/>
                  <a:t>:</a:t>
                </a:r>
                <a:r>
                  <a:rPr kumimoji="1" lang="ko-KR" altLang="en-US" sz="2000" dirty="0"/>
                  <a:t> 하나의 독립변수</a:t>
                </a:r>
                <a:endParaRPr kumimoji="1" lang="en-US" altLang="ko-Kore-KR" sz="2000" dirty="0"/>
              </a:p>
              <a:p>
                <a:pPr marL="514350" indent="-514350">
                  <a:buAutoNum type="arabicPeriod"/>
                </a:pPr>
                <a:r>
                  <a:rPr kumimoji="1" lang="ko-KR" altLang="en-US" sz="2000" dirty="0"/>
                  <a:t>다중선형회귀 </a:t>
                </a:r>
                <a:r>
                  <a:rPr kumimoji="1" lang="en-US" altLang="ko-KR" sz="2000" dirty="0"/>
                  <a:t>:</a:t>
                </a:r>
                <a:r>
                  <a:rPr kumimoji="1" lang="ko-KR" altLang="en-US" sz="2000" dirty="0"/>
                  <a:t> 여러 개의 독립변수</a:t>
                </a:r>
                <a:endParaRPr kumimoji="1" lang="en-US" altLang="ko-KR" sz="2000" dirty="0"/>
              </a:p>
              <a:p>
                <a:pPr marL="514350" indent="-514350">
                  <a:buAutoNum type="arabicPeriod"/>
                </a:pPr>
                <a:endParaRPr kumimoji="1" lang="en-US" altLang="ko-Kore-KR" dirty="0"/>
              </a:p>
              <a:p>
                <a:pPr marL="0" indent="0">
                  <a:buNone/>
                </a:pPr>
                <a:r>
                  <a:rPr kumimoji="1" lang="en-US" altLang="ko-Kore-KR" sz="1600" dirty="0"/>
                  <a:t>Example)</a:t>
                </a:r>
              </a:p>
              <a:p>
                <a:pPr marL="0" indent="0">
                  <a:buNone/>
                </a:pPr>
                <a:r>
                  <a:rPr kumimoji="1" lang="en-US" altLang="ko-Kore-KR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ko-KR" altLang="en-US" sz="1600" dirty="0"/>
                  <a:t> 의 직선으로 많은 데이터를 가장 잘 표현하는</a:t>
                </a:r>
                <a:endParaRPr kumimoji="1" lang="en-US" altLang="ko-KR" sz="1600" dirty="0"/>
              </a:p>
              <a:p>
                <a:pPr marL="0" indent="0">
                  <a:buNone/>
                </a:pPr>
                <a:r>
                  <a:rPr kumimoji="1" lang="ko-KR" altLang="en-US" sz="1600" dirty="0"/>
                  <a:t>변수 </a:t>
                </a:r>
                <a:r>
                  <a:rPr kumimoji="1" lang="en-US" altLang="ko-KR" sz="1600" dirty="0"/>
                  <a:t>w, b</a:t>
                </a:r>
                <a:r>
                  <a:rPr kumimoji="1" lang="ko-KR" altLang="en-US" sz="1600" dirty="0"/>
                  <a:t> 찾기 </a:t>
                </a:r>
                <a:r>
                  <a:rPr kumimoji="1" lang="en-US" altLang="ko-KR" sz="1600" dirty="0"/>
                  <a:t>(w: weight, b: bias)</a:t>
                </a:r>
              </a:p>
              <a:p>
                <a:pPr marL="0" indent="0">
                  <a:buNone/>
                </a:pPr>
                <a:r>
                  <a:rPr kumimoji="1" lang="en-US" altLang="ko-KR" sz="1600" dirty="0">
                    <a:sym typeface="Wingdings" pitchFamily="2" charset="2"/>
                  </a:rPr>
                  <a:t></a:t>
                </a:r>
                <a:r>
                  <a:rPr kumimoji="1" lang="ko-KR" altLang="en-US" sz="1600" dirty="0">
                    <a:sym typeface="Wingdings" pitchFamily="2" charset="2"/>
                  </a:rPr>
                  <a:t>평균제곱오차</a:t>
                </a:r>
                <a:r>
                  <a:rPr kumimoji="1" lang="en-US" altLang="ko-KR" sz="1600" dirty="0">
                    <a:sym typeface="Wingdings" pitchFamily="2" charset="2"/>
                  </a:rPr>
                  <a:t>(MSE) </a:t>
                </a:r>
                <a:r>
                  <a:rPr kumimoji="1" lang="ko-KR" altLang="en-US" sz="1600" dirty="0">
                    <a:sym typeface="Wingdings" pitchFamily="2" charset="2"/>
                  </a:rPr>
                  <a:t>등을 사용</a:t>
                </a:r>
                <a:r>
                  <a:rPr kumimoji="1" lang="en-US" altLang="ko-KR" sz="1600" dirty="0">
                    <a:sym typeface="Wingdings" pitchFamily="2" charset="2"/>
                  </a:rPr>
                  <a:t>..</a:t>
                </a:r>
                <a:endParaRPr kumimoji="1" lang="en-US" altLang="ko-KR" sz="16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68DB6DB3-4960-9343-B7FB-F9E8BE4954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116" t="-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041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D610E-2CD0-9C43-9E3E-86C85D35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선형회귀분석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68DB6DB3-4960-9343-B7FB-F9E8BE49549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kumimoji="1" lang="ko-KR" altLang="en-US" dirty="0"/>
                  <a:t>평균제곱오차</a:t>
                </a:r>
                <a:r>
                  <a:rPr kumimoji="1" lang="en-US" altLang="ko-KR" dirty="0"/>
                  <a:t>(MSE)</a:t>
                </a:r>
              </a:p>
              <a:p>
                <a:pPr marL="0" indent="0">
                  <a:buNone/>
                </a:pPr>
                <a:r>
                  <a:rPr kumimoji="1" lang="en-US" altLang="ko-KR" sz="2000" dirty="0"/>
                  <a:t>-w, b</a:t>
                </a:r>
                <a:r>
                  <a:rPr kumimoji="1" lang="ko-KR" altLang="en-US" sz="2000" dirty="0" err="1"/>
                  <a:t>를</a:t>
                </a:r>
                <a:r>
                  <a:rPr kumimoji="1" lang="ko-KR" altLang="en-US" sz="2000" dirty="0"/>
                  <a:t> 찾으면서 데이터와 얼마나 일치하는지 계산하는 방법</a:t>
                </a:r>
                <a:r>
                  <a:rPr kumimoji="1" lang="en-US" altLang="ko-KR" sz="2000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kumimoji="1"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ko-KR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en-US" altLang="ko-KR" sz="2000" b="0" dirty="0"/>
              </a:p>
              <a:p>
                <a:pPr marL="0" indent="0">
                  <a:buNone/>
                </a:pPr>
                <a:r>
                  <a:rPr kumimoji="1" lang="en-US" altLang="ko-KR" sz="1800" dirty="0"/>
                  <a:t>w,</a:t>
                </a:r>
                <a:r>
                  <a:rPr kumimoji="1" lang="ko-KR" altLang="en-US" sz="1800" dirty="0"/>
                  <a:t> </a:t>
                </a:r>
                <a:r>
                  <a:rPr kumimoji="1" lang="en-US" altLang="ko-KR" sz="1800" dirty="0"/>
                  <a:t>b</a:t>
                </a:r>
                <a:r>
                  <a:rPr kumimoji="1" lang="ko-KR" altLang="en-US" sz="1800" dirty="0"/>
                  <a:t> </a:t>
                </a:r>
                <a:r>
                  <a:rPr kumimoji="1" lang="ko-KR" altLang="en-US" sz="1800" dirty="0" err="1"/>
                  <a:t>를</a:t>
                </a:r>
                <a:r>
                  <a:rPr kumimoji="1" lang="ko-KR" altLang="en-US" sz="1800" dirty="0"/>
                  <a:t> 통해 예측한 결과값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ko-KR" alt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kumimoji="1" lang="ko-KR" altLang="en-US" sz="1800" dirty="0"/>
                  <a:t> 와 실제 데이터</a:t>
                </a:r>
                <a14:m>
                  <m:oMath xmlns:m="http://schemas.openxmlformats.org/officeDocument/2006/math">
                    <m:r>
                      <a:rPr kumimoji="1" lang="ko-KR" alt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en-US" altLang="ko-KR" sz="1800" dirty="0"/>
                  <a:t> </a:t>
                </a:r>
                <a:r>
                  <a:rPr kumimoji="1" lang="ko-KR" altLang="en-US" sz="1800" dirty="0"/>
                  <a:t>의 차이를 제곱하여 평균을 낸다</a:t>
                </a:r>
                <a:r>
                  <a:rPr kumimoji="1" lang="en-US" altLang="ko-KR" sz="1800" dirty="0"/>
                  <a:t>.</a:t>
                </a:r>
              </a:p>
              <a:p>
                <a:pPr marL="0" indent="0">
                  <a:buNone/>
                </a:pPr>
                <a:r>
                  <a:rPr kumimoji="1" lang="ko-KR" altLang="en-US" sz="1800" dirty="0"/>
                  <a:t>오차가 적을수록 데이터를 정확하게 표현하는 직선이 되므로 </a:t>
                </a:r>
                <a:r>
                  <a:rPr kumimoji="1" lang="en-US" altLang="ko-KR" sz="1800" dirty="0"/>
                  <a:t>w, b </a:t>
                </a:r>
                <a:r>
                  <a:rPr kumimoji="1" lang="ko-KR" altLang="en-US" sz="1800" dirty="0" err="1"/>
                  <a:t>를</a:t>
                </a:r>
                <a:r>
                  <a:rPr kumimoji="1" lang="ko-KR" altLang="en-US" sz="1800" dirty="0"/>
                  <a:t> 바꿔가며 오차를 줄여나가는 것이 목표</a:t>
                </a:r>
                <a:r>
                  <a:rPr kumimoji="1" lang="en-US" altLang="ko-KR" sz="1800" dirty="0"/>
                  <a:t>!</a:t>
                </a:r>
              </a:p>
              <a:p>
                <a:pPr marL="0" indent="0">
                  <a:buNone/>
                </a:pPr>
                <a:endParaRPr kumimoji="1" lang="en-US" altLang="ko-KR" sz="2000" dirty="0"/>
              </a:p>
              <a:p>
                <a:pPr lvl="1"/>
                <a:r>
                  <a:rPr kumimoji="1" lang="en-US" altLang="ko-KR" sz="1600" dirty="0">
                    <a:sym typeface="Wingdings" pitchFamily="2" charset="2"/>
                  </a:rPr>
                  <a:t>w, b</a:t>
                </a:r>
                <a:r>
                  <a:rPr kumimoji="1" lang="ko-KR" altLang="en-US" sz="1600" dirty="0">
                    <a:sym typeface="Wingdings" pitchFamily="2" charset="2"/>
                  </a:rPr>
                  <a:t> </a:t>
                </a:r>
                <a:r>
                  <a:rPr kumimoji="1" lang="ko-KR" altLang="en-US" sz="1600" dirty="0" err="1">
                    <a:sym typeface="Wingdings" pitchFamily="2" charset="2"/>
                  </a:rPr>
                  <a:t>를</a:t>
                </a:r>
                <a:r>
                  <a:rPr kumimoji="1" lang="ko-KR" altLang="en-US" sz="1600" dirty="0">
                    <a:sym typeface="Wingdings" pitchFamily="2" charset="2"/>
                  </a:rPr>
                  <a:t> 찾는 방법은</a:t>
                </a:r>
                <a:r>
                  <a:rPr kumimoji="1" lang="en-US" altLang="ko-KR" sz="1600" dirty="0">
                    <a:sym typeface="Wingdings" pitchFamily="2" charset="2"/>
                  </a:rPr>
                  <a:t>..?</a:t>
                </a:r>
                <a:r>
                  <a:rPr kumimoji="1" lang="ko-KR" altLang="en-US" sz="1600" dirty="0">
                    <a:sym typeface="Wingdings" pitchFamily="2" charset="2"/>
                  </a:rPr>
                  <a:t> 무작위로</a:t>
                </a:r>
                <a:r>
                  <a:rPr kumimoji="1" lang="en-US" altLang="ko-KR" sz="1600" dirty="0">
                    <a:sym typeface="Wingdings" pitchFamily="2" charset="2"/>
                  </a:rPr>
                  <a:t>..?</a:t>
                </a:r>
              </a:p>
              <a:p>
                <a:pPr marL="457200" lvl="1" indent="0">
                  <a:buNone/>
                </a:pPr>
                <a:r>
                  <a:rPr kumimoji="1" lang="en-US" altLang="ko-KR" sz="1600" dirty="0">
                    <a:sym typeface="Wingdings" pitchFamily="2" charset="2"/>
                  </a:rPr>
                  <a:t>	-</a:t>
                </a:r>
                <a:r>
                  <a:rPr kumimoji="1" lang="ko-KR" altLang="en-US" sz="1600" dirty="0">
                    <a:sym typeface="Wingdings" pitchFamily="2" charset="2"/>
                  </a:rPr>
                  <a:t> 무작위 방법은 모든 범위의 </a:t>
                </a:r>
                <a:r>
                  <a:rPr kumimoji="1" lang="en-US" altLang="ko-KR" sz="1600" dirty="0">
                    <a:sym typeface="Wingdings" pitchFamily="2" charset="2"/>
                  </a:rPr>
                  <a:t>w, b</a:t>
                </a:r>
                <a:r>
                  <a:rPr kumimoji="1" lang="ko-KR" altLang="en-US" sz="1600" dirty="0">
                    <a:sym typeface="Wingdings" pitchFamily="2" charset="2"/>
                  </a:rPr>
                  <a:t> 쌍을 계산해야 하므로 매우 비효율적</a:t>
                </a:r>
                <a:r>
                  <a:rPr kumimoji="1" lang="en-US" altLang="ko-KR" sz="1600" dirty="0">
                    <a:sym typeface="Wingdings" pitchFamily="2" charset="2"/>
                  </a:rPr>
                  <a:t>...</a:t>
                </a:r>
              </a:p>
              <a:p>
                <a:pPr marL="457200" lvl="1" indent="0">
                  <a:buNone/>
                </a:pPr>
                <a:r>
                  <a:rPr kumimoji="1" lang="en-US" altLang="ko-KR" sz="1600" dirty="0">
                    <a:sym typeface="Wingdings" pitchFamily="2" charset="2"/>
                  </a:rPr>
                  <a:t>	- </a:t>
                </a:r>
                <a:r>
                  <a:rPr kumimoji="1" lang="ko-KR" altLang="en-US" sz="1600" dirty="0" err="1">
                    <a:solidFill>
                      <a:srgbClr val="FF0000"/>
                    </a:solidFill>
                    <a:sym typeface="Wingdings" pitchFamily="2" charset="2"/>
                  </a:rPr>
                  <a:t>경사하강법</a:t>
                </a:r>
                <a:r>
                  <a:rPr kumimoji="1" lang="ko-KR" altLang="en-US" sz="1600" dirty="0">
                    <a:sym typeface="Wingdings" pitchFamily="2" charset="2"/>
                  </a:rPr>
                  <a:t> </a:t>
                </a:r>
                <a:r>
                  <a:rPr kumimoji="1" lang="en-US" altLang="ko-KR" sz="1600" dirty="0">
                    <a:sym typeface="Wingdings" pitchFamily="2" charset="2"/>
                  </a:rPr>
                  <a:t>(gradient descent)</a:t>
                </a:r>
                <a:r>
                  <a:rPr kumimoji="1" lang="ko-KR" altLang="en-US" sz="1600" dirty="0">
                    <a:sym typeface="Wingdings" pitchFamily="2" charset="2"/>
                  </a:rPr>
                  <a:t>을</a:t>
                </a:r>
                <a:r>
                  <a:rPr kumimoji="1" lang="en-US" altLang="ko-KR" sz="1600" dirty="0">
                    <a:sym typeface="Wingdings" pitchFamily="2" charset="2"/>
                  </a:rPr>
                  <a:t> </a:t>
                </a:r>
                <a:r>
                  <a:rPr kumimoji="1" lang="ko-KR" altLang="en-US" sz="1600" dirty="0">
                    <a:sym typeface="Wingdings" pitchFamily="2" charset="2"/>
                  </a:rPr>
                  <a:t>사용하여 효율적으로 구함</a:t>
                </a:r>
                <a:endParaRPr kumimoji="1" lang="en-US" altLang="ko-KR" sz="1600" dirty="0">
                  <a:sym typeface="Wingdings" pitchFamily="2" charset="2"/>
                </a:endParaRPr>
              </a:p>
              <a:p>
                <a:pPr lvl="1"/>
                <a:endParaRPr kumimoji="1" lang="en-US" altLang="ko-KR" sz="1600" dirty="0">
                  <a:sym typeface="Wingdings" pitchFamily="2" charset="2"/>
                </a:endParaRPr>
              </a:p>
              <a:p>
                <a:pPr>
                  <a:buFont typeface="Wingdings" pitchFamily="2" charset="2"/>
                  <a:buChar char="à"/>
                </a:pPr>
                <a:endParaRPr kumimoji="1" lang="en-US" altLang="ko-KR" sz="2000" dirty="0"/>
              </a:p>
              <a:p>
                <a:pPr marL="0" indent="0">
                  <a:buNone/>
                </a:pPr>
                <a:endParaRPr kumimoji="1" lang="en-US" altLang="ko-KR" dirty="0"/>
              </a:p>
              <a:p>
                <a:pPr marL="0" indent="0">
                  <a:buNone/>
                </a:pPr>
                <a:endParaRPr kumimoji="1" lang="en-US" altLang="ko-KR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68DB6DB3-4960-9343-B7FB-F9E8BE4954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47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3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D610E-2CD0-9C43-9E3E-86C85D35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선형회귀분석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B6DB3-4960-9343-B7FB-F9E8BE4954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sz="2400" dirty="0">
                <a:sym typeface="Wingdings" pitchFamily="2" charset="2"/>
              </a:rPr>
              <a:t>경사하강법 </a:t>
            </a:r>
            <a:r>
              <a:rPr kumimoji="1" lang="en-US" altLang="ko-KR" sz="2400" dirty="0">
                <a:sym typeface="Wingdings" pitchFamily="2" charset="2"/>
              </a:rPr>
              <a:t>(gradient descent)</a:t>
            </a:r>
          </a:p>
          <a:p>
            <a:pPr marL="0" indent="0">
              <a:buNone/>
            </a:pPr>
            <a:r>
              <a:rPr kumimoji="1" lang="en-US" altLang="ko-KR" sz="1800" dirty="0">
                <a:sym typeface="Wingdings" pitchFamily="2" charset="2"/>
              </a:rPr>
              <a:t>: </a:t>
            </a:r>
            <a:r>
              <a:rPr kumimoji="1" lang="ko-KR" altLang="en-US" sz="1800" dirty="0">
                <a:sym typeface="Wingdings" pitchFamily="2" charset="2"/>
              </a:rPr>
              <a:t>현재 </a:t>
            </a:r>
            <a:r>
              <a:rPr kumimoji="1" lang="en-US" altLang="ko-KR" sz="1800" dirty="0">
                <a:sym typeface="Wingdings" pitchFamily="2" charset="2"/>
              </a:rPr>
              <a:t>w</a:t>
            </a:r>
            <a:r>
              <a:rPr kumimoji="1" lang="ko-KR" altLang="en-US" sz="1800" dirty="0">
                <a:sym typeface="Wingdings" pitchFamily="2" charset="2"/>
              </a:rPr>
              <a:t>에서 경사를 구하고 이것을 이용하여 지속적으로 </a:t>
            </a:r>
            <a:r>
              <a:rPr kumimoji="1" lang="en-US" altLang="ko-KR" sz="1800" dirty="0">
                <a:sym typeface="Wingdings" pitchFamily="2" charset="2"/>
              </a:rPr>
              <a:t>w</a:t>
            </a:r>
            <a:r>
              <a:rPr kumimoji="1" lang="ko-KR" altLang="en-US" sz="1800" dirty="0" err="1">
                <a:sym typeface="Wingdings" pitchFamily="2" charset="2"/>
              </a:rPr>
              <a:t>를</a:t>
            </a:r>
            <a:r>
              <a:rPr kumimoji="1" lang="ko-KR" altLang="en-US" sz="1800" dirty="0">
                <a:sym typeface="Wingdings" pitchFamily="2" charset="2"/>
              </a:rPr>
              <a:t> 업데이트하는 방법 </a:t>
            </a:r>
            <a:endParaRPr kumimoji="1" lang="en-US" altLang="ko-KR" sz="1800" dirty="0">
              <a:sym typeface="Wingdings" pitchFamily="2" charset="2"/>
            </a:endParaRPr>
          </a:p>
          <a:p>
            <a:pPr marL="0" indent="0">
              <a:buNone/>
            </a:pPr>
            <a:r>
              <a:rPr kumimoji="1" lang="en-US" altLang="ko-KR" sz="1800" dirty="0">
                <a:sym typeface="Wingdings" pitchFamily="2" charset="2"/>
              </a:rPr>
              <a:t></a:t>
            </a:r>
            <a:r>
              <a:rPr kumimoji="1" lang="ko-KR" altLang="en-US" sz="1800" dirty="0">
                <a:sym typeface="Wingdings" pitchFamily="2" charset="2"/>
              </a:rPr>
              <a:t> </a:t>
            </a:r>
            <a:r>
              <a:rPr kumimoji="1" lang="ko-KR" altLang="en-US" sz="1800" dirty="0" err="1">
                <a:sym typeface="Wingdings" pitchFamily="2" charset="2"/>
              </a:rPr>
              <a:t>손실함수</a:t>
            </a:r>
            <a:r>
              <a:rPr kumimoji="1" lang="en-US" altLang="ko-KR" sz="1800" dirty="0">
                <a:sym typeface="Wingdings" pitchFamily="2" charset="2"/>
              </a:rPr>
              <a:t>(loss function)</a:t>
            </a:r>
            <a:r>
              <a:rPr kumimoji="1" lang="ko-KR" altLang="en-US" sz="1800" dirty="0">
                <a:sym typeface="Wingdings" pitchFamily="2" charset="2"/>
              </a:rPr>
              <a:t>의 극솟값을 구함</a:t>
            </a:r>
            <a:r>
              <a:rPr kumimoji="1" lang="en-US" altLang="ko-KR" sz="1800" dirty="0">
                <a:sym typeface="Wingdings" pitchFamily="2" charset="2"/>
              </a:rPr>
              <a:t>.</a:t>
            </a:r>
          </a:p>
          <a:p>
            <a:endParaRPr kumimoji="1" lang="en-US" altLang="ko-KR" sz="1600" dirty="0">
              <a:sym typeface="Wingdings" pitchFamily="2" charset="2"/>
            </a:endParaRPr>
          </a:p>
          <a:p>
            <a:pPr>
              <a:buFont typeface="Wingdings" pitchFamily="2" charset="2"/>
              <a:buChar char="à"/>
            </a:pPr>
            <a:endParaRPr kumimoji="1" lang="en-US" altLang="ko-KR" sz="2000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A3114-F3F9-4A42-9D4F-1DEE662B57DF}"/>
                  </a:ext>
                </a:extLst>
              </p:cNvPr>
              <p:cNvSpPr txBox="1"/>
              <p:nvPr/>
            </p:nvSpPr>
            <p:spPr>
              <a:xfrm>
                <a:off x="5009321" y="1152525"/>
                <a:ext cx="4251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𝑡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+1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  <a:sym typeface="Wingdings" pitchFamily="2" charset="2"/>
                        </a:rPr>
                        <m:t>= 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𝑡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  <a:sym typeface="Wingdings" pitchFamily="2" charset="2"/>
                        </a:rPr>
                        <m:t> −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sym typeface="Wingdings" pitchFamily="2" charset="2"/>
                        </a:rPr>
                        <m:t>𝑔𝑟𝑎𝑑𝑖𝑒𝑛𝑡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sym typeface="Wingdings" pitchFamily="2" charset="2"/>
                        </a:rPr>
                        <m:t> × 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𝑙𝑒𝑎𝑟𝑛𝑖𝑛𝑔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𝑟𝑎𝑡𝑒</m:t>
                      </m:r>
                    </m:oMath>
                  </m:oMathPara>
                </a14:m>
                <a:endParaRPr kumimoji="1" lang="en-US" altLang="ko-KR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A3114-F3F9-4A42-9D4F-1DEE662B5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321" y="1152525"/>
                <a:ext cx="4251612" cy="369332"/>
              </a:xfrm>
              <a:prstGeom prst="rect">
                <a:avLst/>
              </a:prstGeom>
              <a:blipFill>
                <a:blip r:embed="rId2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Gradient Descent and Stochastic Gradient Descent - mlxtend">
            <a:extLst>
              <a:ext uri="{FF2B5EF4-FFF2-40B4-BE49-F238E27FC236}">
                <a16:creationId xmlns:a16="http://schemas.microsoft.com/office/drawing/2014/main" id="{BDFDDC85-80FB-B44B-9A55-A71E0A87A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242" y="2993296"/>
            <a:ext cx="5237458" cy="283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inal Report | Parallelizing Gradient Descent">
            <a:extLst>
              <a:ext uri="{FF2B5EF4-FFF2-40B4-BE49-F238E27FC236}">
                <a16:creationId xmlns:a16="http://schemas.microsoft.com/office/drawing/2014/main" id="{E1800A73-7055-3349-8722-57E16D618E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48"/>
          <a:stretch/>
        </p:blipFill>
        <p:spPr bwMode="auto">
          <a:xfrm>
            <a:off x="6543382" y="3288541"/>
            <a:ext cx="4870382" cy="25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858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D610E-2CD0-9C43-9E3E-86C85D35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선형회귀분석</a:t>
            </a:r>
            <a:r>
              <a:rPr kumimoji="1" lang="en-US" altLang="ko-Kore-KR" dirty="0"/>
              <a:t> – </a:t>
            </a:r>
            <a:r>
              <a:rPr kumimoji="1" lang="en-US" altLang="ko-Kore-KR" dirty="0" err="1"/>
              <a:t>PyTorch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68DB6DB3-4960-9343-B7FB-F9E8BE49549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ko-KR" sz="1800" dirty="0"/>
                  <a:t>PyTorch</a:t>
                </a:r>
                <a:r>
                  <a:rPr kumimoji="1" lang="ko-KR" altLang="en-US" sz="1800" dirty="0"/>
                  <a:t> 에서는 </a:t>
                </a:r>
                <a:r>
                  <a:rPr kumimoji="1" lang="ko-KR" altLang="en-US" sz="1800" dirty="0" err="1"/>
                  <a:t>텐서</a:t>
                </a:r>
                <a:r>
                  <a:rPr kumimoji="1" lang="en-US" altLang="ko-KR" sz="1800" dirty="0"/>
                  <a:t>(Tensor)</a:t>
                </a:r>
                <a:r>
                  <a:rPr kumimoji="1" lang="ko-KR" altLang="en-US" sz="1800" dirty="0" err="1"/>
                  <a:t>를</a:t>
                </a:r>
                <a:r>
                  <a:rPr kumimoji="1" lang="ko-KR" altLang="en-US" sz="1800" dirty="0"/>
                  <a:t> 데이터의 기본단위로 사용</a:t>
                </a:r>
                <a:endParaRPr kumimoji="1" lang="en-US" altLang="ko-KR" sz="1800" dirty="0"/>
              </a:p>
              <a:p>
                <a:pPr marL="0" indent="0">
                  <a:buNone/>
                </a:pPr>
                <a:endParaRPr kumimoji="1" lang="en-US" altLang="ko-KR" sz="400" dirty="0"/>
              </a:p>
              <a:p>
                <a:pPr marL="0" indent="0">
                  <a:buNone/>
                </a:pPr>
                <a:r>
                  <a:rPr kumimoji="1" lang="en-US" altLang="ko-KR" sz="1400" dirty="0"/>
                  <a:t>			5x2 </a:t>
                </a:r>
                <a:r>
                  <a:rPr kumimoji="1" lang="ko-KR" altLang="en-US" sz="1400" dirty="0"/>
                  <a:t>형태의 </a:t>
                </a:r>
                <a:r>
                  <a:rPr kumimoji="1" lang="en-US" altLang="ko-KR" sz="1400" dirty="0"/>
                  <a:t>tensor</a:t>
                </a:r>
                <a:r>
                  <a:rPr kumimoji="1" lang="ko-KR" altLang="en-US" sz="1400" dirty="0"/>
                  <a:t> 생성</a:t>
                </a:r>
                <a:r>
                  <a:rPr kumimoji="1" lang="en-US" altLang="ko-KR" sz="1400" dirty="0"/>
                  <a:t> (</a:t>
                </a:r>
                <a:r>
                  <a:rPr kumimoji="1" lang="ko-KR" altLang="en-US" sz="1400" dirty="0"/>
                  <a:t>원소 </a:t>
                </a:r>
                <a:r>
                  <a:rPr kumimoji="1" lang="en-US" altLang="ko-KR" sz="1400" dirty="0"/>
                  <a:t>:</a:t>
                </a:r>
                <a:r>
                  <a:rPr kumimoji="1" lang="ko-KR" altLang="en-US" sz="1400" dirty="0"/>
                  <a:t> 임의의 </a:t>
                </a:r>
                <a:r>
                  <a:rPr kumimoji="1" lang="ko-KR" altLang="en-US" sz="1400" dirty="0" err="1"/>
                  <a:t>난수</a:t>
                </a:r>
                <a:r>
                  <a:rPr kumimoji="1" lang="en-US" altLang="ko-KR" sz="1400" dirty="0"/>
                  <a:t>)</a:t>
                </a:r>
              </a:p>
              <a:p>
                <a:pPr marL="0" indent="0">
                  <a:buNone/>
                </a:pPr>
                <a:endParaRPr kumimoji="1" lang="en-US" altLang="ko-KR" sz="1400" dirty="0"/>
              </a:p>
              <a:p>
                <a:pPr marL="0" indent="0">
                  <a:buNone/>
                </a:pPr>
                <a:r>
                  <a:rPr kumimoji="1" lang="en-US" altLang="ko-KR" sz="1400" dirty="0"/>
                  <a:t>				</a:t>
                </a:r>
                <a:r>
                  <a:rPr kumimoji="1" lang="ko-KR" altLang="en-US" sz="1400" dirty="0"/>
                  <a:t>     </a:t>
                </a:r>
                <a:r>
                  <a:rPr kumimoji="1" lang="en-US" altLang="ko-KR" sz="1400" dirty="0"/>
                  <a:t>2x3 </a:t>
                </a:r>
                <a:r>
                  <a:rPr kumimoji="1" lang="ko-KR" altLang="en-US" sz="1400" dirty="0"/>
                  <a:t>형태의 </a:t>
                </a:r>
                <a:r>
                  <a:rPr kumimoji="1" lang="en-US" altLang="ko-KR" sz="1400" dirty="0"/>
                  <a:t>tensor </a:t>
                </a:r>
                <a:r>
                  <a:rPr kumimoji="1" lang="ko-KR" altLang="en-US" sz="1400" dirty="0"/>
                  <a:t>생성 </a:t>
                </a:r>
                <a:r>
                  <a:rPr kumimoji="1" lang="en-US" altLang="ko-KR" sz="1400" dirty="0"/>
                  <a:t>(</a:t>
                </a:r>
                <a:r>
                  <a:rPr kumimoji="1" lang="ko-KR" altLang="en-US" sz="1400" dirty="0"/>
                  <a:t>원소 </a:t>
                </a:r>
                <a:r>
                  <a:rPr kumimoji="1" lang="en-US" altLang="ko-KR" sz="1400" dirty="0"/>
                  <a:t>:</a:t>
                </a:r>
                <a:r>
                  <a:rPr kumimoji="1" lang="ko-KR" altLang="en-US" sz="1400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kumimoji="1" lang="en-US" altLang="ko-KR" sz="14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  <m:m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mr>
                    </m:m>
                    <m:r>
                      <a:rPr kumimoji="1" lang="ko-KR" alt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ko-KR" sz="1400" b="0" dirty="0"/>
              </a:p>
              <a:p>
                <a:pPr marL="0" indent="0">
                  <a:buNone/>
                </a:pPr>
                <a:endParaRPr kumimoji="1" lang="en-US" altLang="ko-KR" sz="1100" dirty="0"/>
              </a:p>
              <a:p>
                <a:pPr marL="0" indent="0">
                  <a:buNone/>
                </a:pPr>
                <a:r>
                  <a:rPr kumimoji="1" lang="en-US" altLang="ko-KR" sz="1400" dirty="0"/>
                  <a:t>							</a:t>
                </a:r>
                <a:r>
                  <a:rPr kumimoji="1" lang="en-US" altLang="ko-KR" sz="1400" dirty="0" err="1"/>
                  <a:t>requires_grad</a:t>
                </a:r>
                <a:r>
                  <a:rPr kumimoji="1" lang="en-US" altLang="ko-KR" sz="1400" dirty="0"/>
                  <a:t> : </a:t>
                </a:r>
                <a:r>
                  <a:rPr kumimoji="1" lang="ko-KR" altLang="en-US" sz="1400" dirty="0" err="1"/>
                  <a:t>텐서에</a:t>
                </a:r>
                <a:r>
                  <a:rPr kumimoji="1" lang="ko-KR" altLang="en-US" sz="1400" dirty="0"/>
                  <a:t> 대한 기울기 저장 </a:t>
                </a:r>
                <a:r>
                  <a:rPr kumimoji="1" lang="en-US" altLang="ko-KR" sz="1400" dirty="0"/>
                  <a:t>(</a:t>
                </a:r>
                <a:r>
                  <a:rPr kumimoji="1" lang="ko-KR" altLang="en-US" sz="1400" dirty="0"/>
                  <a:t>기본값 </a:t>
                </a:r>
                <a:r>
                  <a:rPr kumimoji="1" lang="en-US" altLang="ko-KR" sz="1400" dirty="0"/>
                  <a:t>False)</a:t>
                </a:r>
              </a:p>
              <a:p>
                <a:pPr marL="0" indent="0">
                  <a:buNone/>
                </a:pPr>
                <a:endParaRPr kumimoji="1" lang="en-US" altLang="ko-KR" sz="14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68DB6DB3-4960-9343-B7FB-F9E8BE4954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446" t="-12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02. 텐서 조작하기(Tensor Manipulation) 1 - PyTorch로 시작하는 딥 러닝 입문">
            <a:extLst>
              <a:ext uri="{FF2B5EF4-FFF2-40B4-BE49-F238E27FC236}">
                <a16:creationId xmlns:a16="http://schemas.microsoft.com/office/drawing/2014/main" id="{CBB25139-B5FA-6A4F-BE28-695F618FCC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0" t="2197" b="15242"/>
          <a:stretch/>
        </p:blipFill>
        <p:spPr bwMode="auto">
          <a:xfrm>
            <a:off x="7333881" y="3960674"/>
            <a:ext cx="4526145" cy="173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48D85C-9D94-8448-86E1-B3F573ABB6DF}"/>
              </a:ext>
            </a:extLst>
          </p:cNvPr>
          <p:cNvSpPr txBox="1"/>
          <p:nvPr/>
        </p:nvSpPr>
        <p:spPr>
          <a:xfrm>
            <a:off x="7295156" y="57904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벡터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C9019-0677-7E45-B153-8C0A93DC56E5}"/>
              </a:ext>
            </a:extLst>
          </p:cNvPr>
          <p:cNvSpPr txBox="1"/>
          <p:nvPr/>
        </p:nvSpPr>
        <p:spPr>
          <a:xfrm>
            <a:off x="8658702" y="57695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행렬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B0611-7F83-6446-8C5E-305CD1C2BB2D}"/>
              </a:ext>
            </a:extLst>
          </p:cNvPr>
          <p:cNvSpPr txBox="1"/>
          <p:nvPr/>
        </p:nvSpPr>
        <p:spPr>
          <a:xfrm>
            <a:off x="10550773" y="57904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텐서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2A2742-E50F-7147-8428-2AFAFAFD5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80" y="1541097"/>
            <a:ext cx="2312160" cy="5842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99EEB5-9D37-A74C-A898-A7B8E9C081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580" y="2225554"/>
            <a:ext cx="3484977" cy="5767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D1CE203-C653-8845-A60C-616A23732D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580" y="3012400"/>
            <a:ext cx="6070600" cy="330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B3E5591-7FEB-7044-A4F8-58ED883759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766" y="3875323"/>
            <a:ext cx="5876236" cy="20789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0B8636-BCD7-2E4A-ABA2-0E9F48EF2349}"/>
                  </a:ext>
                </a:extLst>
              </p:cNvPr>
              <p:cNvSpPr txBox="1"/>
              <p:nvPr/>
            </p:nvSpPr>
            <p:spPr>
              <a:xfrm>
                <a:off x="595766" y="3506859"/>
                <a:ext cx="4253729" cy="345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1600" i="1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+  15 </m:t>
                      </m:r>
                      <m:r>
                        <a:rPr kumimoji="1" lang="ko-KR" altLang="en-US" sz="1600" b="0" i="1" smtClean="0">
                          <a:latin typeface="Cambria Math" panose="02040503050406030204" pitchFamily="18" charset="0"/>
                        </a:rPr>
                        <m:t>에서</m:t>
                      </m:r>
                      <m:r>
                        <a:rPr kumimoji="1" lang="ko-KR" alt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ko-KR" altLang="en-US" sz="1600" b="0" i="1" smtClean="0">
                          <a:latin typeface="Cambria Math" panose="02040503050406030204" pitchFamily="18" charset="0"/>
                        </a:rPr>
                        <m:t>에</m:t>
                      </m:r>
                      <m:r>
                        <a:rPr kumimoji="1" lang="ko-KR" alt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sz="1600" b="0" i="1" smtClean="0">
                          <a:latin typeface="Cambria Math" panose="02040503050406030204" pitchFamily="18" charset="0"/>
                        </a:rPr>
                        <m:t>대한</m:t>
                      </m:r>
                      <m:r>
                        <a:rPr kumimoji="1" lang="ko-KR" alt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sz="1600" b="0" i="1" smtClean="0">
                          <a:latin typeface="Cambria Math" panose="02040503050406030204" pitchFamily="18" charset="0"/>
                        </a:rPr>
                        <m:t>기울기</m:t>
                      </m:r>
                      <m:r>
                        <a:rPr kumimoji="1" lang="ko-KR" alt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sz="1600" b="0" i="1" smtClean="0">
                          <a:latin typeface="Cambria Math" panose="02040503050406030204" pitchFamily="18" charset="0"/>
                        </a:rPr>
                        <m:t>찾기</m:t>
                      </m:r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0B8636-BCD7-2E4A-ABA2-0E9F48EF2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66" y="3506859"/>
                <a:ext cx="4253729" cy="345031"/>
              </a:xfrm>
              <a:prstGeom prst="rect">
                <a:avLst/>
              </a:prstGeom>
              <a:blipFill>
                <a:blip r:embed="rId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1DAE1582-3EFB-F744-9E30-9632CFE0FD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766" y="6206224"/>
            <a:ext cx="3200400" cy="2921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07C6330-BEDF-B449-997D-361C8AB859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54557" y="6205968"/>
            <a:ext cx="3200400" cy="292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8D632B-BE25-D744-924B-C51995DC9187}"/>
              </a:ext>
            </a:extLst>
          </p:cNvPr>
          <p:cNvSpPr txBox="1"/>
          <p:nvPr/>
        </p:nvSpPr>
        <p:spPr>
          <a:xfrm>
            <a:off x="4416880" y="5441355"/>
            <a:ext cx="2212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z</a:t>
            </a:r>
            <a:r>
              <a:rPr kumimoji="1" lang="ko-KR" altLang="en-US" sz="1200" dirty="0"/>
              <a:t>와 </a:t>
            </a:r>
            <a:r>
              <a:rPr kumimoji="1" lang="en-US" altLang="ko-KR" sz="1200" dirty="0"/>
              <a:t>target</a:t>
            </a:r>
            <a:r>
              <a:rPr kumimoji="1" lang="ko-KR" altLang="en-US" sz="1200" dirty="0"/>
              <a:t> 차이의 절대값 계산</a:t>
            </a:r>
            <a:endParaRPr kumimoji="1" lang="ko-Kore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4B3E54-E4C7-E845-9A90-EE56B80B7290}"/>
              </a:ext>
            </a:extLst>
          </p:cNvPr>
          <p:cNvSpPr txBox="1"/>
          <p:nvPr/>
        </p:nvSpPr>
        <p:spPr>
          <a:xfrm>
            <a:off x="2296642" y="5686341"/>
            <a:ext cx="1648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X</a:t>
            </a:r>
            <a:r>
              <a:rPr kumimoji="1" lang="ko-KR" altLang="en-US" sz="1200" dirty="0"/>
              <a:t>에 대한 기울기 계산</a:t>
            </a:r>
            <a:endParaRPr kumimoji="1" lang="ko-Kore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88C0F2-788B-0E48-A3F0-ECA6ECC42B56}"/>
              </a:ext>
            </a:extLst>
          </p:cNvPr>
          <p:cNvSpPr txBox="1"/>
          <p:nvPr/>
        </p:nvSpPr>
        <p:spPr>
          <a:xfrm>
            <a:off x="3904512" y="521782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 err="1"/>
              <a:t>목표값</a:t>
            </a:r>
            <a:endParaRPr kumimoji="1" lang="ko-Kore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4284E3-383D-F94B-8933-0E69CDBFB47F}"/>
              </a:ext>
            </a:extLst>
          </p:cNvPr>
          <p:cNvSpPr txBox="1"/>
          <p:nvPr/>
        </p:nvSpPr>
        <p:spPr>
          <a:xfrm>
            <a:off x="4154557" y="6472333"/>
            <a:ext cx="1973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x</a:t>
            </a:r>
            <a:r>
              <a:rPr kumimoji="1" lang="ko-KR" altLang="en-US" sz="1200" b="1" dirty="0"/>
              <a:t>에 대한 기울기만 계산됨</a:t>
            </a:r>
            <a:r>
              <a:rPr kumimoji="1" lang="en-US" altLang="ko-KR" sz="1200" b="1" dirty="0"/>
              <a:t>.</a:t>
            </a:r>
            <a:endParaRPr kumimoji="1" lang="ko-Kore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198556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C1149-0038-BC46-9803-D94F717F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선형회귀분석</a:t>
            </a:r>
            <a:r>
              <a:rPr kumimoji="1" lang="en-US" altLang="ko-Kore-KR" dirty="0"/>
              <a:t> – </a:t>
            </a:r>
            <a:r>
              <a:rPr kumimoji="1" lang="en-US" altLang="ko-Kore-KR" dirty="0" err="1"/>
              <a:t>PyTorch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5D4BC8-337D-314F-9916-B7260E27E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sz="2000" dirty="0"/>
              <a:t>선형회귀분석 모델 생성 및 </a:t>
            </a:r>
            <a:r>
              <a:rPr kumimoji="1" lang="en-US" altLang="ko-KR" sz="2000" dirty="0" err="1"/>
              <a:t>w,b</a:t>
            </a:r>
            <a:r>
              <a:rPr kumimoji="1" lang="ko-KR" altLang="en-US" sz="2000" dirty="0"/>
              <a:t> 업데이트</a:t>
            </a:r>
            <a:endParaRPr kumimoji="1" lang="en-US" altLang="ko-KR" sz="2000" dirty="0"/>
          </a:p>
          <a:p>
            <a:pPr marL="0" indent="0">
              <a:buNone/>
            </a:pPr>
            <a:endParaRPr kumimoji="1" lang="en-US" altLang="ko-Kore-KR" sz="2000" dirty="0"/>
          </a:p>
          <a:p>
            <a:pPr marL="0" indent="0">
              <a:buNone/>
            </a:pPr>
            <a:r>
              <a:rPr kumimoji="1" lang="en-US" altLang="ko-Kore-KR" sz="2000" dirty="0"/>
              <a:t>							</a:t>
            </a:r>
            <a:endParaRPr kumimoji="1" lang="ko-Kore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66FCD5-043C-9743-8C00-FD0E6E933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72" y="1926466"/>
            <a:ext cx="5753100" cy="1727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788896-F701-DE4C-A10E-2B22F8EC7531}"/>
              </a:ext>
            </a:extLst>
          </p:cNvPr>
          <p:cNvSpPr txBox="1"/>
          <p:nvPr/>
        </p:nvSpPr>
        <p:spPr>
          <a:xfrm>
            <a:off x="5892642" y="2628211"/>
            <a:ext cx="63081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300" b="1" dirty="0" err="1"/>
              <a:t>텐서의</a:t>
            </a:r>
            <a:r>
              <a:rPr kumimoji="1" lang="ko-KR" altLang="en-US" sz="1300" b="1" dirty="0"/>
              <a:t> 값을 </a:t>
            </a:r>
            <a:r>
              <a:rPr kumimoji="1" lang="en-US" altLang="ko-KR" sz="1300" b="1" dirty="0"/>
              <a:t>-10~10</a:t>
            </a:r>
            <a:r>
              <a:rPr kumimoji="1" lang="ko-KR" altLang="en-US" sz="1300" b="1" dirty="0"/>
              <a:t> 까지 균등하게 초기화</a:t>
            </a:r>
            <a:r>
              <a:rPr kumimoji="1" lang="en-US" altLang="ko-KR" sz="1300" b="1" dirty="0"/>
              <a:t>,</a:t>
            </a:r>
            <a:r>
              <a:rPr kumimoji="1" lang="ko-KR" altLang="en-US" sz="1300" b="1" dirty="0"/>
              <a:t> </a:t>
            </a:r>
            <a:r>
              <a:rPr kumimoji="1" lang="en-US" altLang="ko-KR" sz="1300" b="1" dirty="0"/>
              <a:t>1</a:t>
            </a:r>
            <a:r>
              <a:rPr kumimoji="1" lang="ko-KR" altLang="en-US" sz="1300" b="1" dirty="0"/>
              <a:t>개의 특성을 가지는 데이터 </a:t>
            </a:r>
            <a:r>
              <a:rPr kumimoji="1" lang="en-US" altLang="ko-KR" sz="1300" b="1" dirty="0"/>
              <a:t>500</a:t>
            </a:r>
            <a:r>
              <a:rPr kumimoji="1" lang="ko-KR" altLang="en-US" sz="1300" b="1" dirty="0"/>
              <a:t>개 생성</a:t>
            </a:r>
            <a:endParaRPr kumimoji="1" lang="ko-Kore-KR" altLang="en-US" sz="13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C971E6-AEC1-664B-9646-D2CF300D2E86}"/>
              </a:ext>
            </a:extLst>
          </p:cNvPr>
          <p:cNvSpPr/>
          <p:nvPr/>
        </p:nvSpPr>
        <p:spPr>
          <a:xfrm>
            <a:off x="5005227" y="2639367"/>
            <a:ext cx="805070" cy="268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418CE711-D8A9-574A-8237-2C96886476BD}"/>
              </a:ext>
            </a:extLst>
          </p:cNvPr>
          <p:cNvCxnSpPr/>
          <p:nvPr/>
        </p:nvCxnSpPr>
        <p:spPr>
          <a:xfrm>
            <a:off x="1069331" y="2866329"/>
            <a:ext cx="139147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06AA43C-BA4F-5044-84D2-2A9F7F43479E}"/>
              </a:ext>
            </a:extLst>
          </p:cNvPr>
          <p:cNvSpPr txBox="1"/>
          <p:nvPr/>
        </p:nvSpPr>
        <p:spPr>
          <a:xfrm>
            <a:off x="2859780" y="3343959"/>
            <a:ext cx="8061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b="1" dirty="0"/>
              <a:t>현실성을 주기 위해 데이터에 노이즈 추가</a:t>
            </a:r>
            <a:r>
              <a:rPr kumimoji="1" lang="en-US" altLang="ko-KR" sz="1400" b="1" dirty="0"/>
              <a:t>,</a:t>
            </a:r>
            <a:r>
              <a:rPr kumimoji="1" lang="ko-KR" altLang="en-US" sz="1400" b="1" dirty="0"/>
              <a:t> 이때 노이즈는 데이터와 같은 형태의 </a:t>
            </a:r>
            <a:r>
              <a:rPr kumimoji="1" lang="ko-KR" altLang="en-US" sz="1400" b="1" dirty="0" err="1"/>
              <a:t>텐서로</a:t>
            </a:r>
            <a:r>
              <a:rPr kumimoji="1" lang="ko-KR" altLang="en-US" sz="1400" b="1" dirty="0"/>
              <a:t> 설정해야</a:t>
            </a:r>
            <a:r>
              <a:rPr kumimoji="1" lang="en-US" altLang="ko-KR" sz="1400" b="1" dirty="0"/>
              <a:t> </a:t>
            </a:r>
            <a:r>
              <a:rPr kumimoji="1" lang="ko-KR" altLang="en-US" sz="1400" b="1" dirty="0"/>
              <a:t>함 </a:t>
            </a:r>
            <a:endParaRPr kumimoji="1" lang="ko-Kore-KR" altLang="en-US" sz="14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B4C246D-DE49-4441-869C-D735FA9E7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72" y="3961106"/>
            <a:ext cx="2476500" cy="533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755A3A-9D1D-3E4C-80AA-B9DD4CBDC2C1}"/>
              </a:ext>
            </a:extLst>
          </p:cNvPr>
          <p:cNvSpPr txBox="1"/>
          <p:nvPr/>
        </p:nvSpPr>
        <p:spPr>
          <a:xfrm>
            <a:off x="3090872" y="3929546"/>
            <a:ext cx="9012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b="1" dirty="0"/>
              <a:t>선형</a:t>
            </a:r>
            <a:r>
              <a:rPr kumimoji="1" lang="ko-KR" altLang="en-US" sz="1400" b="1" dirty="0"/>
              <a:t> 회기 모델 생성 </a:t>
            </a:r>
            <a:r>
              <a:rPr kumimoji="1" lang="en-US" altLang="ko-KR" sz="1400" b="1" dirty="0"/>
              <a:t>,</a:t>
            </a:r>
            <a:r>
              <a:rPr kumimoji="1" lang="ko-KR" altLang="en-US" sz="1400" b="1" dirty="0"/>
              <a:t> </a:t>
            </a:r>
            <a:r>
              <a:rPr kumimoji="1" lang="ko-Kore-KR" altLang="en-US" sz="1400" b="1" dirty="0"/>
              <a:t>인수</a:t>
            </a:r>
            <a:r>
              <a:rPr kumimoji="1" lang="en-US" altLang="ko-Kore-KR" sz="1400" b="1" dirty="0"/>
              <a:t>:</a:t>
            </a:r>
            <a:r>
              <a:rPr kumimoji="1" lang="ko-KR" altLang="en-US" sz="1400" b="1" dirty="0"/>
              <a:t> 입력 특성</a:t>
            </a:r>
            <a:r>
              <a:rPr kumimoji="1" lang="en-US" altLang="ko-KR" sz="1400" b="1" dirty="0"/>
              <a:t>,</a:t>
            </a:r>
            <a:r>
              <a:rPr kumimoji="1" lang="ko-KR" altLang="en-US" sz="1400" b="1" dirty="0"/>
              <a:t> 결과 특성</a:t>
            </a:r>
            <a:r>
              <a:rPr kumimoji="1" lang="en-US" altLang="ko-KR" sz="1400" b="1" dirty="0"/>
              <a:t>,</a:t>
            </a:r>
            <a:r>
              <a:rPr kumimoji="1" lang="ko-KR" altLang="en-US" sz="1400" b="1" dirty="0"/>
              <a:t> 편차 사용여부 </a:t>
            </a:r>
            <a:r>
              <a:rPr kumimoji="1" lang="en-US" altLang="ko-KR" sz="1400" b="1" dirty="0"/>
              <a:t>//</a:t>
            </a:r>
            <a:r>
              <a:rPr kumimoji="1" lang="ko-KR" altLang="en-US" sz="1400" b="1" dirty="0"/>
              <a:t> 입력 </a:t>
            </a:r>
            <a:r>
              <a:rPr kumimoji="1" lang="en-US" altLang="ko-KR" sz="1400" b="1" dirty="0"/>
              <a:t>:</a:t>
            </a:r>
            <a:r>
              <a:rPr kumimoji="1" lang="ko-KR" altLang="en-US" sz="1400" b="1" dirty="0"/>
              <a:t> 특성 </a:t>
            </a:r>
            <a:r>
              <a:rPr kumimoji="1" lang="en-US" altLang="ko-KR" sz="1400" b="1" dirty="0"/>
              <a:t>1</a:t>
            </a:r>
            <a:r>
              <a:rPr kumimoji="1" lang="ko-KR" altLang="en-US" sz="1400" b="1" dirty="0"/>
              <a:t>개</a:t>
            </a:r>
            <a:r>
              <a:rPr kumimoji="1" lang="en-US" altLang="ko-KR" sz="1400" b="1" dirty="0"/>
              <a:t>,</a:t>
            </a:r>
            <a:r>
              <a:rPr kumimoji="1" lang="ko-KR" altLang="en-US" sz="1400" b="1" dirty="0"/>
              <a:t> 출력</a:t>
            </a:r>
            <a:r>
              <a:rPr kumimoji="1" lang="en-US" altLang="ko-KR" sz="1400" b="1" dirty="0"/>
              <a:t>:</a:t>
            </a:r>
            <a:r>
              <a:rPr kumimoji="1" lang="ko-KR" altLang="en-US" sz="1400" b="1" dirty="0"/>
              <a:t> 특성 </a:t>
            </a:r>
            <a:r>
              <a:rPr kumimoji="1" lang="en-US" altLang="ko-KR" sz="1400" b="1" dirty="0"/>
              <a:t>1</a:t>
            </a:r>
            <a:r>
              <a:rPr kumimoji="1" lang="ko-KR" altLang="en-US" sz="1400" b="1" dirty="0"/>
              <a:t>개 이므로 </a:t>
            </a:r>
            <a:r>
              <a:rPr kumimoji="1" lang="en-US" altLang="ko-KR" sz="1400" b="1" dirty="0"/>
              <a:t>(1,1)</a:t>
            </a:r>
            <a:r>
              <a:rPr kumimoji="1" lang="ko-KR" altLang="en-US" sz="1400" b="1" dirty="0"/>
              <a:t>  </a:t>
            </a:r>
            <a:endParaRPr kumimoji="1" lang="ko-Kore-KR" altLang="en-US" sz="1400" b="1" dirty="0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911439FF-5A4E-BD4D-8049-215350178CD9}"/>
              </a:ext>
            </a:extLst>
          </p:cNvPr>
          <p:cNvCxnSpPr>
            <a:cxnSpLocks/>
          </p:cNvCxnSpPr>
          <p:nvPr/>
        </p:nvCxnSpPr>
        <p:spPr>
          <a:xfrm>
            <a:off x="1549102" y="4202118"/>
            <a:ext cx="148458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25D4F7-897C-7349-9229-53D02471AA3C}"/>
                  </a:ext>
                </a:extLst>
              </p:cNvPr>
              <p:cNvSpPr txBox="1"/>
              <p:nvPr/>
            </p:nvSpPr>
            <p:spPr>
              <a:xfrm>
                <a:off x="3090872" y="4186778"/>
                <a:ext cx="4568302" cy="4035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400" b="1" dirty="0">
                    <a:solidFill>
                      <a:schemeClr val="tx1"/>
                    </a:solidFill>
                  </a:rPr>
                  <a:t>손실 함수로 </a:t>
                </a:r>
                <a:r>
                  <a:rPr kumimoji="1" lang="en-US" altLang="ko-KR" sz="1400" b="1" dirty="0">
                    <a:solidFill>
                      <a:schemeClr val="tx1"/>
                    </a:solidFill>
                  </a:rPr>
                  <a:t>L1 </a:t>
                </a:r>
                <a:r>
                  <a:rPr kumimoji="1" lang="ko-KR" altLang="en-US" sz="1400" b="1" dirty="0">
                    <a:solidFill>
                      <a:schemeClr val="tx1"/>
                    </a:solidFill>
                  </a:rPr>
                  <a:t>손실 사용</a:t>
                </a:r>
                <a:r>
                  <a:rPr kumimoji="1" lang="en-US" altLang="ko-KR" sz="1400" b="1" dirty="0">
                    <a:solidFill>
                      <a:schemeClr val="tx1"/>
                    </a:solidFill>
                  </a:rPr>
                  <a:t>,</a:t>
                </a:r>
                <a:r>
                  <a:rPr kumimoji="1" lang="ko-KR" altLang="en-US" sz="1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kumimoji="1"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𝒍𝒐𝒔𝒔</m:t>
                    </m:r>
                    <m:d>
                      <m:dPr>
                        <m:ctrlPr>
                          <a:rPr kumimoji="1"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1"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kumimoji="1"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kumimoji="1"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kumimoji="1"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kumimoji="1"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kumimoji="1"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kumimoji="1"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kumimoji="1"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kumimoji="1"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kumimoji="1" lang="ko-Kore-KR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25D4F7-897C-7349-9229-53D02471A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872" y="4186778"/>
                <a:ext cx="4568302" cy="403508"/>
              </a:xfrm>
              <a:prstGeom prst="rect">
                <a:avLst/>
              </a:prstGeom>
              <a:blipFill>
                <a:blip r:embed="rId4"/>
                <a:stretch>
                  <a:fillRect l="-556" t="-66667" b="-11212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AB0E86E3-DA3B-C849-A1F9-2FEB2D3A9DCA}"/>
              </a:ext>
            </a:extLst>
          </p:cNvPr>
          <p:cNvCxnSpPr>
            <a:cxnSpLocks/>
          </p:cNvCxnSpPr>
          <p:nvPr/>
        </p:nvCxnSpPr>
        <p:spPr>
          <a:xfrm>
            <a:off x="1627806" y="4428646"/>
            <a:ext cx="118086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56AB94F5-6921-D14C-96E2-683DAF5F3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72" y="4892938"/>
            <a:ext cx="5600700" cy="2413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45229CF-D45C-574D-8C8F-62C15C2BA6D2}"/>
              </a:ext>
            </a:extLst>
          </p:cNvPr>
          <p:cNvSpPr txBox="1"/>
          <p:nvPr/>
        </p:nvSpPr>
        <p:spPr>
          <a:xfrm>
            <a:off x="6195822" y="4871422"/>
            <a:ext cx="6048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b="1" dirty="0"/>
              <a:t>최적화 함수 </a:t>
            </a:r>
            <a:r>
              <a:rPr kumimoji="1" lang="en-US" altLang="ko-KR" sz="1400" b="1" dirty="0"/>
              <a:t>(optimization function), </a:t>
            </a:r>
            <a:r>
              <a:rPr kumimoji="1" lang="ko-KR" altLang="en-US" sz="1400" b="1" dirty="0"/>
              <a:t>경사하강법을 적용하여 오차를 줄임</a:t>
            </a:r>
            <a:endParaRPr kumimoji="1" lang="ko-Kore-KR" altLang="en-US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BE6DC4-D0FD-DE4B-A1A1-D843B1B27263}"/>
              </a:ext>
            </a:extLst>
          </p:cNvPr>
          <p:cNvSpPr txBox="1"/>
          <p:nvPr/>
        </p:nvSpPr>
        <p:spPr>
          <a:xfrm>
            <a:off x="2402562" y="5184413"/>
            <a:ext cx="6131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b="1" dirty="0"/>
              <a:t>*</a:t>
            </a:r>
            <a:r>
              <a:rPr kumimoji="1" lang="en-US" altLang="ko-Kore-KR" sz="1200" b="1" dirty="0"/>
              <a:t>SGD : </a:t>
            </a:r>
            <a:r>
              <a:rPr kumimoji="1" lang="ko-KR" altLang="en-US" sz="1200" b="1" dirty="0"/>
              <a:t>한번에 들어오는 데이터의 수대로 </a:t>
            </a:r>
            <a:r>
              <a:rPr kumimoji="1" lang="ko-KR" altLang="en-US" sz="1200" b="1" dirty="0" err="1"/>
              <a:t>경사하강법</a:t>
            </a:r>
            <a:r>
              <a:rPr kumimoji="1" lang="ko-KR" altLang="en-US" sz="1200" b="1" dirty="0"/>
              <a:t> 알고리즘을 적용하는 최적화 함수</a:t>
            </a:r>
            <a:endParaRPr kumimoji="1" lang="en-US" altLang="ko-KR" sz="1200" b="1" dirty="0"/>
          </a:p>
          <a:p>
            <a:r>
              <a:rPr kumimoji="1" lang="en-US" altLang="ko-KR" sz="1200" b="1" dirty="0" err="1"/>
              <a:t>Model.parameters</a:t>
            </a:r>
            <a:r>
              <a:rPr kumimoji="1" lang="en-US" altLang="ko-KR" sz="1200" b="1" dirty="0"/>
              <a:t>() : </a:t>
            </a:r>
            <a:r>
              <a:rPr kumimoji="1" lang="ko-KR" altLang="en-US" sz="1200" b="1" dirty="0" err="1"/>
              <a:t>선형회기</a:t>
            </a:r>
            <a:r>
              <a:rPr kumimoji="1" lang="ko-KR" altLang="en-US" sz="1200" b="1" dirty="0"/>
              <a:t> 모델의 변수 </a:t>
            </a:r>
            <a:r>
              <a:rPr kumimoji="1" lang="en-US" altLang="ko-KR" sz="1200" b="1" dirty="0"/>
              <a:t>w</a:t>
            </a:r>
            <a:r>
              <a:rPr kumimoji="1" lang="ko-KR" altLang="en-US" sz="1200" b="1" dirty="0"/>
              <a:t>와 </a:t>
            </a:r>
            <a:r>
              <a:rPr kumimoji="1" lang="en-US" altLang="ko-KR" sz="1200" b="1" dirty="0"/>
              <a:t>b</a:t>
            </a:r>
            <a:r>
              <a:rPr kumimoji="1" lang="ko-KR" altLang="en-US" sz="1200" b="1" dirty="0" err="1"/>
              <a:t>를</a:t>
            </a:r>
            <a:r>
              <a:rPr kumimoji="1" lang="ko-KR" altLang="en-US" sz="1200" b="1" dirty="0"/>
              <a:t> 전달</a:t>
            </a:r>
            <a:endParaRPr kumimoji="1" lang="en-US" altLang="ko-KR" sz="1200" b="1" dirty="0"/>
          </a:p>
          <a:p>
            <a:r>
              <a:rPr kumimoji="1" lang="en-US" altLang="ko-KR" sz="1200" b="1" dirty="0" err="1"/>
              <a:t>lr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:</a:t>
            </a:r>
            <a:r>
              <a:rPr kumimoji="1" lang="ko-KR" altLang="en-US" sz="1200" b="1" dirty="0"/>
              <a:t> </a:t>
            </a:r>
            <a:r>
              <a:rPr kumimoji="1" lang="ko-KR" altLang="en-US" sz="1200" b="1" dirty="0" err="1"/>
              <a:t>학습률</a:t>
            </a:r>
            <a:endParaRPr kumimoji="1" lang="ko-Kore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964119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Linear Regression(선형 회귀) &amp;amp; Gradient Descent(경사하강법) TensorFlow 1.x, 2.x 반영">
            <a:extLst>
              <a:ext uri="{FF2B5EF4-FFF2-40B4-BE49-F238E27FC236}">
                <a16:creationId xmlns:a16="http://schemas.microsoft.com/office/drawing/2014/main" id="{88B9D5F2-82B3-6044-BDA7-2A3DFF85A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148" y="3223809"/>
            <a:ext cx="5554645" cy="347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78DDBD1-B10C-9748-B833-AE220F267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선형회귀분석</a:t>
            </a:r>
            <a:r>
              <a:rPr kumimoji="1" lang="en-US" altLang="ko-Kore-KR" dirty="0"/>
              <a:t> – </a:t>
            </a:r>
            <a:r>
              <a:rPr kumimoji="1" lang="en-US" altLang="ko-Kore-KR" dirty="0" err="1"/>
              <a:t>PyTorch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9B079D-14DA-7243-A7F9-5A6263FC8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97" y="1352371"/>
            <a:ext cx="4368504" cy="27481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9DDBDE-E769-4248-A50D-41FC2E2EC886}"/>
              </a:ext>
            </a:extLst>
          </p:cNvPr>
          <p:cNvSpPr txBox="1"/>
          <p:nvPr/>
        </p:nvSpPr>
        <p:spPr>
          <a:xfrm>
            <a:off x="3291908" y="1527728"/>
            <a:ext cx="3821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b="1" dirty="0"/>
              <a:t>경사하강법을</a:t>
            </a:r>
            <a:r>
              <a:rPr kumimoji="1" lang="ko-KR" altLang="en-US" sz="1200" b="1" dirty="0"/>
              <a:t> 사용한 최적화 과정 </a:t>
            </a:r>
            <a:r>
              <a:rPr kumimoji="1" lang="en-US" altLang="ko-KR" sz="1200" b="1" dirty="0"/>
              <a:t>epoch</a:t>
            </a:r>
            <a:r>
              <a:rPr kumimoji="1" lang="ko-KR" altLang="en-US" sz="1200" b="1" dirty="0"/>
              <a:t> 수만큼 반복</a:t>
            </a:r>
            <a:endParaRPr kumimoji="1" lang="ko-Kore-KR" alt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2AEF09-55D6-E44A-9C03-5230369A7705}"/>
              </a:ext>
            </a:extLst>
          </p:cNvPr>
          <p:cNvSpPr txBox="1"/>
          <p:nvPr/>
        </p:nvSpPr>
        <p:spPr>
          <a:xfrm>
            <a:off x="3189573" y="1831311"/>
            <a:ext cx="5212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b="1" dirty="0"/>
              <a:t>이전의 기울기를 </a:t>
            </a:r>
            <a:r>
              <a:rPr kumimoji="1" lang="en-US" altLang="ko-KR" sz="1200" b="1" dirty="0"/>
              <a:t>0</a:t>
            </a:r>
            <a:r>
              <a:rPr kumimoji="1" lang="ko-KR" altLang="en-US" sz="1200" b="1" dirty="0" err="1"/>
              <a:t>으로</a:t>
            </a:r>
            <a:r>
              <a:rPr kumimoji="1" lang="ko-KR" altLang="en-US" sz="1200" b="1" dirty="0"/>
              <a:t> 초기화 </a:t>
            </a:r>
            <a:r>
              <a:rPr kumimoji="1" lang="en-US" altLang="ko-KR" sz="1200" b="1" dirty="0"/>
              <a:t>(</a:t>
            </a:r>
            <a:r>
              <a:rPr kumimoji="1" lang="ko-KR" altLang="en-US" sz="1200" b="1" dirty="0"/>
              <a:t>새로운 </a:t>
            </a:r>
            <a:r>
              <a:rPr kumimoji="1" lang="en-US" altLang="ko-KR" sz="1200" b="1" dirty="0"/>
              <a:t>w, b</a:t>
            </a:r>
            <a:r>
              <a:rPr kumimoji="1" lang="ko-KR" altLang="en-US" sz="1200" b="1" dirty="0"/>
              <a:t>에 대해 기울기를 구하기 위해</a:t>
            </a:r>
            <a:r>
              <a:rPr kumimoji="1" lang="en-US" altLang="ko-KR" sz="1200" b="1" dirty="0"/>
              <a:t>)</a:t>
            </a:r>
            <a:endParaRPr kumimoji="1" lang="ko-Kore-KR" altLang="en-US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C137F0-3B75-4E43-9AC0-B7D8673E1BB5}"/>
              </a:ext>
            </a:extLst>
          </p:cNvPr>
          <p:cNvSpPr txBox="1"/>
          <p:nvPr/>
        </p:nvSpPr>
        <p:spPr>
          <a:xfrm>
            <a:off x="2575961" y="2820414"/>
            <a:ext cx="1884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b="1" dirty="0"/>
              <a:t>w, b </a:t>
            </a:r>
            <a:r>
              <a:rPr kumimoji="1" lang="ko-KR" altLang="en-US" sz="1200" b="1" dirty="0"/>
              <a:t>에 대한 기울기 계산</a:t>
            </a:r>
            <a:endParaRPr kumimoji="1" lang="ko-Kore-KR" alt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892472-E2AB-624F-B37F-04AF000F480E}"/>
              </a:ext>
            </a:extLst>
          </p:cNvPr>
          <p:cNvSpPr txBox="1"/>
          <p:nvPr/>
        </p:nvSpPr>
        <p:spPr>
          <a:xfrm>
            <a:off x="2575961" y="3052273"/>
            <a:ext cx="3235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b="1" dirty="0"/>
              <a:t>w, b </a:t>
            </a:r>
            <a:r>
              <a:rPr kumimoji="1" lang="ko-KR" altLang="en-US" sz="1200" b="1" dirty="0"/>
              <a:t>에 대한 기울기 업데이트 </a:t>
            </a:r>
            <a:r>
              <a:rPr kumimoji="1" lang="en-US" altLang="ko-KR" sz="1200" b="1" dirty="0"/>
              <a:t>(</a:t>
            </a:r>
            <a:r>
              <a:rPr kumimoji="1" lang="ko-KR" altLang="en-US" sz="1200" b="1" dirty="0" err="1"/>
              <a:t>학습률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: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0.01)</a:t>
            </a:r>
            <a:endParaRPr kumimoji="1" lang="ko-Kore-KR" alt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AA644D-3F09-4944-828B-8972CE40E0CA}"/>
              </a:ext>
            </a:extLst>
          </p:cNvPr>
          <p:cNvSpPr txBox="1"/>
          <p:nvPr/>
        </p:nvSpPr>
        <p:spPr>
          <a:xfrm>
            <a:off x="2642726" y="2103869"/>
            <a:ext cx="3780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b="1" dirty="0" err="1"/>
              <a:t>선형회기</a:t>
            </a:r>
            <a:r>
              <a:rPr kumimoji="1" lang="ko-KR" altLang="en-US" sz="1200" b="1" dirty="0"/>
              <a:t> 모델에 </a:t>
            </a:r>
            <a:r>
              <a:rPr kumimoji="1" lang="en-US" altLang="ko-KR" sz="1200" b="1" dirty="0"/>
              <a:t>x</a:t>
            </a:r>
            <a:r>
              <a:rPr kumimoji="1" lang="ko-KR" altLang="en-US" sz="1200" b="1" dirty="0" err="1"/>
              <a:t>를</a:t>
            </a:r>
            <a:r>
              <a:rPr kumimoji="1" lang="ko-KR" altLang="en-US" sz="1200" b="1" dirty="0"/>
              <a:t> 전달하고 결과를 </a:t>
            </a:r>
            <a:r>
              <a:rPr kumimoji="1" lang="en-US" altLang="ko-KR" sz="1200" b="1" dirty="0"/>
              <a:t>output</a:t>
            </a:r>
            <a:r>
              <a:rPr kumimoji="1" lang="ko-KR" altLang="en-US" sz="1200" b="1" dirty="0"/>
              <a:t>에 저장</a:t>
            </a:r>
            <a:endParaRPr kumimoji="1" lang="ko-Kore-KR" alt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6CDD01-04A5-4E4D-B0DB-FE8BBF900883}"/>
              </a:ext>
            </a:extLst>
          </p:cNvPr>
          <p:cNvSpPr txBox="1"/>
          <p:nvPr/>
        </p:nvSpPr>
        <p:spPr>
          <a:xfrm>
            <a:off x="3877396" y="2543415"/>
            <a:ext cx="3639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/>
              <a:t>l</a:t>
            </a:r>
            <a:r>
              <a:rPr kumimoji="1" lang="en-US" altLang="ko-Kore-KR" sz="1200" b="1" dirty="0"/>
              <a:t>oss = output</a:t>
            </a:r>
            <a:r>
              <a:rPr kumimoji="1" lang="ko-KR" altLang="en-US" sz="1200" b="1" dirty="0"/>
              <a:t>과 </a:t>
            </a:r>
            <a:r>
              <a:rPr kumimoji="1" lang="en-US" altLang="ko-KR" sz="1200" b="1" dirty="0"/>
              <a:t>label(</a:t>
            </a:r>
            <a:r>
              <a:rPr kumimoji="1" lang="en-US" altLang="ko-KR" sz="1200" b="1" dirty="0" err="1"/>
              <a:t>y_noise</a:t>
            </a:r>
            <a:r>
              <a:rPr kumimoji="1" lang="en-US" altLang="ko-KR" sz="1200" b="1" dirty="0"/>
              <a:t>)</a:t>
            </a:r>
            <a:r>
              <a:rPr kumimoji="1" lang="ko-KR" altLang="en-US" sz="1200" b="1" dirty="0"/>
              <a:t>의 차이</a:t>
            </a:r>
            <a:r>
              <a:rPr kumimoji="1" lang="en-US" altLang="ko-KR" sz="1200" b="1" dirty="0"/>
              <a:t>(</a:t>
            </a:r>
            <a:r>
              <a:rPr kumimoji="1" lang="ko-KR" altLang="en-US" sz="1200" b="1" dirty="0"/>
              <a:t>손실</a:t>
            </a:r>
            <a:r>
              <a:rPr kumimoji="1" lang="en-US" altLang="ko-KR" sz="1200" b="1" dirty="0"/>
              <a:t>)</a:t>
            </a:r>
            <a:r>
              <a:rPr kumimoji="1" lang="ko-KR" altLang="en-US" sz="1200" b="1" dirty="0"/>
              <a:t> 저장</a:t>
            </a:r>
            <a:endParaRPr kumimoji="1" lang="ko-Kore-KR" alt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405C80-B99A-1E48-8972-6D230A17596C}"/>
              </a:ext>
            </a:extLst>
          </p:cNvPr>
          <p:cNvSpPr txBox="1"/>
          <p:nvPr/>
        </p:nvSpPr>
        <p:spPr>
          <a:xfrm>
            <a:off x="8448614" y="281762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선형모형</a:t>
            </a:r>
            <a:r>
              <a:rPr kumimoji="1" lang="ko-KR" altLang="en-US" dirty="0"/>
              <a:t> 학습 결과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49463722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891</Words>
  <Application>Microsoft Macintosh PowerPoint</Application>
  <PresentationFormat>와이드스크린</PresentationFormat>
  <Paragraphs>126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Cambria Math</vt:lpstr>
      <vt:lpstr>Wingdings</vt:lpstr>
      <vt:lpstr>CryptoCraft 테마</vt:lpstr>
      <vt:lpstr>제목 테마</vt:lpstr>
      <vt:lpstr>Deep learning with pytorch  https://youtu.be/ks4k73PVy-Q</vt:lpstr>
      <vt:lpstr>PowerPoint 프레젠테이션</vt:lpstr>
      <vt:lpstr>파이토치란?</vt:lpstr>
      <vt:lpstr>선형회귀분석</vt:lpstr>
      <vt:lpstr>선형회귀분석</vt:lpstr>
      <vt:lpstr>선형회귀분석</vt:lpstr>
      <vt:lpstr>선형회귀분석 – PyTorch</vt:lpstr>
      <vt:lpstr>선형회귀분석 – PyTorch</vt:lpstr>
      <vt:lpstr>선형회귀분석 – PyTorch</vt:lpstr>
      <vt:lpstr>인공신경망</vt:lpstr>
      <vt:lpstr>합성곱 신경망(convolutional neural network, CNN)</vt:lpstr>
      <vt:lpstr>합성곱 신경망(convolutional neural network, CNN)</vt:lpstr>
      <vt:lpstr>합성곱 신경망(convolutional neural network, CNN)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송경주</cp:lastModifiedBy>
  <cp:revision>62</cp:revision>
  <dcterms:created xsi:type="dcterms:W3CDTF">2019-03-05T04:29:07Z</dcterms:created>
  <dcterms:modified xsi:type="dcterms:W3CDTF">2021-08-08T16:42:17Z</dcterms:modified>
</cp:coreProperties>
</file>