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0" r:id="rId4"/>
    <p:sldId id="281" r:id="rId5"/>
    <p:sldId id="283" r:id="rId6"/>
    <p:sldId id="282" r:id="rId7"/>
    <p:sldId id="284" r:id="rId8"/>
    <p:sldId id="285" r:id="rId9"/>
    <p:sldId id="286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0504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2023. 4. 10.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2023. 4. 10.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595w2bUHK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RC5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양자회로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https://youtu.be/6595w2bUHKo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RC5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155403" cy="311071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RC5 : 1994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년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RSA security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의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Rivest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가 설계한 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대칭키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암호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   - AES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후보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RC6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는 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RC5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기반으로 설계된 암호</a:t>
            </a: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가변적인 블록사이즈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(32,64,128)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키 사이즈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(0~2040bits),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라운드 수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(0~255)</a:t>
            </a:r>
            <a:r>
              <a:rPr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가짐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      -   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권장 블록 사이즈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(64)</a:t>
            </a:r>
            <a:r>
              <a:rPr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키 사이즈</a:t>
            </a:r>
            <a:r>
              <a:rPr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(128).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32443-0758-5272-CF1A-AE1D207A8B84}"/>
              </a:ext>
            </a:extLst>
          </p:cNvPr>
          <p:cNvSpPr txBox="1"/>
          <p:nvPr/>
        </p:nvSpPr>
        <p:spPr>
          <a:xfrm>
            <a:off x="902524" y="4445857"/>
            <a:ext cx="61276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사용자는 응용프로그램에 적합한 보안 수준을 선택</a:t>
            </a:r>
            <a:endParaRPr lang="en-US" altLang="ko-KR" sz="20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사용자는 더 빠른 속도와 더 높은 보안 사이의 균형 선택</a:t>
            </a:r>
            <a:endParaRPr lang="en-US" altLang="ko-KR" sz="2000" b="0" i="0" dirty="0">
              <a:solidFill>
                <a:srgbClr val="000000"/>
              </a:solidFill>
              <a:effectLst/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altLang="ko-Kore-KR" sz="20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RC5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는 메모리가 제한된 스마트 카드 또는 기타 장치에서 쉽게 구현될 수 있도록 낮은 메모리 요구</a:t>
            </a:r>
            <a:endParaRPr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2A3CA-3D29-BA89-100E-02F9B9CA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RC5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26" name="Picture 2" descr="RC5 - Wikipedia">
            <a:extLst>
              <a:ext uri="{FF2B5EF4-FFF2-40B4-BE49-F238E27FC236}">
                <a16:creationId xmlns:a16="http://schemas.microsoft.com/office/drawing/2014/main" id="{E161C474-8D24-5C2D-62C6-E6FC5481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90" y="1571893"/>
            <a:ext cx="2022974" cy="49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6694D7-AF8A-2FD8-90AE-43775171719F}"/>
              </a:ext>
            </a:extLst>
          </p:cNvPr>
          <p:cNvSpPr txBox="1"/>
          <p:nvPr/>
        </p:nvSpPr>
        <p:spPr>
          <a:xfrm>
            <a:off x="7433304" y="2977048"/>
            <a:ext cx="72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key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84A3-31FC-285C-F66D-16B3672ED1B5}"/>
              </a:ext>
            </a:extLst>
          </p:cNvPr>
          <p:cNvSpPr txBox="1"/>
          <p:nvPr/>
        </p:nvSpPr>
        <p:spPr>
          <a:xfrm>
            <a:off x="7418676" y="5379131"/>
            <a:ext cx="72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key</a:t>
            </a:r>
            <a:endParaRPr kumimoji="1" lang="ko-Kore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B2702A8-8731-CFE3-0AAF-CD8AB066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70983"/>
              </p:ext>
            </p:extLst>
          </p:nvPr>
        </p:nvGraphicFramePr>
        <p:xfrm>
          <a:off x="7795502" y="1206133"/>
          <a:ext cx="2777506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753">
                  <a:extLst>
                    <a:ext uri="{9D8B030D-6E8A-4147-A177-3AD203B41FA5}">
                      <a16:colId xmlns:a16="http://schemas.microsoft.com/office/drawing/2014/main" val="3546400085"/>
                    </a:ext>
                  </a:extLst>
                </a:gridCol>
                <a:gridCol w="1388753">
                  <a:extLst>
                    <a:ext uri="{9D8B030D-6E8A-4147-A177-3AD203B41FA5}">
                      <a16:colId xmlns:a16="http://schemas.microsoft.com/office/drawing/2014/main" val="69718313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335258"/>
                  </a:ext>
                </a:extLst>
              </a:tr>
            </a:tbl>
          </a:graphicData>
        </a:graphic>
      </p:graphicFrame>
      <p:sp>
        <p:nvSpPr>
          <p:cNvPr id="13" name="오른쪽 대괄호[R] 12">
            <a:extLst>
              <a:ext uri="{FF2B5EF4-FFF2-40B4-BE49-F238E27FC236}">
                <a16:creationId xmlns:a16="http://schemas.microsoft.com/office/drawing/2014/main" id="{95C56D6A-CF48-49E3-D8E2-CC2F319C2342}"/>
              </a:ext>
            </a:extLst>
          </p:cNvPr>
          <p:cNvSpPr/>
          <p:nvPr/>
        </p:nvSpPr>
        <p:spPr>
          <a:xfrm>
            <a:off x="10109852" y="1612395"/>
            <a:ext cx="262594" cy="4900064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38080-899D-D6D3-D052-BACC16060FC9}"/>
              </a:ext>
            </a:extLst>
          </p:cNvPr>
          <p:cNvSpPr txBox="1"/>
          <p:nvPr/>
        </p:nvSpPr>
        <p:spPr>
          <a:xfrm>
            <a:off x="10518134" y="3693095"/>
            <a:ext cx="14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round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9FC1F1-B594-125F-3927-5B84763FB16D}"/>
              </a:ext>
            </a:extLst>
          </p:cNvPr>
          <p:cNvSpPr txBox="1"/>
          <p:nvPr/>
        </p:nvSpPr>
        <p:spPr>
          <a:xfrm>
            <a:off x="963114" y="1669334"/>
            <a:ext cx="4380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Feistel </a:t>
            </a:r>
            <a:r>
              <a:rPr kumimoji="1" lang="ko-Kore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구조</a:t>
            </a:r>
            <a:endParaRPr kumimoji="1" lang="en-US" altLang="ko-Kore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 </a:t>
            </a:r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A =B = 32bits</a:t>
            </a:r>
          </a:p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  </a:t>
            </a:r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XOR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rotation,add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연산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   </a:t>
            </a:r>
            <a:r>
              <a:rPr lang="en" altLang="ko-Kore-KR" sz="24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RC5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BM JUA OTF" panose="02020603020101020101" pitchFamily="18" charset="-127"/>
                <a:ea typeface="BM JUA OTF" panose="02020603020101020101" pitchFamily="18" charset="-127"/>
              </a:rPr>
              <a:t>는 데이터에 의존한 회전</a:t>
            </a:r>
            <a:r>
              <a:rPr lang="en-US" altLang="ko-KR" sz="24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-&gt;</a:t>
            </a:r>
            <a:r>
              <a:rPr lang="ko-KR" altLang="en-US" sz="24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사전에 결정되지 않음</a:t>
            </a:r>
            <a:r>
              <a:rPr lang="en-US" altLang="ko-KR" sz="2400" dirty="0">
                <a:solidFill>
                  <a:srgbClr val="000000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endParaRPr kumimoji="1" lang="en-US" altLang="ko-Kore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1B48A9-6E39-C314-33A2-68D9FFB25037}"/>
              </a:ext>
            </a:extLst>
          </p:cNvPr>
          <p:cNvSpPr txBox="1"/>
          <p:nvPr/>
        </p:nvSpPr>
        <p:spPr>
          <a:xfrm>
            <a:off x="963114" y="4178803"/>
            <a:ext cx="4634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Key schedule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단계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: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ex) 12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라운드일 때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</a:p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128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비트 키로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26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개의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32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비트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(word) 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배열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S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생성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  </a:t>
            </a:r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S </a:t>
            </a:r>
            <a:r>
              <a:rPr kumimoji="1" lang="ko-Kore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사이즈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=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2(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라운드 수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+1)</a:t>
            </a:r>
          </a:p>
        </p:txBody>
      </p:sp>
    </p:spTree>
    <p:extLst>
      <p:ext uri="{BB962C8B-B14F-4D97-AF65-F5344CB8AC3E}">
        <p14:creationId xmlns:p14="http://schemas.microsoft.com/office/powerpoint/2010/main" val="171212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DD9E-B75B-7CD1-461F-985173BC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RC5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c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언어 구현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96B1D-8A84-111C-1BD9-71B2A8C8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3568535"/>
            <a:ext cx="7854409" cy="29153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EBEC9-D5E2-D751-241A-35A51027F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981" b="-681"/>
          <a:stretch/>
        </p:blipFill>
        <p:spPr>
          <a:xfrm>
            <a:off x="411920" y="1232081"/>
            <a:ext cx="4820393" cy="2336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A52D4C-AC83-BECC-DE35-AF00C22A4026}"/>
              </a:ext>
            </a:extLst>
          </p:cNvPr>
          <p:cNvSpPr txBox="1"/>
          <p:nvPr/>
        </p:nvSpPr>
        <p:spPr>
          <a:xfrm>
            <a:off x="6713517" y="1530558"/>
            <a:ext cx="52211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w = 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워드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r  = 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라운드 수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b = 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키 길이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(byte) 16 x 8 = 128 (bits)</a:t>
            </a:r>
          </a:p>
          <a:p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t  = 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확장된 키의 사이즈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2(r+1)</a:t>
            </a:r>
          </a:p>
          <a:p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c = 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워드 단위의 키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길이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32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x 4 = 128(bits)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71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5239E-18E4-50D3-8E28-ACB585C2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RC5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c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언어 구현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550E91-543B-1435-20A7-8A02CD35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49" y="1365663"/>
            <a:ext cx="7034452" cy="259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1EFE4-D86E-76A6-95D0-F2836345925F}"/>
              </a:ext>
            </a:extLst>
          </p:cNvPr>
          <p:cNvSpPr txBox="1"/>
          <p:nvPr/>
        </p:nvSpPr>
        <p:spPr>
          <a:xfrm>
            <a:off x="7908483" y="1693967"/>
            <a:ext cx="3503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Key </a:t>
            </a:r>
            <a:r>
              <a:rPr kumimoji="1" lang="en-US" altLang="ko-Kore-KR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shedule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에서 만든 배열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S</a:t>
            </a:r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를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가지고 연산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Left </a:t>
            </a:r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Rotation, add, XOR 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연산 사용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50019B-D051-FD7B-A9D5-7D1618EE9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9" y="4061361"/>
            <a:ext cx="7046023" cy="2493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7741E0-6650-B5ED-06F7-234A00C87F1D}"/>
              </a:ext>
            </a:extLst>
          </p:cNvPr>
          <p:cNvSpPr txBox="1"/>
          <p:nvPr/>
        </p:nvSpPr>
        <p:spPr>
          <a:xfrm>
            <a:off x="7943987" y="4194537"/>
            <a:ext cx="3657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대칭키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암호이기때문에 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Decryption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에서는  역순으로 연산진행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Right Rotation , </a:t>
            </a:r>
            <a:r>
              <a:rPr kumimoji="1" lang="en-US" altLang="ko-KR" sz="24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sub,XOR</a:t>
            </a:r>
            <a:r>
              <a:rPr kumimoji="1" lang="en-US" altLang="ko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연산 사용</a:t>
            </a:r>
            <a:endParaRPr kumimoji="1" lang="en-US" altLang="ko-KR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02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71E9F-5E89-8528-2724-EFD6E3AB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RC5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양자회로 구현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F4E78B-1399-5680-3133-A89BF9F9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2427184"/>
            <a:ext cx="3949700" cy="2286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A09D53-2DDC-7B57-F4D9-F3FEEA402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693098"/>
            <a:ext cx="7772400" cy="3754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42096-604E-4118-02D8-49B52ADE7B83}"/>
              </a:ext>
            </a:extLst>
          </p:cNvPr>
          <p:cNvSpPr txBox="1"/>
          <p:nvPr/>
        </p:nvSpPr>
        <p:spPr>
          <a:xfrm>
            <a:off x="791930" y="4940135"/>
            <a:ext cx="300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S = 32 x 26 = 832(bits)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FD2F8-3307-EAB1-6F93-DED5633AEA87}"/>
              </a:ext>
            </a:extLst>
          </p:cNvPr>
          <p:cNvSpPr txBox="1"/>
          <p:nvPr/>
        </p:nvSpPr>
        <p:spPr>
          <a:xfrm>
            <a:off x="4419600" y="5710052"/>
            <a:ext cx="3004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SS = 1word(32bits) x 26 </a:t>
            </a:r>
          </a:p>
          <a:p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S = 832 (bits)</a:t>
            </a:r>
            <a:endParaRPr kumimoji="1" lang="ko-Kore-KR" altLang="en-US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67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07936-2726-8E14-2532-CF229295B8E2}"/>
              </a:ext>
            </a:extLst>
          </p:cNvPr>
          <p:cNvSpPr/>
          <p:nvPr/>
        </p:nvSpPr>
        <p:spPr>
          <a:xfrm>
            <a:off x="4477462" y="4949092"/>
            <a:ext cx="3123210" cy="1490804"/>
          </a:xfrm>
          <a:prstGeom prst="rect">
            <a:avLst/>
          </a:prstGeom>
          <a:solidFill>
            <a:schemeClr val="bg1"/>
          </a:solidFill>
          <a:ln>
            <a:solidFill>
              <a:srgbClr val="A70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A79E97-C061-1D13-8AF9-52DB74EC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RC5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양자회로 구현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AB6DB3-0934-B66D-CF4E-1831C1F40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647" y="1447243"/>
            <a:ext cx="4110433" cy="46269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3196B0-5467-E6D4-A168-3061DC6B4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447243"/>
            <a:ext cx="7188752" cy="334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60F6CC-C3E3-2318-3BAA-5FBDD2F57BF9}"/>
              </a:ext>
            </a:extLst>
          </p:cNvPr>
          <p:cNvSpPr txBox="1"/>
          <p:nvPr/>
        </p:nvSpPr>
        <p:spPr>
          <a:xfrm>
            <a:off x="514951" y="4949092"/>
            <a:ext cx="3491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Ex). i+1</a:t>
            </a:r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라운드일때 </a:t>
            </a:r>
            <a:endParaRPr kumimoji="1" lang="en-US" altLang="ko-KR" sz="20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r>
              <a:rPr kumimoji="1" lang="ko-KR" altLang="en-US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 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B(</a:t>
            </a:r>
            <a:r>
              <a:rPr kumimoji="1" lang="en-US" altLang="ko-KR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new_B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) = key[</a:t>
            </a:r>
            <a:r>
              <a:rPr kumimoji="1" lang="en-US" altLang="ko-KR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i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]</a:t>
            </a:r>
          </a:p>
          <a:p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      B(</a:t>
            </a:r>
            <a:r>
              <a:rPr kumimoji="1" lang="en-US" altLang="ko-KR" sz="2000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new_B</a:t>
            </a:r>
            <a:r>
              <a:rPr kumimoji="1" lang="en-US" altLang="ko-KR" sz="2000" dirty="0">
                <a:latin typeface="BM JUA OTF" panose="02020603020101020101" pitchFamily="18" charset="-127"/>
                <a:ea typeface="BM JUA OTF" panose="02020603020101020101" pitchFamily="18" charset="-127"/>
              </a:rPr>
              <a:t>) = A+B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1532F71D-DEC0-1A1C-E8B2-130A0D9458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41042"/>
                  </p:ext>
                </p:extLst>
              </p:nvPr>
            </p:nvGraphicFramePr>
            <p:xfrm>
              <a:off x="4649408" y="5155703"/>
              <a:ext cx="2749848" cy="4129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731">
                      <a:extLst>
                        <a:ext uri="{9D8B030D-6E8A-4147-A177-3AD203B41FA5}">
                          <a16:colId xmlns:a16="http://schemas.microsoft.com/office/drawing/2014/main" val="2390380565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28846783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94333408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3220541869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37268802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572538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287009396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956954890"/>
                        </a:ext>
                      </a:extLst>
                    </a:gridCol>
                  </a:tblGrid>
                  <a:tr h="4129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071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1532F71D-DEC0-1A1C-E8B2-130A0D9458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41042"/>
                  </p:ext>
                </p:extLst>
              </p:nvPr>
            </p:nvGraphicFramePr>
            <p:xfrm>
              <a:off x="4649408" y="5155703"/>
              <a:ext cx="2749848" cy="4129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731">
                      <a:extLst>
                        <a:ext uri="{9D8B030D-6E8A-4147-A177-3AD203B41FA5}">
                          <a16:colId xmlns:a16="http://schemas.microsoft.com/office/drawing/2014/main" val="2390380565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28846783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94333408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3220541869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37268802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572538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287009396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956954890"/>
                        </a:ext>
                      </a:extLst>
                    </a:gridCol>
                  </a:tblGrid>
                  <a:tr h="4129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3704" r="-70740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03704" r="-60740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203704" r="-50740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292857" r="-389286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407407" r="-303704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507407" r="-203704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607407" r="-103704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707407" r="-3704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1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7">
                <a:extLst>
                  <a:ext uri="{FF2B5EF4-FFF2-40B4-BE49-F238E27FC236}">
                    <a16:creationId xmlns:a16="http://schemas.microsoft.com/office/drawing/2014/main" id="{B20D4DEC-D9A5-2BD9-4436-01DE01AE65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440807"/>
                  </p:ext>
                </p:extLst>
              </p:nvPr>
            </p:nvGraphicFramePr>
            <p:xfrm>
              <a:off x="4649408" y="5731728"/>
              <a:ext cx="2749848" cy="4129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731">
                      <a:extLst>
                        <a:ext uri="{9D8B030D-6E8A-4147-A177-3AD203B41FA5}">
                          <a16:colId xmlns:a16="http://schemas.microsoft.com/office/drawing/2014/main" val="2390380565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28846783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94333408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3220541869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37268802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572538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287009396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956954890"/>
                        </a:ext>
                      </a:extLst>
                    </a:gridCol>
                  </a:tblGrid>
                  <a:tr h="41290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071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7">
                <a:extLst>
                  <a:ext uri="{FF2B5EF4-FFF2-40B4-BE49-F238E27FC236}">
                    <a16:creationId xmlns:a16="http://schemas.microsoft.com/office/drawing/2014/main" id="{B20D4DEC-D9A5-2BD9-4436-01DE01AE65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6440807"/>
                  </p:ext>
                </p:extLst>
              </p:nvPr>
            </p:nvGraphicFramePr>
            <p:xfrm>
              <a:off x="4649408" y="5731728"/>
              <a:ext cx="2749848" cy="4129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731">
                      <a:extLst>
                        <a:ext uri="{9D8B030D-6E8A-4147-A177-3AD203B41FA5}">
                          <a16:colId xmlns:a16="http://schemas.microsoft.com/office/drawing/2014/main" val="2390380565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28846783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94333408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3220541869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37268802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572538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287009396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956954890"/>
                        </a:ext>
                      </a:extLst>
                    </a:gridCol>
                  </a:tblGrid>
                  <a:tr h="4129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3704" t="-3030" r="-707407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103704" t="-3030" r="-607407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203704" t="-3030" r="-507407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292857" t="-3030" r="-389286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407407" t="-3030" r="-303704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507407" t="-3030" r="-203704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607407" t="-3030" r="-103704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707407" t="-3030" r="-3704" b="-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16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83AC3533-C5D1-5500-4D1C-7963B9AE72E4}"/>
              </a:ext>
            </a:extLst>
          </p:cNvPr>
          <p:cNvSpPr/>
          <p:nvPr/>
        </p:nvSpPr>
        <p:spPr>
          <a:xfrm>
            <a:off x="5901620" y="5568606"/>
            <a:ext cx="122712" cy="1631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74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E996C-8143-A71E-AC06-1B661C5E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BM JUA OTF" panose="02020603020101020101" pitchFamily="18" charset="-127"/>
                <a:ea typeface="BM JUA OTF" panose="02020603020101020101" pitchFamily="18" charset="-127"/>
              </a:rPr>
              <a:t>RC5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-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양자회로 구현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850B3A-ED81-AF39-DA17-3408D6CD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29" y="1426935"/>
            <a:ext cx="5651500" cy="4787900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E655D5-E29A-3C1D-146C-E65EA1D30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813261"/>
              </p:ext>
            </p:extLst>
          </p:nvPr>
        </p:nvGraphicFramePr>
        <p:xfrm>
          <a:off x="6748108" y="2029783"/>
          <a:ext cx="4821140" cy="830997"/>
        </p:xfrm>
        <a:graphic>
          <a:graphicData uri="http://schemas.openxmlformats.org/drawingml/2006/table">
            <a:tbl>
              <a:tblPr/>
              <a:tblGrid>
                <a:gridCol w="964228">
                  <a:extLst>
                    <a:ext uri="{9D8B030D-6E8A-4147-A177-3AD203B41FA5}">
                      <a16:colId xmlns:a16="http://schemas.microsoft.com/office/drawing/2014/main" val="1971747914"/>
                    </a:ext>
                  </a:extLst>
                </a:gridCol>
                <a:gridCol w="964228">
                  <a:extLst>
                    <a:ext uri="{9D8B030D-6E8A-4147-A177-3AD203B41FA5}">
                      <a16:colId xmlns:a16="http://schemas.microsoft.com/office/drawing/2014/main" val="3775359601"/>
                    </a:ext>
                  </a:extLst>
                </a:gridCol>
                <a:gridCol w="964228">
                  <a:extLst>
                    <a:ext uri="{9D8B030D-6E8A-4147-A177-3AD203B41FA5}">
                      <a16:colId xmlns:a16="http://schemas.microsoft.com/office/drawing/2014/main" val="2989639724"/>
                    </a:ext>
                  </a:extLst>
                </a:gridCol>
                <a:gridCol w="964228">
                  <a:extLst>
                    <a:ext uri="{9D8B030D-6E8A-4147-A177-3AD203B41FA5}">
                      <a16:colId xmlns:a16="http://schemas.microsoft.com/office/drawing/2014/main" val="1199981816"/>
                    </a:ext>
                  </a:extLst>
                </a:gridCol>
                <a:gridCol w="964228">
                  <a:extLst>
                    <a:ext uri="{9D8B030D-6E8A-4147-A177-3AD203B41FA5}">
                      <a16:colId xmlns:a16="http://schemas.microsoft.com/office/drawing/2014/main" val="2904739403"/>
                    </a:ext>
                  </a:extLst>
                </a:gridCol>
              </a:tblGrid>
              <a:tr h="542421"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Cipher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Qubits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Clifford 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gates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T gates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Full depth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02092"/>
                  </a:ext>
                </a:extLst>
              </a:tr>
              <a:tr h="288576"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RC5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1122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394250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177051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256252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3675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6A1DAAE8-3BE6-7BE5-D550-CEB9B11A4E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141820"/>
                  </p:ext>
                </p:extLst>
              </p:nvPr>
            </p:nvGraphicFramePr>
            <p:xfrm>
              <a:off x="6899123" y="4491373"/>
              <a:ext cx="4880957" cy="877047"/>
            </p:xfrm>
            <a:graphic>
              <a:graphicData uri="http://schemas.openxmlformats.org/drawingml/2006/table">
                <a:tbl>
                  <a:tblPr/>
                  <a:tblGrid>
                    <a:gridCol w="922241">
                      <a:extLst>
                        <a:ext uri="{9D8B030D-6E8A-4147-A177-3AD203B41FA5}">
                          <a16:colId xmlns:a16="http://schemas.microsoft.com/office/drawing/2014/main" val="830133820"/>
                        </a:ext>
                      </a:extLst>
                    </a:gridCol>
                    <a:gridCol w="922241">
                      <a:extLst>
                        <a:ext uri="{9D8B030D-6E8A-4147-A177-3AD203B41FA5}">
                          <a16:colId xmlns:a16="http://schemas.microsoft.com/office/drawing/2014/main" val="2727337274"/>
                        </a:ext>
                      </a:extLst>
                    </a:gridCol>
                    <a:gridCol w="922241">
                      <a:extLst>
                        <a:ext uri="{9D8B030D-6E8A-4147-A177-3AD203B41FA5}">
                          <a16:colId xmlns:a16="http://schemas.microsoft.com/office/drawing/2014/main" val="3599666012"/>
                        </a:ext>
                      </a:extLst>
                    </a:gridCol>
                    <a:gridCol w="922241">
                      <a:extLst>
                        <a:ext uri="{9D8B030D-6E8A-4147-A177-3AD203B41FA5}">
                          <a16:colId xmlns:a16="http://schemas.microsoft.com/office/drawing/2014/main" val="1177331922"/>
                        </a:ext>
                      </a:extLst>
                    </a:gridCol>
                    <a:gridCol w="1191993">
                      <a:extLst>
                        <a:ext uri="{9D8B030D-6E8A-4147-A177-3AD203B41FA5}">
                          <a16:colId xmlns:a16="http://schemas.microsoft.com/office/drawing/2014/main" val="3893012029"/>
                        </a:ext>
                      </a:extLst>
                    </a:gridCol>
                  </a:tblGrid>
                  <a:tr h="386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Cipher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Total </a:t>
                          </a:r>
                        </a:p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gates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Total</a:t>
                          </a:r>
                        </a:p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Cost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Security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1726253"/>
                      </a:ext>
                    </a:extLst>
                  </a:tr>
                  <a:tr h="450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RC5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1.021 </m:t>
                                </m:r>
                                <m:r>
                                  <a:rPr lang="en-US" altLang="ko-KR" sz="1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sz="1200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1.535 </m:t>
                                </m:r>
                                <m:r>
                                  <a:rPr lang="en-US" altLang="ko-KR" sz="1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br>
                            <a:rPr lang="ko-Kore-KR" altLang="en-US" sz="1400" dirty="0">
                              <a:effectLst/>
                              <a:latin typeface="Helvetica" pitchFamily="2" charset="0"/>
                            </a:rPr>
                          </a:br>
                          <a:endParaRPr lang="ko-Kore-KR" altLang="en-US" sz="1400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1.567 </m:t>
                                </m:r>
                                <m:r>
                                  <a:rPr lang="en-US" altLang="ko-KR" sz="1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sz="1200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>
                              <a:effectLst/>
                              <a:latin typeface="Helvetica" pitchFamily="2" charset="0"/>
                            </a:rPr>
                            <a:t>Not achieved ()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7267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6A1DAAE8-3BE6-7BE5-D550-CEB9B11A4E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141820"/>
                  </p:ext>
                </p:extLst>
              </p:nvPr>
            </p:nvGraphicFramePr>
            <p:xfrm>
              <a:off x="6899123" y="4491373"/>
              <a:ext cx="4880957" cy="877047"/>
            </p:xfrm>
            <a:graphic>
              <a:graphicData uri="http://schemas.openxmlformats.org/drawingml/2006/table">
                <a:tbl>
                  <a:tblPr/>
                  <a:tblGrid>
                    <a:gridCol w="922241">
                      <a:extLst>
                        <a:ext uri="{9D8B030D-6E8A-4147-A177-3AD203B41FA5}">
                          <a16:colId xmlns:a16="http://schemas.microsoft.com/office/drawing/2014/main" val="830133820"/>
                        </a:ext>
                      </a:extLst>
                    </a:gridCol>
                    <a:gridCol w="922241">
                      <a:extLst>
                        <a:ext uri="{9D8B030D-6E8A-4147-A177-3AD203B41FA5}">
                          <a16:colId xmlns:a16="http://schemas.microsoft.com/office/drawing/2014/main" val="2727337274"/>
                        </a:ext>
                      </a:extLst>
                    </a:gridCol>
                    <a:gridCol w="922241">
                      <a:extLst>
                        <a:ext uri="{9D8B030D-6E8A-4147-A177-3AD203B41FA5}">
                          <a16:colId xmlns:a16="http://schemas.microsoft.com/office/drawing/2014/main" val="3599666012"/>
                        </a:ext>
                      </a:extLst>
                    </a:gridCol>
                    <a:gridCol w="922241">
                      <a:extLst>
                        <a:ext uri="{9D8B030D-6E8A-4147-A177-3AD203B41FA5}">
                          <a16:colId xmlns:a16="http://schemas.microsoft.com/office/drawing/2014/main" val="1177331922"/>
                        </a:ext>
                      </a:extLst>
                    </a:gridCol>
                    <a:gridCol w="1191993">
                      <a:extLst>
                        <a:ext uri="{9D8B030D-6E8A-4147-A177-3AD203B41FA5}">
                          <a16:colId xmlns:a16="http://schemas.microsoft.com/office/drawing/2014/main" val="3893012029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Cipher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Total </a:t>
                          </a:r>
                        </a:p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gates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Total</a:t>
                          </a:r>
                        </a:p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Cost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Security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1726253"/>
                      </a:ext>
                    </a:extLst>
                  </a:tr>
                  <a:tr h="450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RC5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108333" r="-333333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8333" r="-228767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08333" r="-128767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>
                              <a:effectLst/>
                              <a:latin typeface="Helvetica" pitchFamily="2" charset="0"/>
                            </a:rPr>
                            <a:t>Not achieved ()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7267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012BA53-76B3-E915-CF16-2AEDA2CC2EA7}"/>
              </a:ext>
            </a:extLst>
          </p:cNvPr>
          <p:cNvSpPr txBox="1"/>
          <p:nvPr/>
        </p:nvSpPr>
        <p:spPr>
          <a:xfrm>
            <a:off x="6748108" y="1426935"/>
            <a:ext cx="378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회로 구현 양자 비용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2DEC5-F5B3-D8B0-E3D0-5DCE1B647D9C}"/>
              </a:ext>
            </a:extLst>
          </p:cNvPr>
          <p:cNvSpPr txBox="1"/>
          <p:nvPr/>
        </p:nvSpPr>
        <p:spPr>
          <a:xfrm>
            <a:off x="6899365" y="3929934"/>
            <a:ext cx="296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Grover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ore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공격</a:t>
            </a:r>
            <a:r>
              <a:rPr kumimoji="1" lang="ko-KR" altLang="en-US" sz="2400" dirty="0">
                <a:latin typeface="BM JUA OTF" panose="02020603020101020101" pitchFamily="18" charset="-127"/>
                <a:ea typeface="BM JUA OTF" panose="02020603020101020101" pitchFamily="18" charset="-127"/>
              </a:rPr>
              <a:t> 비용</a:t>
            </a:r>
            <a:endParaRPr kumimoji="1" lang="ko-Kore-KR" altLang="en-US" sz="24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10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376</Words>
  <Application>Microsoft Macintosh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BM JUA OTF</vt:lpstr>
      <vt:lpstr>맑은 고딕</vt:lpstr>
      <vt:lpstr>Arial</vt:lpstr>
      <vt:lpstr>Cambria Math</vt:lpstr>
      <vt:lpstr>Helvetica</vt:lpstr>
      <vt:lpstr>Wingdings</vt:lpstr>
      <vt:lpstr>CryptoCraft 테마</vt:lpstr>
      <vt:lpstr>제목 테마</vt:lpstr>
      <vt:lpstr>RC5 양자회로 구현</vt:lpstr>
      <vt:lpstr>RC5</vt:lpstr>
      <vt:lpstr>RC5</vt:lpstr>
      <vt:lpstr>RC5 - c언어 구현</vt:lpstr>
      <vt:lpstr>RC5 - c언어 구현</vt:lpstr>
      <vt:lpstr>RC5 - 양자회로 구현</vt:lpstr>
      <vt:lpstr>RC5 - 양자회로 구현</vt:lpstr>
      <vt:lpstr>RC5 - 양자회로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oyj0922@gmail.com</cp:lastModifiedBy>
  <cp:revision>64</cp:revision>
  <dcterms:created xsi:type="dcterms:W3CDTF">2019-03-05T04:29:07Z</dcterms:created>
  <dcterms:modified xsi:type="dcterms:W3CDTF">2023-04-10T13:21:48Z</dcterms:modified>
</cp:coreProperties>
</file>