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69" r:id="rId3"/>
    <p:sldId id="275" r:id="rId4"/>
    <p:sldId id="280" r:id="rId5"/>
    <p:sldId id="284" r:id="rId6"/>
    <p:sldId id="285" r:id="rId7"/>
    <p:sldId id="282" r:id="rId8"/>
    <p:sldId id="288" r:id="rId9"/>
    <p:sldId id="283" r:id="rId10"/>
    <p:sldId id="295" r:id="rId11"/>
    <p:sldId id="286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3F0D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94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1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/>
              <a:t>multi-modal</a:t>
            </a:r>
            <a:r>
              <a:rPr lang="ko-KR" altLang="en-US" sz="1200"/>
              <a:t>에서는 데이터의 차원을 줄이는 것이 중요하다고 함</a:t>
            </a:r>
            <a:r>
              <a:rPr lang="en-US" altLang="ko-KR" sz="1200"/>
              <a:t> </a:t>
            </a: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ko-KR" altLang="en-US" sz="1200"/>
              <a:t>과적합 방지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2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둘다비지도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2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2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2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800">
                <a:latin typeface="Georgia" panose="02040502050405020303" pitchFamily="18" charset="0"/>
              </a:rPr>
              <a:t>Multi-modal deep learning and fusion</a:t>
            </a:r>
            <a:endParaRPr lang="ko-KR" alt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https://youtu.be/JFL7Ovrjbr4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eorgia" panose="02040502050405020303" pitchFamily="18" charset="0"/>
              </a:rPr>
              <a:t>Trained feature concat</a:t>
            </a:r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65F4FC3-4420-49E5-83D2-CD0998360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Feature map</a:t>
            </a:r>
            <a:r>
              <a:rPr lang="ko-KR" altLang="en-US" sz="2000" b="1"/>
              <a:t>이 통합되는 것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600"/>
              <a:t>각 데이터가 서로 다른 신경망에 입력되어 추출된 특징값을 통합</a:t>
            </a:r>
            <a:br>
              <a:rPr lang="en-US" altLang="ko-KR" sz="1600"/>
            </a:br>
            <a:endParaRPr lang="ko-KR" altLang="en-US" sz="160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71AC0D-D17C-4C2C-BEB5-1AA8E59BC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16236"/>
              </p:ext>
            </p:extLst>
          </p:nvPr>
        </p:nvGraphicFramePr>
        <p:xfrm>
          <a:off x="2524892" y="2329770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4198110334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Text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C8510C-108A-4553-BD06-451ECAC8B5F6}"/>
              </a:ext>
            </a:extLst>
          </p:cNvPr>
          <p:cNvGrpSpPr/>
          <p:nvPr/>
        </p:nvGrpSpPr>
        <p:grpSpPr>
          <a:xfrm>
            <a:off x="2246478" y="2695532"/>
            <a:ext cx="1992380" cy="1922716"/>
            <a:chOff x="4434889" y="3544365"/>
            <a:chExt cx="3322221" cy="289181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9F7747-CA97-4C66-A7C8-223143A6AAC1}"/>
                </a:ext>
              </a:extLst>
            </p:cNvPr>
            <p:cNvSpPr/>
            <p:nvPr/>
          </p:nvSpPr>
          <p:spPr>
            <a:xfrm>
              <a:off x="4434889" y="4046183"/>
              <a:ext cx="3322221" cy="1056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Georgia" panose="02040502050405020303" pitchFamily="18" charset="0"/>
                </a:rPr>
                <a:t>Neural Network</a:t>
              </a:r>
              <a:endParaRPr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60AF814-6BCD-448F-A109-74320CBC417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6096000" y="3544365"/>
              <a:ext cx="0" cy="501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9A52D73-7197-4AE6-9BEE-67ADAE787625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>
              <a:off x="6096000" y="5102625"/>
              <a:ext cx="0" cy="361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8D8781-8FFF-493A-B676-AA319D886875}"/>
                </a:ext>
              </a:extLst>
            </p:cNvPr>
            <p:cNvSpPr txBox="1"/>
            <p:nvPr/>
          </p:nvSpPr>
          <p:spPr>
            <a:xfrm>
              <a:off x="5214438" y="5464082"/>
              <a:ext cx="1763123" cy="97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Trained feature1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C21D1218-E31A-433C-985E-8102FF00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7781"/>
              </p:ext>
            </p:extLst>
          </p:nvPr>
        </p:nvGraphicFramePr>
        <p:xfrm>
          <a:off x="5177528" y="2324710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3872852039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Image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ADB8D2C3-A99F-49F8-B6F4-F867F4BE4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28403"/>
              </p:ext>
            </p:extLst>
          </p:nvPr>
        </p:nvGraphicFramePr>
        <p:xfrm>
          <a:off x="7830164" y="2324710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3416303894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Audio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4CD84BC8-8932-46F7-B97E-FDC4760EDB0E}"/>
              </a:ext>
            </a:extLst>
          </p:cNvPr>
          <p:cNvGrpSpPr/>
          <p:nvPr/>
        </p:nvGrpSpPr>
        <p:grpSpPr>
          <a:xfrm>
            <a:off x="4893587" y="2690470"/>
            <a:ext cx="1992380" cy="1926080"/>
            <a:chOff x="4399144" y="3539305"/>
            <a:chExt cx="3322221" cy="289687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7C01E12-801E-460E-8972-1566A23E3B7F}"/>
                </a:ext>
              </a:extLst>
            </p:cNvPr>
            <p:cNvSpPr/>
            <p:nvPr/>
          </p:nvSpPr>
          <p:spPr>
            <a:xfrm>
              <a:off x="4399144" y="4046183"/>
              <a:ext cx="3322221" cy="10564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Georgia" panose="02040502050405020303" pitchFamily="18" charset="0"/>
                </a:rPr>
                <a:t>Neural Network</a:t>
              </a:r>
              <a:endParaRPr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5B3A274-D19D-4E82-B89C-6D74DEAAF3CF}"/>
                </a:ext>
              </a:extLst>
            </p:cNvPr>
            <p:cNvCxnSpPr>
              <a:cxnSpLocks/>
              <a:stCxn id="11" idx="2"/>
              <a:endCxn id="28" idx="0"/>
            </p:cNvCxnSpPr>
            <p:nvPr/>
          </p:nvCxnSpPr>
          <p:spPr>
            <a:xfrm flipH="1">
              <a:off x="6060255" y="3539305"/>
              <a:ext cx="9216" cy="506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B11797B-0F59-4791-86A6-852D3A9DF2A2}"/>
                </a:ext>
              </a:extLst>
            </p:cNvPr>
            <p:cNvCxnSpPr>
              <a:cxnSpLocks/>
              <a:stCxn id="28" idx="2"/>
              <a:endCxn id="31" idx="0"/>
            </p:cNvCxnSpPr>
            <p:nvPr/>
          </p:nvCxnSpPr>
          <p:spPr>
            <a:xfrm>
              <a:off x="6060255" y="5102626"/>
              <a:ext cx="0" cy="361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DF44B1-A0A1-4F3D-A7A9-8B22EC5C7DDB}"/>
                </a:ext>
              </a:extLst>
            </p:cNvPr>
            <p:cNvSpPr txBox="1"/>
            <p:nvPr/>
          </p:nvSpPr>
          <p:spPr>
            <a:xfrm>
              <a:off x="5178693" y="5464083"/>
              <a:ext cx="1763123" cy="97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Trained feature2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1C9E19-AB06-4BEA-BB4B-B620A6B51E02}"/>
              </a:ext>
            </a:extLst>
          </p:cNvPr>
          <p:cNvGrpSpPr/>
          <p:nvPr/>
        </p:nvGrpSpPr>
        <p:grpSpPr>
          <a:xfrm>
            <a:off x="7551750" y="2690470"/>
            <a:ext cx="1992380" cy="1926080"/>
            <a:chOff x="4434889" y="3539306"/>
            <a:chExt cx="3322221" cy="289687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E7E846-81D1-48A5-8FD0-C3D1D049549D}"/>
                </a:ext>
              </a:extLst>
            </p:cNvPr>
            <p:cNvSpPr/>
            <p:nvPr/>
          </p:nvSpPr>
          <p:spPr>
            <a:xfrm>
              <a:off x="4434889" y="4046183"/>
              <a:ext cx="3322221" cy="10564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Georgia" panose="02040502050405020303" pitchFamily="18" charset="0"/>
                </a:rPr>
                <a:t>Neural Network</a:t>
              </a:r>
              <a:endParaRPr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33311C2-7BF5-40B9-A64C-64AB972DA093}"/>
                </a:ext>
              </a:extLst>
            </p:cNvPr>
            <p:cNvCxnSpPr>
              <a:cxnSpLocks/>
              <a:stCxn id="12" idx="2"/>
              <a:endCxn id="33" idx="0"/>
            </p:cNvCxnSpPr>
            <p:nvPr/>
          </p:nvCxnSpPr>
          <p:spPr>
            <a:xfrm>
              <a:off x="6095999" y="3539306"/>
              <a:ext cx="0" cy="506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A29FAEB-4932-43B6-8E65-0900D2B91C78}"/>
                </a:ext>
              </a:extLst>
            </p:cNvPr>
            <p:cNvCxnSpPr>
              <a:cxnSpLocks/>
              <a:stCxn id="33" idx="2"/>
              <a:endCxn id="36" idx="0"/>
            </p:cNvCxnSpPr>
            <p:nvPr/>
          </p:nvCxnSpPr>
          <p:spPr>
            <a:xfrm>
              <a:off x="6095999" y="5102626"/>
              <a:ext cx="0" cy="361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B4566C-B161-498F-91FB-DD4D347B78E9}"/>
                </a:ext>
              </a:extLst>
            </p:cNvPr>
            <p:cNvSpPr txBox="1"/>
            <p:nvPr/>
          </p:nvSpPr>
          <p:spPr>
            <a:xfrm>
              <a:off x="5214438" y="5464084"/>
              <a:ext cx="1763123" cy="97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Trained feature3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47" name="표 5">
            <a:extLst>
              <a:ext uri="{FF2B5EF4-FFF2-40B4-BE49-F238E27FC236}">
                <a16:creationId xmlns:a16="http://schemas.microsoft.com/office/drawing/2014/main" id="{70BDB079-1CB8-45DD-835D-8E9FFCA3F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07506"/>
              </p:ext>
            </p:extLst>
          </p:nvPr>
        </p:nvGraphicFramePr>
        <p:xfrm>
          <a:off x="3736449" y="5105250"/>
          <a:ext cx="430665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4198110334"/>
                    </a:ext>
                  </a:extLst>
                </a:gridCol>
                <a:gridCol w="1435552">
                  <a:extLst>
                    <a:ext uri="{9D8B030D-6E8A-4147-A177-3AD203B41FA5}">
                      <a16:colId xmlns:a16="http://schemas.microsoft.com/office/drawing/2014/main" val="3872852039"/>
                    </a:ext>
                  </a:extLst>
                </a:gridCol>
                <a:gridCol w="1435552">
                  <a:extLst>
                    <a:ext uri="{9D8B030D-6E8A-4147-A177-3AD203B41FA5}">
                      <a16:colId xmlns:a16="http://schemas.microsoft.com/office/drawing/2014/main" val="3416303894"/>
                    </a:ext>
                  </a:extLst>
                </a:gridCol>
              </a:tblGrid>
              <a:tr h="42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Trained feature 1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Georgia" panose="02040502050405020303" pitchFamily="18" charset="0"/>
                        </a:rPr>
                        <a:t>Trained feature 2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Georgia" panose="02040502050405020303" pitchFamily="18" charset="0"/>
                        </a:rPr>
                        <a:t>Trained feature 3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D8FA116-B06E-4CFC-B917-8DF36BEBBC1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5889777" y="4640279"/>
            <a:ext cx="2658163" cy="46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335A17E-9AEB-4D21-AF2D-961B5C395139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889776" y="4640279"/>
            <a:ext cx="1" cy="46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DFFBE02-806A-4771-AD21-8D7A4381CDA6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242668" y="4610299"/>
            <a:ext cx="2647109" cy="49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A8A7AA4-A710-45EA-91F4-C5C0E0C67DA2}"/>
              </a:ext>
            </a:extLst>
          </p:cNvPr>
          <p:cNvCxnSpPr>
            <a:cxnSpLocks/>
            <a:stCxn id="47" idx="2"/>
            <a:endCxn id="59" idx="0"/>
          </p:cNvCxnSpPr>
          <p:nvPr/>
        </p:nvCxnSpPr>
        <p:spPr>
          <a:xfrm>
            <a:off x="5889777" y="5745330"/>
            <a:ext cx="0" cy="3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FFEC140-B1D6-4143-BC4C-E2052330A927}"/>
              </a:ext>
            </a:extLst>
          </p:cNvPr>
          <p:cNvSpPr txBox="1"/>
          <p:nvPr/>
        </p:nvSpPr>
        <p:spPr>
          <a:xfrm>
            <a:off x="5432760" y="6050268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eorgia" panose="02040502050405020303" pitchFamily="18" charset="0"/>
              </a:rPr>
              <a:t>Output</a:t>
            </a:r>
            <a:endParaRPr lang="ko-KR" altLang="en-US">
              <a:latin typeface="Georgia" panose="02040502050405020303" pitchFamily="18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0D42118-BDE9-4DD8-A35A-1242A3552A50}"/>
              </a:ext>
            </a:extLst>
          </p:cNvPr>
          <p:cNvGrpSpPr/>
          <p:nvPr/>
        </p:nvGrpSpPr>
        <p:grpSpPr>
          <a:xfrm>
            <a:off x="8346406" y="3196928"/>
            <a:ext cx="3700052" cy="2806422"/>
            <a:chOff x="8805473" y="3124063"/>
            <a:chExt cx="3700052" cy="280642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80B8919-7EE1-4F52-A98C-7E0382A2A65C}"/>
                </a:ext>
              </a:extLst>
            </p:cNvPr>
            <p:cNvSpPr txBox="1"/>
            <p:nvPr/>
          </p:nvSpPr>
          <p:spPr>
            <a:xfrm>
              <a:off x="10125243" y="3124063"/>
              <a:ext cx="1515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Georgia" panose="02040502050405020303" pitchFamily="18" charset="0"/>
                </a:rPr>
                <a:t>“Late fusion”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51460A-3838-408F-9F51-1952C8A0267A}"/>
                </a:ext>
              </a:extLst>
            </p:cNvPr>
            <p:cNvSpPr txBox="1"/>
            <p:nvPr/>
          </p:nvSpPr>
          <p:spPr>
            <a:xfrm>
              <a:off x="8805473" y="4776195"/>
              <a:ext cx="3700052" cy="115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통합된 </a:t>
              </a:r>
              <a:r>
                <a:rPr lang="en-US" altLang="ko-KR" sz="1600" b="1"/>
                <a:t>feature vector</a:t>
              </a:r>
              <a:r>
                <a:rPr lang="ko-KR" altLang="en-US" sz="1600" b="1"/>
                <a:t>가 갖는 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가중치들을 최종 학습 </a:t>
              </a:r>
              <a:r>
                <a:rPr lang="en-US" altLang="ko-KR" sz="1600" b="1"/>
                <a:t>(layer </a:t>
              </a:r>
              <a:r>
                <a:rPr lang="ko-KR" altLang="en-US" sz="1600" b="1"/>
                <a:t>필요</a:t>
              </a:r>
              <a:r>
                <a:rPr lang="en-US" altLang="ko-KR" sz="1600" b="1"/>
                <a:t>)</a:t>
              </a:r>
              <a:r>
                <a:rPr lang="ko-KR" altLang="en-US" sz="1600" b="1"/>
                <a:t>하여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600" b="1"/>
                <a:t>output </a:t>
              </a:r>
              <a:r>
                <a:rPr lang="ko-KR" altLang="en-US" sz="1600" b="1"/>
                <a:t>결정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9DD499C-CA15-451E-BC91-2D1E3126796A}"/>
              </a:ext>
            </a:extLst>
          </p:cNvPr>
          <p:cNvSpPr txBox="1"/>
          <p:nvPr/>
        </p:nvSpPr>
        <p:spPr>
          <a:xfrm>
            <a:off x="231030" y="5852959"/>
            <a:ext cx="400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r>
              <a:rPr lang="ko-KR" altLang="en-US" sz="1200"/>
              <a:t>해당 가중치들에 가중치</a:t>
            </a:r>
            <a:r>
              <a:rPr lang="en-US" altLang="ko-KR" sz="1200"/>
              <a:t>?</a:t>
            </a:r>
            <a:r>
              <a:rPr lang="ko-KR" altLang="en-US" sz="1200"/>
              <a:t>를 줄 수 있음</a:t>
            </a:r>
            <a:r>
              <a:rPr lang="en-US" altLang="ko-KR" sz="1200"/>
              <a:t>..</a:t>
            </a:r>
          </a:p>
          <a:p>
            <a:r>
              <a:rPr lang="ko-KR" altLang="en-US" sz="1200"/>
              <a:t>어떤 </a:t>
            </a:r>
            <a:r>
              <a:rPr lang="en-US" altLang="ko-KR" sz="1200"/>
              <a:t>feature</a:t>
            </a:r>
            <a:r>
              <a:rPr lang="ko-KR" altLang="en-US" sz="1200"/>
              <a:t>를 더 큰 영향을 주도록 할 것인지 </a:t>
            </a:r>
            <a:r>
              <a:rPr lang="en-US" altLang="ko-KR" sz="1200"/>
              <a:t>(attention)</a:t>
            </a:r>
            <a:endParaRPr lang="ko-KR" altLang="en-US" sz="120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0389F4C2-2087-4B6D-BDC5-BFA9B53D3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164" y="560135"/>
            <a:ext cx="3517504" cy="1486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72EEEE3D-18C6-451E-98A9-42397C3E2C62}"/>
              </a:ext>
            </a:extLst>
          </p:cNvPr>
          <p:cNvSpPr txBox="1"/>
          <p:nvPr/>
        </p:nvSpPr>
        <p:spPr>
          <a:xfrm>
            <a:off x="530756" y="5248848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Georgia" panose="02040502050405020303" pitchFamily="18" charset="0"/>
              </a:rPr>
              <a:t>concatenate/summation</a:t>
            </a:r>
            <a:endParaRPr lang="ko-KR" altLang="en-US" b="1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2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eorgia" panose="02040502050405020303" pitchFamily="18" charset="0"/>
              </a:rPr>
              <a:t>Trained feature concat</a:t>
            </a:r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65F4FC3-4420-49E5-83D2-CD0998360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Late fusion</a:t>
            </a:r>
          </a:p>
          <a:p>
            <a:pPr lvl="1">
              <a:lnSpc>
                <a:spcPct val="150000"/>
              </a:lnSpc>
            </a:pPr>
            <a:r>
              <a:rPr lang="ko-KR" altLang="en-US" sz="1600"/>
              <a:t>각 입력 데이터에 대해 독립적으로 학습한 후 </a:t>
            </a:r>
            <a:r>
              <a:rPr lang="en-US" altLang="ko-KR" sz="1600"/>
              <a:t>concat</a:t>
            </a:r>
          </a:p>
          <a:p>
            <a:pPr lvl="1">
              <a:lnSpc>
                <a:spcPct val="150000"/>
              </a:lnSpc>
            </a:pPr>
            <a:r>
              <a:rPr lang="ko-KR" altLang="en-US" sz="1600"/>
              <a:t>따라서 각 데이터</a:t>
            </a:r>
            <a:r>
              <a:rPr lang="en-US" altLang="ko-KR" sz="1600"/>
              <a:t>, </a:t>
            </a:r>
            <a:r>
              <a:rPr lang="ko-KR" altLang="en-US" sz="1600"/>
              <a:t>각 모델에 대한 학습</a:t>
            </a:r>
            <a:r>
              <a:rPr lang="en-US" altLang="ko-KR" sz="1600"/>
              <a:t>(</a:t>
            </a:r>
            <a:r>
              <a:rPr lang="ko-KR" altLang="en-US" sz="1600"/>
              <a:t>에러 전파</a:t>
            </a:r>
            <a:r>
              <a:rPr lang="en-US" altLang="ko-KR" sz="1600"/>
              <a:t>)</a:t>
            </a:r>
            <a:r>
              <a:rPr lang="ko-KR" altLang="en-US" sz="1600"/>
              <a:t>가 독립적으로 수행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주로 다중 데이터 학습 시 해당 방법 사용</a:t>
            </a:r>
            <a:endParaRPr lang="en-US" altLang="ko-KR" sz="16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/>
              <a:t>각 데이터 차원을 통합할 필요가 없음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각기 다른 형태의 데이터들이 다수 존재할 때 유용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즉</a:t>
            </a:r>
            <a:r>
              <a:rPr lang="en-US" altLang="ko-KR" sz="1600">
                <a:sym typeface="Wingdings" panose="05000000000000000000" pitchFamily="2" charset="2"/>
              </a:rPr>
              <a:t>, early fusion</a:t>
            </a:r>
            <a:r>
              <a:rPr lang="ko-KR" altLang="en-US" sz="1600">
                <a:sym typeface="Wingdings" panose="05000000000000000000" pitchFamily="2" charset="2"/>
              </a:rPr>
              <a:t>보다 더 유연하고 빠름</a:t>
            </a:r>
            <a:endParaRPr lang="en-US" altLang="ko-KR" sz="16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/>
              <a:t>여러 입력 중 하나가 잘못되는 경우 등에 대처 가능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ex) </a:t>
            </a:r>
            <a:r>
              <a:rPr lang="ko-KR" altLang="en-US" sz="1600">
                <a:sym typeface="Wingdings" panose="05000000000000000000" pitchFamily="2" charset="2"/>
              </a:rPr>
              <a:t>다중 </a:t>
            </a:r>
            <a:r>
              <a:rPr lang="ko-KR" altLang="en-US" sz="1600"/>
              <a:t>센서 경우 하나의 센서가 동작하지 않는 경우에도 다른 센서들의 값으로 학습하여 커버 가능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입력데이터의 신뢰성이나 중요도에 따라 가중치를 다르게 부여할 경우 더 신뢰성 있는 학습이 가능할 듯</a:t>
            </a:r>
            <a:r>
              <a:rPr lang="en-US" altLang="ko-KR" sz="1600"/>
              <a:t>..</a:t>
            </a:r>
          </a:p>
          <a:p>
            <a:pPr lvl="1">
              <a:lnSpc>
                <a:spcPct val="150000"/>
              </a:lnSpc>
            </a:pPr>
            <a:r>
              <a:rPr lang="ko-KR" altLang="en-US" sz="1600"/>
              <a:t>그러나</a:t>
            </a:r>
            <a:r>
              <a:rPr lang="en-US" altLang="ko-KR" sz="1600"/>
              <a:t>, </a:t>
            </a:r>
            <a:r>
              <a:rPr lang="ko-KR" altLang="en-US" sz="1600"/>
              <a:t>각 데이터마다 독립적으로 학습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자원 소모 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ko-KR" altLang="en-US" sz="1600">
                <a:sym typeface="Wingdings" panose="05000000000000000000" pitchFamily="2" charset="2"/>
              </a:rPr>
              <a:t>다양한 데이터 간의 잠재적인 상관관계에 대한 학습은 어렵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0802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eorgia" panose="02040502050405020303" pitchFamily="18" charset="0"/>
              </a:rPr>
              <a:t>Trained feature concat</a:t>
            </a:r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65F4FC3-4420-49E5-83D2-CD0998360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Intermediate fusion</a:t>
            </a:r>
          </a:p>
          <a:p>
            <a:pPr lvl="1">
              <a:lnSpc>
                <a:spcPct val="150000"/>
              </a:lnSpc>
            </a:pPr>
            <a:r>
              <a:rPr lang="en-US" altLang="ko-KR" sz="1600"/>
              <a:t>fusion </a:t>
            </a:r>
            <a:r>
              <a:rPr lang="ko-KR" altLang="en-US" sz="1600"/>
              <a:t>방법론 중 가장 유연한 방법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앞서 본 방법들처럼 하나의 </a:t>
            </a:r>
            <a:r>
              <a:rPr lang="en-US" altLang="ko-KR" sz="1600"/>
              <a:t>layer</a:t>
            </a:r>
            <a:r>
              <a:rPr lang="ko-KR" altLang="en-US" sz="1600"/>
              <a:t>에 전부 합치거나</a:t>
            </a:r>
            <a:r>
              <a:rPr lang="en-US" altLang="ko-KR" sz="1600"/>
              <a:t>, 2</a:t>
            </a:r>
            <a:r>
              <a:rPr lang="ko-KR" altLang="en-US" sz="1600"/>
              <a:t>개의 </a:t>
            </a:r>
            <a:r>
              <a:rPr lang="en-US" altLang="ko-KR" sz="1600"/>
              <a:t>modality</a:t>
            </a:r>
            <a:r>
              <a:rPr lang="ko-KR" altLang="en-US" sz="1600"/>
              <a:t>는 통합하고</a:t>
            </a:r>
            <a:r>
              <a:rPr lang="en-US" altLang="ko-KR" sz="1600"/>
              <a:t>, </a:t>
            </a:r>
            <a:r>
              <a:rPr lang="ko-KR" altLang="en-US" sz="1600"/>
              <a:t>다른 부분은 나중에 점진적으로 통합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상관관계가 더 클 것으로 예상되는 입력 데이터들을 먼저 통합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     </a:t>
            </a:r>
            <a:r>
              <a:rPr lang="ko-KR" altLang="en-US" sz="1600">
                <a:sym typeface="Wingdings" panose="05000000000000000000" pitchFamily="2" charset="2"/>
              </a:rPr>
              <a:t>상관관계가 비교적 낮을 것으로 예상되는 입력 데이터들은 나중에 통합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ko-KR" altLang="en-US" sz="16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1B0922-A0E4-45BE-959F-E6B1B3A74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13005"/>
              </p:ext>
            </p:extLst>
          </p:nvPr>
        </p:nvGraphicFramePr>
        <p:xfrm>
          <a:off x="1141114" y="3396876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4198110334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Text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270DB579-1FA9-4B89-AB37-BA5F03F0F53F}"/>
              </a:ext>
            </a:extLst>
          </p:cNvPr>
          <p:cNvGrpSpPr/>
          <p:nvPr/>
        </p:nvGrpSpPr>
        <p:grpSpPr>
          <a:xfrm>
            <a:off x="411162" y="3762637"/>
            <a:ext cx="2900559" cy="996933"/>
            <a:chOff x="3638153" y="3664428"/>
            <a:chExt cx="4836576" cy="235513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D0BA7F-18F8-4DDC-8AF7-93EDBB92D731}"/>
                </a:ext>
              </a:extLst>
            </p:cNvPr>
            <p:cNvSpPr/>
            <p:nvPr/>
          </p:nvSpPr>
          <p:spPr>
            <a:xfrm>
              <a:off x="4391076" y="4046183"/>
              <a:ext cx="3322221" cy="1056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Georgia" panose="02040502050405020303" pitchFamily="18" charset="0"/>
                </a:rPr>
                <a:t>Neural Network</a:t>
              </a:r>
              <a:endParaRPr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0CBE3CE-96DD-4C24-9722-E3CDD672F2F1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052187" y="3664428"/>
              <a:ext cx="0" cy="38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9A0FF04-05F1-4DC7-B60E-ABFD9370BDCA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6052186" y="5102625"/>
              <a:ext cx="4255" cy="361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0F215C-3DB4-43A7-B385-26E520C00717}"/>
                </a:ext>
              </a:extLst>
            </p:cNvPr>
            <p:cNvSpPr txBox="1"/>
            <p:nvPr/>
          </p:nvSpPr>
          <p:spPr>
            <a:xfrm>
              <a:off x="3638153" y="5464082"/>
              <a:ext cx="4836576" cy="55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Trained feature1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51DCB35D-C1C9-4525-BD09-0D36E21D2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96419"/>
              </p:ext>
            </p:extLst>
          </p:nvPr>
        </p:nvGraphicFramePr>
        <p:xfrm>
          <a:off x="3624365" y="3385359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3872852039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Image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9C951A35-74B0-4E9F-849F-5A58808BF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66224"/>
              </p:ext>
            </p:extLst>
          </p:nvPr>
        </p:nvGraphicFramePr>
        <p:xfrm>
          <a:off x="7417654" y="3385359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3416303894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Audio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B52C0D-31A1-4511-B502-2B761095D5DD}"/>
              </a:ext>
            </a:extLst>
          </p:cNvPr>
          <p:cNvGrpSpPr/>
          <p:nvPr/>
        </p:nvGrpSpPr>
        <p:grpSpPr>
          <a:xfrm>
            <a:off x="3270731" y="3751119"/>
            <a:ext cx="2142820" cy="1004266"/>
            <a:chOff x="4273717" y="3716082"/>
            <a:chExt cx="3573074" cy="23724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583FC8A-9022-4F7D-902B-E561BE803DC3}"/>
                </a:ext>
              </a:extLst>
            </p:cNvPr>
            <p:cNvSpPr/>
            <p:nvPr/>
          </p:nvSpPr>
          <p:spPr>
            <a:xfrm>
              <a:off x="4399144" y="4128467"/>
              <a:ext cx="3322221" cy="10564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Georgia" panose="02040502050405020303" pitchFamily="18" charset="0"/>
                </a:rPr>
                <a:t>Neural Network</a:t>
              </a:r>
              <a:endParaRPr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A1AB5B7-A607-4486-A708-5DE0C49528CD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6060254" y="3716082"/>
              <a:ext cx="0" cy="41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BFE0B06-8B5B-4ED4-8B0C-069F794D1CC6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>
              <a:off x="6060254" y="5184908"/>
              <a:ext cx="0" cy="348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9B4B46-6260-4301-A208-3FEEE3879EF6}"/>
                </a:ext>
              </a:extLst>
            </p:cNvPr>
            <p:cNvSpPr txBox="1"/>
            <p:nvPr/>
          </p:nvSpPr>
          <p:spPr>
            <a:xfrm>
              <a:off x="4273717" y="5533059"/>
              <a:ext cx="3573074" cy="55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Trained feature2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2AFE88A-6B89-4C38-B560-F12FBE695CFB}"/>
              </a:ext>
            </a:extLst>
          </p:cNvPr>
          <p:cNvGrpSpPr/>
          <p:nvPr/>
        </p:nvGrpSpPr>
        <p:grpSpPr>
          <a:xfrm>
            <a:off x="7096854" y="3751120"/>
            <a:ext cx="2077152" cy="1324734"/>
            <a:chOff x="4362079" y="3585887"/>
            <a:chExt cx="3463575" cy="310934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CC61F7E-513A-4828-B481-8B033CEA60B0}"/>
                </a:ext>
              </a:extLst>
            </p:cNvPr>
            <p:cNvSpPr/>
            <p:nvPr/>
          </p:nvSpPr>
          <p:spPr>
            <a:xfrm>
              <a:off x="4434889" y="4046183"/>
              <a:ext cx="3322221" cy="10564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Georgia" panose="02040502050405020303" pitchFamily="18" charset="0"/>
                </a:rPr>
                <a:t>Neural Network</a:t>
              </a:r>
              <a:endParaRPr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427A2AC-1131-4D7E-A5A0-4FD68555B691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6093867" y="3585887"/>
              <a:ext cx="2133" cy="460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7EEC1F-FD98-45C2-BCC3-66941BCB087E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 flipH="1">
              <a:off x="6093867" y="5102625"/>
              <a:ext cx="2133" cy="1037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6EE11C-1183-4635-985D-CB572C45C4A0}"/>
                </a:ext>
              </a:extLst>
            </p:cNvPr>
            <p:cNvSpPr txBox="1"/>
            <p:nvPr/>
          </p:nvSpPr>
          <p:spPr>
            <a:xfrm>
              <a:off x="4362079" y="6139742"/>
              <a:ext cx="3463575" cy="55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Trained feature3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E4FB2C50-7B7C-4536-AF6C-7B98A9AD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79664"/>
              </p:ext>
            </p:extLst>
          </p:nvPr>
        </p:nvGraphicFramePr>
        <p:xfrm>
          <a:off x="2754840" y="5792866"/>
          <a:ext cx="6470412" cy="42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804">
                  <a:extLst>
                    <a:ext uri="{9D8B030D-6E8A-4147-A177-3AD203B41FA5}">
                      <a16:colId xmlns:a16="http://schemas.microsoft.com/office/drawing/2014/main" val="4198110334"/>
                    </a:ext>
                  </a:extLst>
                </a:gridCol>
                <a:gridCol w="2156804">
                  <a:extLst>
                    <a:ext uri="{9D8B030D-6E8A-4147-A177-3AD203B41FA5}">
                      <a16:colId xmlns:a16="http://schemas.microsoft.com/office/drawing/2014/main" val="3872852039"/>
                    </a:ext>
                  </a:extLst>
                </a:gridCol>
                <a:gridCol w="2156804">
                  <a:extLst>
                    <a:ext uri="{9D8B030D-6E8A-4147-A177-3AD203B41FA5}">
                      <a16:colId xmlns:a16="http://schemas.microsoft.com/office/drawing/2014/main" val="3416303894"/>
                    </a:ext>
                  </a:extLst>
                </a:gridCol>
              </a:tblGrid>
              <a:tr h="42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Trained feature 1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Georgia" panose="02040502050405020303" pitchFamily="18" charset="0"/>
                        </a:rPr>
                        <a:t>Trained feature 2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Georgia" panose="02040502050405020303" pitchFamily="18" charset="0"/>
                        </a:rPr>
                        <a:t>Trained feature 3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238C66E-D403-4FB1-A625-F16179F1C83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990046" y="5258469"/>
            <a:ext cx="2145384" cy="53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05181C-AFAB-4BB9-B700-CFF85B569581}"/>
              </a:ext>
            </a:extLst>
          </p:cNvPr>
          <p:cNvCxnSpPr>
            <a:cxnSpLocks/>
            <a:stCxn id="40" idx="2"/>
            <a:endCxn id="24" idx="0"/>
          </p:cNvCxnSpPr>
          <p:nvPr/>
        </p:nvCxnSpPr>
        <p:spPr>
          <a:xfrm>
            <a:off x="3112767" y="5546417"/>
            <a:ext cx="2877279" cy="2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2F5435F-4F60-45D5-ADDA-5C864486736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858890" y="4942185"/>
            <a:ext cx="1253877" cy="17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2B11352-BF05-4CBC-942D-7E625359E887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5990046" y="6218443"/>
            <a:ext cx="0" cy="19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9145D7-1E7E-4D48-8326-B90AA0985510}"/>
              </a:ext>
            </a:extLst>
          </p:cNvPr>
          <p:cNvSpPr txBox="1"/>
          <p:nvPr/>
        </p:nvSpPr>
        <p:spPr>
          <a:xfrm>
            <a:off x="5533029" y="641600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eorgia" panose="02040502050405020303" pitchFamily="18" charset="0"/>
              </a:rPr>
              <a:t>Output</a:t>
            </a:r>
            <a:endParaRPr lang="ko-KR" altLang="en-US">
              <a:latin typeface="Georgia" panose="02040502050405020303" pitchFamily="18" charset="0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1CE0582-83EB-4414-98BB-3EA5C0BD6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917208"/>
              </p:ext>
            </p:extLst>
          </p:nvPr>
        </p:nvGraphicFramePr>
        <p:xfrm>
          <a:off x="1338579" y="5120840"/>
          <a:ext cx="3548376" cy="42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4188">
                  <a:extLst>
                    <a:ext uri="{9D8B030D-6E8A-4147-A177-3AD203B41FA5}">
                      <a16:colId xmlns:a16="http://schemas.microsoft.com/office/drawing/2014/main" val="3543529854"/>
                    </a:ext>
                  </a:extLst>
                </a:gridCol>
                <a:gridCol w="1774188">
                  <a:extLst>
                    <a:ext uri="{9D8B030D-6E8A-4147-A177-3AD203B41FA5}">
                      <a16:colId xmlns:a16="http://schemas.microsoft.com/office/drawing/2014/main" val="724411014"/>
                    </a:ext>
                  </a:extLst>
                </a:gridCol>
              </a:tblGrid>
              <a:tr h="425577">
                <a:tc>
                  <a:txBody>
                    <a:bodyPr/>
                    <a:lstStyle/>
                    <a:p>
                      <a:pPr algn="ctr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Georgia" panose="02040502050405020303" pitchFamily="18" charset="0"/>
                        </a:rPr>
                        <a:t>Trained feature 1</a:t>
                      </a:r>
                      <a:endParaRPr lang="en-US" altLang="ko-KR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  <a:latin typeface="Georgia" panose="02040502050405020303" pitchFamily="18" charset="0"/>
                        </a:rPr>
                        <a:t>Trained feature 2</a:t>
                      </a:r>
                      <a:endParaRPr lang="en-US" altLang="ko-KR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19623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727CD34-2AC6-4614-88A6-8EE81949C2E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112767" y="4892436"/>
            <a:ext cx="1258978" cy="22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B848CAD-D337-4AAD-9DED-D8652F23F211}"/>
              </a:ext>
            </a:extLst>
          </p:cNvPr>
          <p:cNvSpPr txBox="1"/>
          <p:nvPr/>
        </p:nvSpPr>
        <p:spPr>
          <a:xfrm>
            <a:off x="9170665" y="5792866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Georgia" panose="02040502050405020303" pitchFamily="18" charset="0"/>
              </a:rPr>
              <a:t>concatenate/summation</a:t>
            </a:r>
            <a:endParaRPr lang="ko-KR" altLang="en-US" b="1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2829B4-72ED-4CFC-AB75-AE592CD60E51}"/>
              </a:ext>
            </a:extLst>
          </p:cNvPr>
          <p:cNvSpPr txBox="1"/>
          <p:nvPr/>
        </p:nvSpPr>
        <p:spPr>
          <a:xfrm>
            <a:off x="4904011" y="5115644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Georgia" panose="02040502050405020303" pitchFamily="18" charset="0"/>
              </a:rPr>
              <a:t>concatenate/summation</a:t>
            </a:r>
            <a:endParaRPr lang="ko-KR" altLang="en-US" b="1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2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B12CC-8634-4204-B00A-FC029FB9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eorgia" panose="02040502050405020303" pitchFamily="18" charset="0"/>
              </a:rPr>
              <a:t>Classifier concat</a:t>
            </a:r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4CAB5-0AF4-4E93-8CED-7AFBDE6CC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학습 결과를 통합</a:t>
            </a:r>
            <a:endParaRPr lang="en-US" altLang="ko-KR" sz="2000"/>
          </a:p>
          <a:p>
            <a:r>
              <a:rPr lang="en-US" altLang="ko-KR" sz="2000"/>
              <a:t>late fusion</a:t>
            </a:r>
            <a:r>
              <a:rPr lang="ko-KR" altLang="en-US" sz="2000"/>
              <a:t>의 경우 여러 </a:t>
            </a:r>
            <a:r>
              <a:rPr lang="en-US" altLang="ko-KR" sz="2000"/>
              <a:t>network</a:t>
            </a:r>
            <a:r>
              <a:rPr lang="ko-KR" altLang="en-US" sz="2000"/>
              <a:t>를 통해 </a:t>
            </a:r>
            <a:r>
              <a:rPr lang="en-US" altLang="ko-KR" sz="2000"/>
              <a:t>feature</a:t>
            </a:r>
            <a:r>
              <a:rPr lang="ko-KR" altLang="en-US" sz="2000"/>
              <a:t>를 </a:t>
            </a:r>
            <a:r>
              <a:rPr lang="en-US" altLang="ko-KR" sz="2000"/>
              <a:t>output</a:t>
            </a:r>
            <a:r>
              <a:rPr lang="ko-KR" altLang="en-US" sz="2000"/>
              <a:t>으로 하여 융합</a:t>
            </a:r>
            <a:endParaRPr lang="en-US" altLang="ko-KR" sz="2000"/>
          </a:p>
          <a:p>
            <a:r>
              <a:rPr lang="en-US" altLang="ko-KR" sz="2000"/>
              <a:t>classifier concat</a:t>
            </a:r>
            <a:r>
              <a:rPr lang="ko-KR" altLang="en-US" sz="2000"/>
              <a:t>의 경우 각각의 네트워크가 각각의 </a:t>
            </a:r>
            <a:r>
              <a:rPr lang="en-US" altLang="ko-KR" sz="2000"/>
              <a:t>label</a:t>
            </a:r>
            <a:r>
              <a:rPr lang="ko-KR" altLang="en-US" sz="2000"/>
              <a:t>을 가지고 학습된 후</a:t>
            </a:r>
            <a:r>
              <a:rPr lang="en-US" altLang="ko-KR" sz="2000"/>
              <a:t>, </a:t>
            </a:r>
            <a:r>
              <a:rPr lang="ko-KR" altLang="en-US" sz="2000"/>
              <a:t>해당 결과를 통합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AB85863-B730-43DC-8291-E3C141E0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99971"/>
              </p:ext>
            </p:extLst>
          </p:nvPr>
        </p:nvGraphicFramePr>
        <p:xfrm>
          <a:off x="2524892" y="2505178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4198110334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Text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B520317-5485-46AF-B2FE-C766C036B520}"/>
              </a:ext>
            </a:extLst>
          </p:cNvPr>
          <p:cNvGrpSpPr/>
          <p:nvPr/>
        </p:nvGrpSpPr>
        <p:grpSpPr>
          <a:xfrm>
            <a:off x="2246478" y="2870940"/>
            <a:ext cx="1992380" cy="1747310"/>
            <a:chOff x="4434889" y="3808180"/>
            <a:chExt cx="3322221" cy="2628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243800-076A-4E0D-8D52-A627D850D5F5}"/>
                </a:ext>
              </a:extLst>
            </p:cNvPr>
            <p:cNvSpPr/>
            <p:nvPr/>
          </p:nvSpPr>
          <p:spPr>
            <a:xfrm>
              <a:off x="4434889" y="4046183"/>
              <a:ext cx="3322221" cy="1056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Georgia" panose="02040502050405020303" pitchFamily="18" charset="0"/>
                </a:rPr>
                <a:t>Neural Network</a:t>
              </a:r>
              <a:endParaRPr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9CF27D4-CC6C-4C68-9214-8C742DF4161E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6096000" y="3808180"/>
              <a:ext cx="0" cy="238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9ED11DA-95B7-4BC5-84E5-07DA71CE6A34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6096000" y="5102625"/>
              <a:ext cx="0" cy="361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38B1CF-C351-4BB4-A3DC-3F8EB99B05EA}"/>
                </a:ext>
              </a:extLst>
            </p:cNvPr>
            <p:cNvSpPr txBox="1"/>
            <p:nvPr/>
          </p:nvSpPr>
          <p:spPr>
            <a:xfrm>
              <a:off x="5214438" y="5464082"/>
              <a:ext cx="1763123" cy="97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Trained feature1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D5D7B795-D15A-4F3B-861F-E0158DE7E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53970"/>
              </p:ext>
            </p:extLst>
          </p:nvPr>
        </p:nvGraphicFramePr>
        <p:xfrm>
          <a:off x="5177528" y="2500118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3872852039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Image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B6268F80-9B64-45AC-B5B3-F24AF7B6C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09601"/>
              </p:ext>
            </p:extLst>
          </p:nvPr>
        </p:nvGraphicFramePr>
        <p:xfrm>
          <a:off x="7830164" y="2500118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3416303894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Audio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13C53B-B981-4E43-9431-5E99A32398A7}"/>
              </a:ext>
            </a:extLst>
          </p:cNvPr>
          <p:cNvGrpSpPr/>
          <p:nvPr/>
        </p:nvGrpSpPr>
        <p:grpSpPr>
          <a:xfrm>
            <a:off x="4893587" y="2865878"/>
            <a:ext cx="1992380" cy="1750672"/>
            <a:chOff x="4399144" y="3803124"/>
            <a:chExt cx="3322221" cy="263305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12E59B-F2D4-4028-A21D-CC913626AC91}"/>
                </a:ext>
              </a:extLst>
            </p:cNvPr>
            <p:cNvSpPr/>
            <p:nvPr/>
          </p:nvSpPr>
          <p:spPr>
            <a:xfrm>
              <a:off x="4399144" y="4046183"/>
              <a:ext cx="3322221" cy="10564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Georgia" panose="02040502050405020303" pitchFamily="18" charset="0"/>
                </a:rPr>
                <a:t>Neural Network</a:t>
              </a:r>
              <a:endParaRPr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9AF4363-BAC3-4BA1-BF23-553B907804FB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6060255" y="3803124"/>
              <a:ext cx="9216" cy="24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2F121B0-0097-47BB-B6E5-B24C9BC3B023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>
              <a:off x="6060255" y="5102626"/>
              <a:ext cx="0" cy="361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C0939C-DC25-4968-B47E-5EA30171899A}"/>
                </a:ext>
              </a:extLst>
            </p:cNvPr>
            <p:cNvSpPr txBox="1"/>
            <p:nvPr/>
          </p:nvSpPr>
          <p:spPr>
            <a:xfrm>
              <a:off x="5178693" y="5464083"/>
              <a:ext cx="1763123" cy="97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Trained feature2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2A2C9F0-224F-4E68-A579-CAAE81D19392}"/>
              </a:ext>
            </a:extLst>
          </p:cNvPr>
          <p:cNvGrpSpPr/>
          <p:nvPr/>
        </p:nvGrpSpPr>
        <p:grpSpPr>
          <a:xfrm>
            <a:off x="7551750" y="2865878"/>
            <a:ext cx="1992380" cy="1750672"/>
            <a:chOff x="4434889" y="3803125"/>
            <a:chExt cx="3322221" cy="263305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07CAAE-3FAF-4567-953B-E6FFF7563BAF}"/>
                </a:ext>
              </a:extLst>
            </p:cNvPr>
            <p:cNvSpPr/>
            <p:nvPr/>
          </p:nvSpPr>
          <p:spPr>
            <a:xfrm>
              <a:off x="4434889" y="4046183"/>
              <a:ext cx="3322221" cy="10564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Georgia" panose="02040502050405020303" pitchFamily="18" charset="0"/>
                </a:rPr>
                <a:t>Neural Network</a:t>
              </a:r>
              <a:endParaRPr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889B467-8B5E-4DB0-9A98-AFD3D624DA74}"/>
                </a:ext>
              </a:extLst>
            </p:cNvPr>
            <p:cNvCxnSpPr>
              <a:cxnSpLocks/>
              <a:stCxn id="11" idx="2"/>
              <a:endCxn id="18" idx="0"/>
            </p:cNvCxnSpPr>
            <p:nvPr/>
          </p:nvCxnSpPr>
          <p:spPr>
            <a:xfrm>
              <a:off x="6095999" y="3803125"/>
              <a:ext cx="0" cy="243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06C8569-93C6-49B1-B320-9D4F0EADCA1B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>
              <a:off x="6095999" y="5102626"/>
              <a:ext cx="0" cy="361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F79005-216B-4AE0-9DB7-FD5C9F2D2B16}"/>
                </a:ext>
              </a:extLst>
            </p:cNvPr>
            <p:cNvSpPr txBox="1"/>
            <p:nvPr/>
          </p:nvSpPr>
          <p:spPr>
            <a:xfrm>
              <a:off x="5214438" y="5464084"/>
              <a:ext cx="1763123" cy="97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Trained feature3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4D76A9C6-1D01-4479-B649-B618204D7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61538"/>
              </p:ext>
            </p:extLst>
          </p:nvPr>
        </p:nvGraphicFramePr>
        <p:xfrm>
          <a:off x="3736449" y="5280658"/>
          <a:ext cx="4306656" cy="42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4198110334"/>
                    </a:ext>
                  </a:extLst>
                </a:gridCol>
                <a:gridCol w="1435552">
                  <a:extLst>
                    <a:ext uri="{9D8B030D-6E8A-4147-A177-3AD203B41FA5}">
                      <a16:colId xmlns:a16="http://schemas.microsoft.com/office/drawing/2014/main" val="3872852039"/>
                    </a:ext>
                  </a:extLst>
                </a:gridCol>
                <a:gridCol w="1435552">
                  <a:extLst>
                    <a:ext uri="{9D8B030D-6E8A-4147-A177-3AD203B41FA5}">
                      <a16:colId xmlns:a16="http://schemas.microsoft.com/office/drawing/2014/main" val="3416303894"/>
                    </a:ext>
                  </a:extLst>
                </a:gridCol>
              </a:tblGrid>
              <a:tr h="42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Output1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Output2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Output3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10657EC-6E81-47EE-AEC5-C5B57EB9714F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889777" y="4815687"/>
            <a:ext cx="2658164" cy="46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B281BBB-43E5-40E2-AB3E-ADD3DC2370E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889776" y="4815687"/>
            <a:ext cx="1" cy="46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66AED0-61E6-49E2-B9FC-C0ED2A5955A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242668" y="4785707"/>
            <a:ext cx="2647109" cy="49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93F3DD-6960-46E7-B284-0253A8608B16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5889777" y="5706235"/>
            <a:ext cx="0" cy="26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061FEC-6674-4188-A065-29C35D183B74}"/>
              </a:ext>
            </a:extLst>
          </p:cNvPr>
          <p:cNvSpPr txBox="1"/>
          <p:nvPr/>
        </p:nvSpPr>
        <p:spPr>
          <a:xfrm>
            <a:off x="5432760" y="596902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eorgia" panose="02040502050405020303" pitchFamily="18" charset="0"/>
              </a:rPr>
              <a:t>Output</a:t>
            </a:r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0FC901-2235-452A-B3D8-072D490F8918}"/>
              </a:ext>
            </a:extLst>
          </p:cNvPr>
          <p:cNvSpPr txBox="1"/>
          <p:nvPr/>
        </p:nvSpPr>
        <p:spPr>
          <a:xfrm>
            <a:off x="8117151" y="5278607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Georgia" panose="02040502050405020303" pitchFamily="18" charset="0"/>
              </a:rPr>
              <a:t>concatenate/summation</a:t>
            </a:r>
            <a:endParaRPr lang="ko-KR" altLang="en-US" b="1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46349F-2039-46D5-8673-0B611BCF21F5}"/>
              </a:ext>
            </a:extLst>
          </p:cNvPr>
          <p:cNvSpPr txBox="1"/>
          <p:nvPr/>
        </p:nvSpPr>
        <p:spPr>
          <a:xfrm>
            <a:off x="921436" y="5319354"/>
            <a:ext cx="2650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ex) 0,0,1</a:t>
            </a:r>
            <a:r>
              <a:rPr lang="ko-KR" altLang="en-US" sz="1600"/>
              <a:t>이라면 </a:t>
            </a:r>
            <a:r>
              <a:rPr lang="en-US" altLang="ko-KR" sz="1600"/>
              <a:t>0</a:t>
            </a:r>
            <a:r>
              <a:rPr lang="ko-KR" altLang="en-US" sz="1600"/>
              <a:t>으로 결정</a:t>
            </a:r>
          </a:p>
        </p:txBody>
      </p:sp>
    </p:spTree>
    <p:extLst>
      <p:ext uri="{BB962C8B-B14F-4D97-AF65-F5344CB8AC3E}">
        <p14:creationId xmlns:p14="http://schemas.microsoft.com/office/powerpoint/2010/main" val="27375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5A6B0-DFE4-4197-B5DE-9BAB5B47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예시 </a:t>
            </a:r>
            <a:r>
              <a:rPr lang="en-US" altLang="ko-KR"/>
              <a:t>– WISA’20 </a:t>
            </a:r>
            <a:r>
              <a:rPr lang="ko-KR" altLang="en-US"/>
              <a:t>확장</a:t>
            </a:r>
            <a:r>
              <a:rPr lang="en-US" altLang="ko-KR"/>
              <a:t>..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44">
                <a:extLst>
                  <a:ext uri="{FF2B5EF4-FFF2-40B4-BE49-F238E27FC236}">
                    <a16:creationId xmlns:a16="http://schemas.microsoft.com/office/drawing/2014/main" id="{04E08C25-6269-4577-B8B0-6DAEF5F229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910644"/>
                  </p:ext>
                </p:extLst>
              </p:nvPr>
            </p:nvGraphicFramePr>
            <p:xfrm>
              <a:off x="4098947" y="4593672"/>
              <a:ext cx="3302732" cy="144780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825683">
                      <a:extLst>
                        <a:ext uri="{9D8B030D-6E8A-4147-A177-3AD203B41FA5}">
                          <a16:colId xmlns:a16="http://schemas.microsoft.com/office/drawing/2014/main" val="1802681019"/>
                        </a:ext>
                      </a:extLst>
                    </a:gridCol>
                    <a:gridCol w="825683">
                      <a:extLst>
                        <a:ext uri="{9D8B030D-6E8A-4147-A177-3AD203B41FA5}">
                          <a16:colId xmlns:a16="http://schemas.microsoft.com/office/drawing/2014/main" val="3651276257"/>
                        </a:ext>
                      </a:extLst>
                    </a:gridCol>
                    <a:gridCol w="825683">
                      <a:extLst>
                        <a:ext uri="{9D8B030D-6E8A-4147-A177-3AD203B41FA5}">
                          <a16:colId xmlns:a16="http://schemas.microsoft.com/office/drawing/2014/main" val="993094874"/>
                        </a:ext>
                      </a:extLst>
                    </a:gridCol>
                    <a:gridCol w="825683">
                      <a:extLst>
                        <a:ext uri="{9D8B030D-6E8A-4147-A177-3AD203B41FA5}">
                          <a16:colId xmlns:a16="http://schemas.microsoft.com/office/drawing/2014/main" val="42850478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81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  <a:alpha val="6980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2f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  <a:alpha val="6980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  <a:alpha val="6980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95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  <a:alpha val="6980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59869"/>
                      </a:ext>
                    </a:extLst>
                  </a:tr>
                  <a:tr h="30203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81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81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95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10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  <a:alpha val="6980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  <a:alpha val="6980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  <a:alpha val="6980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  <a:alpha val="6980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787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27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27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95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31899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44">
                <a:extLst>
                  <a:ext uri="{FF2B5EF4-FFF2-40B4-BE49-F238E27FC236}">
                    <a16:creationId xmlns:a16="http://schemas.microsoft.com/office/drawing/2014/main" id="{04E08C25-6269-4577-B8B0-6DAEF5F229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910644"/>
                  </p:ext>
                </p:extLst>
              </p:nvPr>
            </p:nvGraphicFramePr>
            <p:xfrm>
              <a:off x="4098947" y="4593672"/>
              <a:ext cx="3302732" cy="144780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825683">
                      <a:extLst>
                        <a:ext uri="{9D8B030D-6E8A-4147-A177-3AD203B41FA5}">
                          <a16:colId xmlns:a16="http://schemas.microsoft.com/office/drawing/2014/main" val="1802681019"/>
                        </a:ext>
                      </a:extLst>
                    </a:gridCol>
                    <a:gridCol w="825683">
                      <a:extLst>
                        <a:ext uri="{9D8B030D-6E8A-4147-A177-3AD203B41FA5}">
                          <a16:colId xmlns:a16="http://schemas.microsoft.com/office/drawing/2014/main" val="3651276257"/>
                        </a:ext>
                      </a:extLst>
                    </a:gridCol>
                    <a:gridCol w="825683">
                      <a:extLst>
                        <a:ext uri="{9D8B030D-6E8A-4147-A177-3AD203B41FA5}">
                          <a16:colId xmlns:a16="http://schemas.microsoft.com/office/drawing/2014/main" val="993094874"/>
                        </a:ext>
                      </a:extLst>
                    </a:gridCol>
                    <a:gridCol w="825683">
                      <a:extLst>
                        <a:ext uri="{9D8B030D-6E8A-4147-A177-3AD203B41FA5}">
                          <a16:colId xmlns:a16="http://schemas.microsoft.com/office/drawing/2014/main" val="42850478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81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  <a:alpha val="6980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2f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  <a:alpha val="6980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2222" t="-3279" r="-102222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95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  <a:alpha val="6980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598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81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81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2222" t="-112500" r="-102222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95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10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35" t="-195082" r="-300735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735" t="-195082" r="-200735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2222" t="-195082" r="-102222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95082" r="-1471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787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27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27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2222" t="-295082" r="-102222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>
                              <a:latin typeface="Book Antiqua" panose="02040602050305030304" pitchFamily="18" charset="0"/>
                            </a:rPr>
                            <a:t>95</a:t>
                          </a:r>
                          <a:endParaRPr lang="ko-KR" altLang="en-US" sz="16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BFDED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31899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D0153E3-0DC3-4B4F-A219-5D2E8471BC9D}"/>
              </a:ext>
            </a:extLst>
          </p:cNvPr>
          <p:cNvSpPr txBox="1"/>
          <p:nvPr/>
        </p:nvSpPr>
        <p:spPr>
          <a:xfrm>
            <a:off x="5409514" y="6164430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Georgia" panose="02040502050405020303" pitchFamily="18" charset="0"/>
              </a:rPr>
              <a:t>Data</a:t>
            </a:r>
            <a:endParaRPr lang="ko-KR" altLang="en-US" sz="1600" b="1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13917C-896D-44C8-A357-B68709DF7259}"/>
              </a:ext>
            </a:extLst>
          </p:cNvPr>
          <p:cNvSpPr txBox="1"/>
          <p:nvPr/>
        </p:nvSpPr>
        <p:spPr>
          <a:xfrm>
            <a:off x="8117789" y="616443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Georgia" panose="02040502050405020303" pitchFamily="18" charset="0"/>
              </a:rPr>
              <a:t>Label</a:t>
            </a:r>
            <a:endParaRPr lang="ko-KR" altLang="en-US" sz="1600" b="1">
              <a:latin typeface="Georgia" panose="02040502050405020303" pitchFamily="18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4D3138A-06B5-4F1A-96E3-4D835267C25E}"/>
              </a:ext>
            </a:extLst>
          </p:cNvPr>
          <p:cNvGrpSpPr/>
          <p:nvPr/>
        </p:nvGrpSpPr>
        <p:grpSpPr>
          <a:xfrm>
            <a:off x="1424006" y="987204"/>
            <a:ext cx="9851987" cy="2104916"/>
            <a:chOff x="1132344" y="956724"/>
            <a:chExt cx="9851987" cy="210491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10F8CBA-C178-474E-8ED3-01434BE7C95C}"/>
                </a:ext>
              </a:extLst>
            </p:cNvPr>
            <p:cNvGrpSpPr/>
            <p:nvPr/>
          </p:nvGrpSpPr>
          <p:grpSpPr>
            <a:xfrm>
              <a:off x="1132344" y="956724"/>
              <a:ext cx="3515558" cy="2104916"/>
              <a:chOff x="426129" y="913492"/>
              <a:chExt cx="3897297" cy="2104916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DF88A8A-41BD-41C6-A27C-BA86E4B83AB7}"/>
                  </a:ext>
                </a:extLst>
              </p:cNvPr>
              <p:cNvGrpSpPr/>
              <p:nvPr/>
            </p:nvGrpSpPr>
            <p:grpSpPr>
              <a:xfrm>
                <a:off x="426129" y="913492"/>
                <a:ext cx="3897297" cy="2104916"/>
                <a:chOff x="665826" y="1179822"/>
                <a:chExt cx="3897297" cy="2104916"/>
              </a:xfrm>
            </p:grpSpPr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45146C25-D51B-48E3-8AF3-CFB8AFE50426}"/>
                    </a:ext>
                  </a:extLst>
                </p:cNvPr>
                <p:cNvGrpSpPr/>
                <p:nvPr/>
              </p:nvGrpSpPr>
              <p:grpSpPr>
                <a:xfrm>
                  <a:off x="665826" y="1578006"/>
                  <a:ext cx="3897297" cy="1706732"/>
                  <a:chOff x="3169328" y="1604639"/>
                  <a:chExt cx="3897297" cy="1706732"/>
                </a:xfrm>
              </p:grpSpPr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3A224E95-C1B0-4986-94A3-EB7E578063ED}"/>
                      </a:ext>
                    </a:extLst>
                  </p:cNvPr>
                  <p:cNvSpPr/>
                  <p:nvPr/>
                </p:nvSpPr>
                <p:spPr>
                  <a:xfrm>
                    <a:off x="3169329" y="1604639"/>
                    <a:ext cx="3062794" cy="170673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F2395C-EF13-42E8-8C26-3F5D46245B80}"/>
                      </a:ext>
                    </a:extLst>
                  </p:cNvPr>
                  <p:cNvSpPr txBox="1"/>
                  <p:nvPr/>
                </p:nvSpPr>
                <p:spPr>
                  <a:xfrm>
                    <a:off x="3169328" y="1686758"/>
                    <a:ext cx="84090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b="1">
                        <a:latin typeface="Book Antiqua" panose="02040602050305030304" pitchFamily="18" charset="0"/>
                      </a:rPr>
                      <a:t>&lt;SR&gt;:</a:t>
                    </a:r>
                    <a:endParaRPr lang="ko-KR" altLang="en-US" sz="1600" b="1">
                      <a:latin typeface="Book Antiqua" panose="02040602050305030304" pitchFamily="18" charset="0"/>
                    </a:endParaRP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B882E31F-2B23-49EC-A1D1-7554B6E3E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69328" y="2107431"/>
                    <a:ext cx="389729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altLang="ko-KR" sz="1600" b="1">
                        <a:latin typeface="Book Antiqua" panose="02040602050305030304" pitchFamily="18" charset="0"/>
                      </a:rPr>
                      <a:t> 602:   8c </a:t>
                    </a:r>
                    <a:r>
                      <a:rPr lang="pt-BR" altLang="ko-KR" sz="100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81   </a:t>
                    </a:r>
                    <a:r>
                      <a:rPr lang="pt-BR" altLang="ko-KR" sz="110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ldd    r24, Y+4</a:t>
                    </a:r>
                  </a:p>
                  <a:p>
                    <a:r>
                      <a:rPr lang="pt-BR" altLang="ko-KR" sz="1600" b="1">
                        <a:latin typeface="Book Antiqua" panose="02040602050305030304" pitchFamily="18" charset="0"/>
                      </a:rPr>
                      <a:t> 604:   88 </a:t>
                    </a:r>
                    <a:r>
                      <a:rPr lang="pt-BR" altLang="ko-KR" sz="80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2f   </a:t>
                    </a:r>
                    <a:r>
                      <a:rPr lang="pt-BR" altLang="ko-KR" sz="500" b="1">
                        <a:latin typeface="Book Antiqua" panose="02040602050305030304" pitchFamily="18" charset="0"/>
                      </a:rPr>
                      <a:t> 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mov  </a:t>
                    </a:r>
                    <a:r>
                      <a:rPr lang="pt-BR" altLang="ko-KR" sz="105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r24, r24</a:t>
                    </a:r>
                  </a:p>
                  <a:p>
                    <a:r>
                      <a:rPr lang="pt-BR" altLang="ko-KR" sz="1600" b="1">
                        <a:latin typeface="Book Antiqua" panose="02040602050305030304" pitchFamily="18" charset="0"/>
                      </a:rPr>
                      <a:t>                </a:t>
                    </a:r>
                    <a:r>
                      <a:rPr lang="pt-BR" altLang="ko-KR" sz="700" b="1">
                        <a:latin typeface="Book Antiqua" panose="02040602050305030304" pitchFamily="18" charset="0"/>
                      </a:rPr>
                      <a:t> 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...</a:t>
                    </a:r>
                    <a:endParaRPr lang="ko-KR" altLang="en-US" sz="1600" b="1">
                      <a:latin typeface="Book Antiqua" panose="02040602050305030304" pitchFamily="18" charset="0"/>
                    </a:endParaRPr>
                  </a:p>
                </p:txBody>
              </p:sp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265B09B-3905-4BE6-AC72-DA26C75114EE}"/>
                    </a:ext>
                  </a:extLst>
                </p:cNvPr>
                <p:cNvSpPr txBox="1"/>
                <p:nvPr/>
              </p:nvSpPr>
              <p:spPr>
                <a:xfrm>
                  <a:off x="985088" y="1179822"/>
                  <a:ext cx="24242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b="1">
                      <a:latin typeface="Georgia" panose="02040502050405020303" pitchFamily="18" charset="0"/>
                    </a:rPr>
                    <a:t>PRINCE binary file</a:t>
                  </a:r>
                  <a:endParaRPr lang="ko-KR" altLang="en-US" sz="1600" b="1">
                    <a:latin typeface="Georgia" panose="02040502050405020303" pitchFamily="18" charset="0"/>
                  </a:endParaRPr>
                </a:p>
              </p:txBody>
            </p:sp>
          </p:grp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1DD574C2-49EE-4534-A06D-713F26EE3D6C}"/>
                  </a:ext>
                </a:extLst>
              </p:cNvPr>
              <p:cNvSpPr/>
              <p:nvPr/>
            </p:nvSpPr>
            <p:spPr>
              <a:xfrm>
                <a:off x="1402874" y="1722964"/>
                <a:ext cx="295250" cy="904840"/>
              </a:xfrm>
              <a:prstGeom prst="rect">
                <a:avLst/>
              </a:prstGeom>
              <a:solidFill>
                <a:srgbClr val="FF3300">
                  <a:alpha val="14902"/>
                </a:srgbClr>
              </a:solidFill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3158BD-A37F-4BA4-9D57-8A83FCBCF9BF}"/>
                </a:ext>
              </a:extLst>
            </p:cNvPr>
            <p:cNvGrpSpPr/>
            <p:nvPr/>
          </p:nvGrpSpPr>
          <p:grpSpPr>
            <a:xfrm>
              <a:off x="4568186" y="956724"/>
              <a:ext cx="3515558" cy="2104916"/>
              <a:chOff x="426129" y="913492"/>
              <a:chExt cx="3897297" cy="2104916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6765731-7C4F-42CB-8495-09049B6F5A9D}"/>
                  </a:ext>
                </a:extLst>
              </p:cNvPr>
              <p:cNvGrpSpPr/>
              <p:nvPr/>
            </p:nvGrpSpPr>
            <p:grpSpPr>
              <a:xfrm>
                <a:off x="426129" y="913492"/>
                <a:ext cx="3897297" cy="2104916"/>
                <a:chOff x="665826" y="1179822"/>
                <a:chExt cx="3897297" cy="2104916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35CD1FBC-B3E6-4F79-B206-FCED7D0371F8}"/>
                    </a:ext>
                  </a:extLst>
                </p:cNvPr>
                <p:cNvGrpSpPr/>
                <p:nvPr/>
              </p:nvGrpSpPr>
              <p:grpSpPr>
                <a:xfrm>
                  <a:off x="665826" y="1578006"/>
                  <a:ext cx="3897297" cy="1706732"/>
                  <a:chOff x="3169328" y="1604639"/>
                  <a:chExt cx="3897297" cy="1706732"/>
                </a:xfrm>
              </p:grpSpPr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C801853D-07B0-4DF4-96F9-081E1530AF55}"/>
                      </a:ext>
                    </a:extLst>
                  </p:cNvPr>
                  <p:cNvSpPr/>
                  <p:nvPr/>
                </p:nvSpPr>
                <p:spPr>
                  <a:xfrm>
                    <a:off x="3169329" y="1604639"/>
                    <a:ext cx="3062794" cy="170673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1FA7296-668D-4801-8FCE-A562CDF44B61}"/>
                      </a:ext>
                    </a:extLst>
                  </p:cNvPr>
                  <p:cNvSpPr txBox="1"/>
                  <p:nvPr/>
                </p:nvSpPr>
                <p:spPr>
                  <a:xfrm>
                    <a:off x="3169328" y="1686758"/>
                    <a:ext cx="125851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b="1">
                        <a:latin typeface="Book Antiqua" panose="02040602050305030304" pitchFamily="18" charset="0"/>
                      </a:rPr>
                      <a:t>&lt;specky&gt;:</a:t>
                    </a:r>
                    <a:endParaRPr lang="ko-KR" altLang="en-US" sz="1600" b="1">
                      <a:latin typeface="Book Antiqua" panose="02040602050305030304" pitchFamily="18" charset="0"/>
                    </a:endParaRP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26E5556-0870-4438-A878-B4EB9A904A85}"/>
                      </a:ext>
                    </a:extLst>
                  </p:cNvPr>
                  <p:cNvSpPr txBox="1"/>
                  <p:nvPr/>
                </p:nvSpPr>
                <p:spPr>
                  <a:xfrm>
                    <a:off x="3169328" y="2107431"/>
                    <a:ext cx="389729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altLang="ko-KR" sz="160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400" b="1">
                        <a:latin typeface="Book Antiqua" panose="02040602050305030304" pitchFamily="18" charset="0"/>
                      </a:rPr>
                      <a:t>1bde</a:t>
                    </a:r>
                    <a:r>
                      <a:rPr lang="pt-BR" altLang="ko-KR" sz="80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400" b="1">
                        <a:latin typeface="Book Antiqua" panose="02040602050305030304" pitchFamily="18" charset="0"/>
                      </a:rPr>
                      <a:t>: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  e9 </a:t>
                    </a:r>
                    <a:r>
                      <a:rPr lang="pt-BR" altLang="ko-KR" sz="105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81   ldd   r30, Y+1</a:t>
                    </a:r>
                  </a:p>
                  <a:p>
                    <a:r>
                      <a:rPr lang="pt-BR" altLang="ko-KR" sz="160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400" b="1">
                        <a:latin typeface="Book Antiqua" panose="02040602050305030304" pitchFamily="18" charset="0"/>
                      </a:rPr>
                      <a:t>1be0 :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   fa  81   ldd   r31, Y+2</a:t>
                    </a:r>
                  </a:p>
                  <a:p>
                    <a:r>
                      <a:rPr lang="pt-BR" altLang="ko-KR" sz="1600" b="1">
                        <a:latin typeface="Book Antiqua" panose="02040602050305030304" pitchFamily="18" charset="0"/>
                      </a:rPr>
                      <a:t>           </a:t>
                    </a:r>
                    <a:r>
                      <a:rPr lang="pt-BR" altLang="ko-KR" sz="105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       </a:t>
                    </a:r>
                    <a:r>
                      <a:rPr lang="pt-BR" altLang="ko-KR" sz="100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...</a:t>
                    </a:r>
                    <a:endParaRPr lang="ko-KR" altLang="en-US" sz="1600" b="1">
                      <a:latin typeface="Book Antiqua" panose="02040602050305030304" pitchFamily="18" charset="0"/>
                    </a:endParaRPr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ECD71E7-59D4-4E85-AD5A-8549DC8236F4}"/>
                    </a:ext>
                  </a:extLst>
                </p:cNvPr>
                <p:cNvSpPr txBox="1"/>
                <p:nvPr/>
              </p:nvSpPr>
              <p:spPr>
                <a:xfrm>
                  <a:off x="1029511" y="1179822"/>
                  <a:ext cx="23354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b="1">
                      <a:latin typeface="Georgia" panose="02040502050405020303" pitchFamily="18" charset="0"/>
                    </a:rPr>
                    <a:t>SPARX binary file</a:t>
                  </a:r>
                  <a:endParaRPr lang="ko-KR" altLang="en-US" sz="1600" b="1">
                    <a:latin typeface="Georgia" panose="02040502050405020303" pitchFamily="18" charset="0"/>
                  </a:endParaRPr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3B19FC6-EAA4-475E-81E5-CD24DD952925}"/>
                  </a:ext>
                </a:extLst>
              </p:cNvPr>
              <p:cNvSpPr/>
              <p:nvPr/>
            </p:nvSpPr>
            <p:spPr>
              <a:xfrm>
                <a:off x="1530813" y="1722964"/>
                <a:ext cx="295250" cy="904840"/>
              </a:xfrm>
              <a:prstGeom prst="rect">
                <a:avLst/>
              </a:prstGeom>
              <a:solidFill>
                <a:srgbClr val="FF3300">
                  <a:alpha val="14902"/>
                </a:srgbClr>
              </a:solidFill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FBEBF59-9825-4EA7-AC14-91992553EC44}"/>
                </a:ext>
              </a:extLst>
            </p:cNvPr>
            <p:cNvGrpSpPr/>
            <p:nvPr/>
          </p:nvGrpSpPr>
          <p:grpSpPr>
            <a:xfrm>
              <a:off x="7468773" y="956724"/>
              <a:ext cx="3515558" cy="2104916"/>
              <a:chOff x="426129" y="913492"/>
              <a:chExt cx="3897297" cy="210491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548AF4D9-D313-4452-8378-DEC0535FA13D}"/>
                  </a:ext>
                </a:extLst>
              </p:cNvPr>
              <p:cNvGrpSpPr/>
              <p:nvPr/>
            </p:nvGrpSpPr>
            <p:grpSpPr>
              <a:xfrm>
                <a:off x="426129" y="913492"/>
                <a:ext cx="3897297" cy="2104916"/>
                <a:chOff x="665826" y="1179822"/>
                <a:chExt cx="3897297" cy="2104916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0360BA2-BE2A-4425-9ADD-40F97CAF65A7}"/>
                    </a:ext>
                  </a:extLst>
                </p:cNvPr>
                <p:cNvGrpSpPr/>
                <p:nvPr/>
              </p:nvGrpSpPr>
              <p:grpSpPr>
                <a:xfrm>
                  <a:off x="665826" y="1578006"/>
                  <a:ext cx="3897297" cy="1706732"/>
                  <a:chOff x="3169328" y="1604639"/>
                  <a:chExt cx="3897297" cy="1706732"/>
                </a:xfrm>
              </p:grpSpPr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E4084D70-E98C-4174-8AEC-43D4DBEC7793}"/>
                      </a:ext>
                    </a:extLst>
                  </p:cNvPr>
                  <p:cNvSpPr/>
                  <p:nvPr/>
                </p:nvSpPr>
                <p:spPr>
                  <a:xfrm>
                    <a:off x="3169329" y="1604639"/>
                    <a:ext cx="3062794" cy="170673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7B9EDC3-EE7B-4738-BFED-BC406F043EDF}"/>
                      </a:ext>
                    </a:extLst>
                  </p:cNvPr>
                  <p:cNvSpPr txBox="1"/>
                  <p:nvPr/>
                </p:nvSpPr>
                <p:spPr>
                  <a:xfrm>
                    <a:off x="3169328" y="1686758"/>
                    <a:ext cx="12958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b="1">
                        <a:latin typeface="Book Antiqua" panose="02040602050305030304" pitchFamily="18" charset="0"/>
                      </a:rPr>
                      <a:t>&lt;roundF&gt;:</a:t>
                    </a:r>
                    <a:endParaRPr lang="ko-KR" altLang="en-US" sz="1600" b="1">
                      <a:latin typeface="Book Antiqua" panose="02040602050305030304" pitchFamily="18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FD8DD71-930F-4AA7-AF9C-E83AF65E3062}"/>
                      </a:ext>
                    </a:extLst>
                  </p:cNvPr>
                  <p:cNvSpPr txBox="1"/>
                  <p:nvPr/>
                </p:nvSpPr>
                <p:spPr>
                  <a:xfrm>
                    <a:off x="3169328" y="2107431"/>
                    <a:ext cx="389729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altLang="ko-KR" sz="1600" b="1">
                        <a:latin typeface="Book Antiqua" panose="02040602050305030304" pitchFamily="18" charset="0"/>
                      </a:rPr>
                      <a:t> 602:   84 27   </a:t>
                    </a:r>
                    <a:r>
                      <a:rPr lang="pt-BR" altLang="ko-KR" sz="60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eor    </a:t>
                    </a:r>
                    <a:r>
                      <a:rPr lang="pt-BR" altLang="ko-KR" sz="60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r24, r20</a:t>
                    </a:r>
                  </a:p>
                  <a:p>
                    <a:r>
                      <a:rPr lang="pt-BR" altLang="ko-KR" sz="1600" b="1">
                        <a:latin typeface="Book Antiqua" panose="02040602050305030304" pitchFamily="18" charset="0"/>
                      </a:rPr>
                      <a:t> 604:   95 27   </a:t>
                    </a:r>
                    <a:r>
                      <a:rPr lang="pt-BR" altLang="ko-KR" sz="50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eor   </a:t>
                    </a:r>
                    <a:r>
                      <a:rPr lang="pt-BR" altLang="ko-KR" sz="1200" b="1">
                        <a:latin typeface="Book Antiqua" panose="02040602050305030304" pitchFamily="18" charset="0"/>
                      </a:rPr>
                      <a:t> 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r25, r21</a:t>
                    </a:r>
                  </a:p>
                  <a:p>
                    <a:r>
                      <a:rPr lang="pt-BR" altLang="ko-KR" sz="1600" b="1">
                        <a:latin typeface="Book Antiqua" panose="02040602050305030304" pitchFamily="18" charset="0"/>
                      </a:rPr>
                      <a:t>                </a:t>
                    </a:r>
                    <a:r>
                      <a:rPr lang="pt-BR" altLang="ko-KR" sz="700" b="1">
                        <a:latin typeface="Book Antiqua" panose="02040602050305030304" pitchFamily="18" charset="0"/>
                      </a:rPr>
                      <a:t> </a:t>
                    </a:r>
                    <a:r>
                      <a:rPr lang="pt-BR" altLang="ko-KR" sz="1600" b="1">
                        <a:latin typeface="Book Antiqua" panose="02040602050305030304" pitchFamily="18" charset="0"/>
                      </a:rPr>
                      <a:t>...</a:t>
                    </a:r>
                    <a:endParaRPr lang="ko-KR" altLang="en-US" sz="1600" b="1">
                      <a:latin typeface="Book Antiqua" panose="02040602050305030304" pitchFamily="18" charset="0"/>
                    </a:endParaRPr>
                  </a:p>
                </p:txBody>
              </p: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AECE559-A5A8-4BD9-A92E-424EE128357D}"/>
                    </a:ext>
                  </a:extLst>
                </p:cNvPr>
                <p:cNvSpPr txBox="1"/>
                <p:nvPr/>
              </p:nvSpPr>
              <p:spPr>
                <a:xfrm>
                  <a:off x="1041951" y="1179822"/>
                  <a:ext cx="23105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b="1">
                      <a:latin typeface="Georgia" panose="02040502050405020303" pitchFamily="18" charset="0"/>
                    </a:rPr>
                    <a:t>SPARX binary file</a:t>
                  </a:r>
                  <a:endParaRPr lang="ko-KR" altLang="en-US" sz="1600" b="1">
                    <a:latin typeface="Georgia" panose="02040502050405020303" pitchFamily="18" charset="0"/>
                  </a:endParaRPr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5C2E6CC-F870-45C1-980D-CC5FF7151E20}"/>
                  </a:ext>
                </a:extLst>
              </p:cNvPr>
              <p:cNvSpPr/>
              <p:nvPr/>
            </p:nvSpPr>
            <p:spPr>
              <a:xfrm>
                <a:off x="1383190" y="1722964"/>
                <a:ext cx="295250" cy="904840"/>
              </a:xfrm>
              <a:prstGeom prst="rect">
                <a:avLst/>
              </a:prstGeom>
              <a:solidFill>
                <a:srgbClr val="FF3300">
                  <a:alpha val="14902"/>
                </a:srgbClr>
              </a:solidFill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3F1840C-1353-47E9-A901-ACB288D94A0C}"/>
                    </a:ext>
                  </a:extLst>
                </p:cNvPr>
                <p:cNvSpPr txBox="1"/>
                <p:nvPr/>
              </p:nvSpPr>
              <p:spPr>
                <a:xfrm>
                  <a:off x="3991945" y="2033950"/>
                  <a:ext cx="5591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1800" b="0">
                    <a:latin typeface="Book Antiqua" panose="020406020503050303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3F1840C-1353-47E9-A901-ACB288D94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945" y="2033950"/>
                  <a:ext cx="55915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B40B58D-8C37-47AA-8AAE-666E3D8AABB2}"/>
              </a:ext>
            </a:extLst>
          </p:cNvPr>
          <p:cNvCxnSpPr>
            <a:cxnSpLocks/>
          </p:cNvCxnSpPr>
          <p:nvPr/>
        </p:nvCxnSpPr>
        <p:spPr>
          <a:xfrm>
            <a:off x="7401679" y="4762949"/>
            <a:ext cx="460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2726006-B7CD-4F0C-8F2D-687FF9F9EAD9}"/>
              </a:ext>
            </a:extLst>
          </p:cNvPr>
          <p:cNvCxnSpPr>
            <a:cxnSpLocks/>
          </p:cNvCxnSpPr>
          <p:nvPr/>
        </p:nvCxnSpPr>
        <p:spPr>
          <a:xfrm>
            <a:off x="7401679" y="5128709"/>
            <a:ext cx="460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18EF7A1-EEA5-4C9E-9CF2-E0254F3A2E9B}"/>
              </a:ext>
            </a:extLst>
          </p:cNvPr>
          <p:cNvCxnSpPr>
            <a:cxnSpLocks/>
          </p:cNvCxnSpPr>
          <p:nvPr/>
        </p:nvCxnSpPr>
        <p:spPr>
          <a:xfrm>
            <a:off x="7401679" y="5860229"/>
            <a:ext cx="460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표 64">
                <a:extLst>
                  <a:ext uri="{FF2B5EF4-FFF2-40B4-BE49-F238E27FC236}">
                    <a16:creationId xmlns:a16="http://schemas.microsoft.com/office/drawing/2014/main" id="{1FF0B741-B6A5-48ED-ADB3-66808E6C10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344993"/>
                  </p:ext>
                </p:extLst>
              </p:nvPr>
            </p:nvGraphicFramePr>
            <p:xfrm>
              <a:off x="7861907" y="4593672"/>
              <a:ext cx="1279924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9924">
                      <a:extLst>
                        <a:ext uri="{9D8B030D-6E8A-4147-A177-3AD203B41FA5}">
                          <a16:colId xmlns:a16="http://schemas.microsoft.com/office/drawing/2014/main" val="2289009029"/>
                        </a:ext>
                      </a:extLst>
                    </a:gridCol>
                  </a:tblGrid>
                  <a:tr h="361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latin typeface="Georgia" panose="02040502050405020303" pitchFamily="18" charset="0"/>
                            </a:rPr>
                            <a:t>PRINCE</a:t>
                          </a:r>
                          <a:endParaRPr lang="ko-KR" altLang="en-US" sz="180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664675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>
                              <a:latin typeface="Georgia" panose="02040502050405020303" pitchFamily="18" charset="0"/>
                            </a:rPr>
                            <a:t>SPARX</a:t>
                          </a:r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358431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b="0">
                            <a:latin typeface="Book Antiqua" panose="02040602050305030304" pitchFamily="18" charset="0"/>
                          </a:endParaRPr>
                        </a:p>
                      </a:txBody>
                      <a:tcPr>
                        <a:solidFill>
                          <a:srgbClr val="F2F2F2">
                            <a:alpha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5034482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>
                              <a:latin typeface="Georgia" panose="02040502050405020303" pitchFamily="18" charset="0"/>
                            </a:rPr>
                            <a:t>SPARX</a:t>
                          </a:r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62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표 64">
                <a:extLst>
                  <a:ext uri="{FF2B5EF4-FFF2-40B4-BE49-F238E27FC236}">
                    <a16:creationId xmlns:a16="http://schemas.microsoft.com/office/drawing/2014/main" id="{1FF0B741-B6A5-48ED-ADB3-66808E6C10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344993"/>
                  </p:ext>
                </p:extLst>
              </p:nvPr>
            </p:nvGraphicFramePr>
            <p:xfrm>
              <a:off x="7861907" y="4593672"/>
              <a:ext cx="1279924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9924">
                      <a:extLst>
                        <a:ext uri="{9D8B030D-6E8A-4147-A177-3AD203B41FA5}">
                          <a16:colId xmlns:a16="http://schemas.microsoft.com/office/drawing/2014/main" val="22890090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>
                              <a:latin typeface="Georgia" panose="02040502050405020303" pitchFamily="18" charset="0"/>
                            </a:rPr>
                            <a:t>PRINCE</a:t>
                          </a:r>
                          <a:endParaRPr lang="ko-KR" altLang="en-US" sz="180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6646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>
                              <a:latin typeface="Georgia" panose="02040502050405020303" pitchFamily="18" charset="0"/>
                            </a:rPr>
                            <a:t>SPARX</a:t>
                          </a:r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3584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74" t="-210000" r="-948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50344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>
                              <a:latin typeface="Georgia" panose="02040502050405020303" pitchFamily="18" charset="0"/>
                            </a:rPr>
                            <a:t>SPARX</a:t>
                          </a:r>
                          <a:endParaRPr lang="ko-KR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627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625791-6167-46DF-8050-9CC93BEDAAA3}"/>
                  </a:ext>
                </a:extLst>
              </p:cNvPr>
              <p:cNvSpPr txBox="1"/>
              <p:nvPr/>
            </p:nvSpPr>
            <p:spPr>
              <a:xfrm>
                <a:off x="2986142" y="4593671"/>
                <a:ext cx="11128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Georgia" panose="02040502050405020303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160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625791-6167-46DF-8050-9CC93BEDA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42" y="4593671"/>
                <a:ext cx="1112805" cy="338554"/>
              </a:xfrm>
              <a:prstGeom prst="rect">
                <a:avLst/>
              </a:prstGeom>
              <a:blipFill>
                <a:blip r:embed="rId5"/>
                <a:stretch>
                  <a:fillRect l="-2747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606161-E8F7-44E4-817A-A4746665DD66}"/>
                  </a:ext>
                </a:extLst>
              </p:cNvPr>
              <p:cNvSpPr txBox="1"/>
              <p:nvPr/>
            </p:nvSpPr>
            <p:spPr>
              <a:xfrm>
                <a:off x="2986141" y="4959432"/>
                <a:ext cx="11128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Georgia" panose="02040502050405020303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ko-KR" altLang="en-US" sz="160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606161-E8F7-44E4-817A-A4746665D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41" y="4959432"/>
                <a:ext cx="1112805" cy="338554"/>
              </a:xfrm>
              <a:prstGeom prst="rect">
                <a:avLst/>
              </a:prstGeom>
              <a:blipFill>
                <a:blip r:embed="rId6"/>
                <a:stretch>
                  <a:fillRect l="-2747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2592537-2FB5-4663-94B7-387BC30D7CD1}"/>
                  </a:ext>
                </a:extLst>
              </p:cNvPr>
              <p:cNvSpPr txBox="1"/>
              <p:nvPr/>
            </p:nvSpPr>
            <p:spPr>
              <a:xfrm>
                <a:off x="2982776" y="5690952"/>
                <a:ext cx="11195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Georgia" panose="02040502050405020303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ko-KR" altLang="en-US" sz="160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2592537-2FB5-4663-94B7-387BC30D7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776" y="5690952"/>
                <a:ext cx="1119538" cy="338554"/>
              </a:xfrm>
              <a:prstGeom prst="rect">
                <a:avLst/>
              </a:prstGeom>
              <a:blipFill>
                <a:blip r:embed="rId7"/>
                <a:stretch>
                  <a:fillRect l="-2174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920AC21-9E78-4126-AEF5-935D5FC3B5B7}"/>
              </a:ext>
            </a:extLst>
          </p:cNvPr>
          <p:cNvCxnSpPr>
            <a:cxnSpLocks/>
          </p:cNvCxnSpPr>
          <p:nvPr/>
        </p:nvCxnSpPr>
        <p:spPr>
          <a:xfrm>
            <a:off x="4099460" y="4470183"/>
            <a:ext cx="327906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30ADF3E-4284-4A7B-974E-2CD594426696}"/>
              </a:ext>
            </a:extLst>
          </p:cNvPr>
          <p:cNvSpPr txBox="1"/>
          <p:nvPr/>
        </p:nvSpPr>
        <p:spPr>
          <a:xfrm>
            <a:off x="4062268" y="4113968"/>
            <a:ext cx="3352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Georgia" panose="02040502050405020303" pitchFamily="18" charset="0"/>
              </a:rPr>
              <a:t>Opcode sequence for each function</a:t>
            </a:r>
            <a:endParaRPr lang="ko-KR" altLang="en-US" sz="1600">
              <a:latin typeface="Georgia" panose="02040502050405020303" pitchFamily="18" charset="0"/>
            </a:endParaRPr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000F2E02-366E-4CB8-89A6-FDC91A5FA2A9}"/>
              </a:ext>
            </a:extLst>
          </p:cNvPr>
          <p:cNvSpPr/>
          <p:nvPr/>
        </p:nvSpPr>
        <p:spPr>
          <a:xfrm>
            <a:off x="5545571" y="3388643"/>
            <a:ext cx="400469" cy="51168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70DD2-7E72-4E54-926A-9FD6B715D5BC}"/>
              </a:ext>
            </a:extLst>
          </p:cNvPr>
          <p:cNvSpPr txBox="1"/>
          <p:nvPr/>
        </p:nvSpPr>
        <p:spPr>
          <a:xfrm>
            <a:off x="5996811" y="3469591"/>
            <a:ext cx="17636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latin typeface="Georgia" panose="02040502050405020303" pitchFamily="18" charset="0"/>
              </a:rPr>
              <a:t>Extract opcode</a:t>
            </a:r>
            <a:endParaRPr lang="ko-KR" altLang="en-US" sz="1600" b="1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7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5A6B0-DFE4-4197-B5DE-9BAB5B47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예시 </a:t>
            </a:r>
            <a:r>
              <a:rPr lang="en-US" altLang="ko-KR"/>
              <a:t>– WISA’20 </a:t>
            </a:r>
            <a:r>
              <a:rPr lang="ko-KR" altLang="en-US"/>
              <a:t>확장</a:t>
            </a:r>
            <a:r>
              <a:rPr lang="en-US" altLang="ko-KR"/>
              <a:t>..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EC143C5-3898-4A2D-9A49-46A9AF06D754}"/>
              </a:ext>
            </a:extLst>
          </p:cNvPr>
          <p:cNvSpPr/>
          <p:nvPr/>
        </p:nvSpPr>
        <p:spPr>
          <a:xfrm>
            <a:off x="2616740" y="1899624"/>
            <a:ext cx="7197327" cy="37534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A9AEB8-C5CC-4F75-AE79-18A92ACED003}"/>
              </a:ext>
            </a:extLst>
          </p:cNvPr>
          <p:cNvSpPr txBox="1"/>
          <p:nvPr/>
        </p:nvSpPr>
        <p:spPr>
          <a:xfrm>
            <a:off x="2715470" y="2043719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Georgia" panose="02040502050405020303" pitchFamily="18" charset="0"/>
              </a:rPr>
              <a:t>Preprocessing</a:t>
            </a:r>
            <a:endParaRPr lang="ko-KR" altLang="en-US" sz="1600" b="1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F8B20F-DEDF-4D67-9789-489DFAEA9A1D}"/>
                  </a:ext>
                </a:extLst>
              </p:cNvPr>
              <p:cNvSpPr txBox="1"/>
              <p:nvPr/>
            </p:nvSpPr>
            <p:spPr>
              <a:xfrm>
                <a:off x="6922330" y="2061970"/>
                <a:ext cx="2305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b="1">
                    <a:latin typeface="Georgia" panose="02040502050405020303" pitchFamily="18" charset="0"/>
                  </a:rPr>
                  <a:t> Sequence of opcode</a:t>
                </a:r>
                <a:endParaRPr lang="ko-KR" altLang="en-US" sz="1400" b="1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F8B20F-DEDF-4D67-9789-489DFAEA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330" y="2061970"/>
                <a:ext cx="2305439" cy="307777"/>
              </a:xfrm>
              <a:prstGeom prst="rect">
                <a:avLst/>
              </a:prstGeom>
              <a:blipFill>
                <a:blip r:embed="rId2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1FC93D2-798E-4446-9392-EC1247009A04}"/>
                  </a:ext>
                </a:extLst>
              </p:cNvPr>
              <p:cNvSpPr txBox="1"/>
              <p:nvPr/>
            </p:nvSpPr>
            <p:spPr>
              <a:xfrm>
                <a:off x="6689094" y="5081131"/>
                <a:ext cx="2771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b="1">
                    <a:latin typeface="Georgia" panose="02040502050405020303" pitchFamily="18" charset="0"/>
                  </a:rPr>
                  <a:t> Frequency of instruction</a:t>
                </a:r>
                <a:endParaRPr lang="ko-KR" altLang="en-US" sz="1400" b="1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1FC93D2-798E-4446-9392-EC1247009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094" y="5081131"/>
                <a:ext cx="2771913" cy="307777"/>
              </a:xfrm>
              <a:prstGeom prst="rect">
                <a:avLst/>
              </a:prstGeom>
              <a:blipFill>
                <a:blip r:embed="rId3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720E9D6-8538-45A1-A400-C322F49639C2}"/>
                  </a:ext>
                </a:extLst>
              </p:cNvPr>
              <p:cNvSpPr txBox="1"/>
              <p:nvPr/>
            </p:nvSpPr>
            <p:spPr>
              <a:xfrm>
                <a:off x="6986586" y="4229036"/>
                <a:ext cx="8835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Georgia" panose="02040502050405020303" pitchFamily="18" charset="0"/>
                  </a:rPr>
                  <a:t>Index</a:t>
                </a:r>
                <a:r>
                  <a:rPr lang="ko-KR" altLang="en-US" sz="1400">
                    <a:latin typeface="Georgia" panose="02040502050405020303" pitchFamily="18" charset="0"/>
                  </a:rPr>
                  <a:t> </a:t>
                </a:r>
                <a:r>
                  <a:rPr lang="en-US" altLang="ko-KR" sz="1400">
                    <a:latin typeface="Georgia" panose="02040502050405020303" pitchFamily="18" charset="0"/>
                  </a:rPr>
                  <a:t>:</a:t>
                </a:r>
                <a:r>
                  <a:rPr lang="ko-KR" altLang="en-US" sz="140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sz="140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720E9D6-8538-45A1-A400-C322F496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586" y="4229036"/>
                <a:ext cx="883575" cy="307777"/>
              </a:xfrm>
              <a:prstGeom prst="rect">
                <a:avLst/>
              </a:prstGeom>
              <a:blipFill>
                <a:blip r:embed="rId4"/>
                <a:stretch>
                  <a:fillRect l="-2069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56A89B0-7403-419D-BBCA-603592C75CE2}"/>
                  </a:ext>
                </a:extLst>
              </p:cNvPr>
              <p:cNvSpPr txBox="1"/>
              <p:nvPr/>
            </p:nvSpPr>
            <p:spPr>
              <a:xfrm>
                <a:off x="7868138" y="4229036"/>
                <a:ext cx="10706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255</m:t>
                      </m:r>
                    </m:oMath>
                  </m:oMathPara>
                </a14:m>
                <a:endParaRPr lang="ko-KR" altLang="en-US" sz="140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56A89B0-7403-419D-BBCA-603592C75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138" y="4229036"/>
                <a:ext cx="107061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그룹 73">
            <a:extLst>
              <a:ext uri="{FF2B5EF4-FFF2-40B4-BE49-F238E27FC236}">
                <a16:creationId xmlns:a16="http://schemas.microsoft.com/office/drawing/2014/main" id="{81AF004D-13D2-427D-8CB1-F43CFBC04867}"/>
              </a:ext>
            </a:extLst>
          </p:cNvPr>
          <p:cNvGrpSpPr/>
          <p:nvPr/>
        </p:nvGrpSpPr>
        <p:grpSpPr>
          <a:xfrm>
            <a:off x="5949431" y="4240801"/>
            <a:ext cx="1938250" cy="310526"/>
            <a:chOff x="9067177" y="6237499"/>
            <a:chExt cx="1938250" cy="31052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06A83FD-F2C3-414E-8D53-B10CF2EA451A}"/>
                </a:ext>
              </a:extLst>
            </p:cNvPr>
            <p:cNvSpPr txBox="1"/>
            <p:nvPr/>
          </p:nvSpPr>
          <p:spPr>
            <a:xfrm>
              <a:off x="9067177" y="6240248"/>
              <a:ext cx="787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latin typeface="Georgia" panose="02040502050405020303" pitchFamily="18" charset="0"/>
                </a:rPr>
                <a:t>Opcode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0236FD2-3049-4F70-95A6-24D76607B69A}"/>
                </a:ext>
              </a:extLst>
            </p:cNvPr>
            <p:cNvSpPr txBox="1"/>
            <p:nvPr/>
          </p:nvSpPr>
          <p:spPr>
            <a:xfrm>
              <a:off x="9801251" y="6237499"/>
              <a:ext cx="12041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latin typeface="Georgia" panose="02040502050405020303" pitchFamily="18" charset="0"/>
                  <a:sym typeface="Wingdings" panose="05000000000000000000" pitchFamily="2" charset="2"/>
                </a:rPr>
                <a:t>  </a:t>
              </a:r>
              <a:endParaRPr lang="ko-KR" altLang="en-US" sz="14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AF197F8-7F20-4792-88B6-5B2E70D5FA7E}"/>
              </a:ext>
            </a:extLst>
          </p:cNvPr>
          <p:cNvSpPr txBox="1"/>
          <p:nvPr/>
        </p:nvSpPr>
        <p:spPr>
          <a:xfrm>
            <a:off x="3052045" y="3234598"/>
            <a:ext cx="243864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>
                <a:latin typeface="Book Antiqua" panose="02040602050305030304" pitchFamily="18" charset="0"/>
              </a:rPr>
              <a:t>ex) </a:t>
            </a:r>
            <a:r>
              <a:rPr lang="pt-BR" altLang="ko-KR" sz="1600">
                <a:latin typeface="Book Antiqua" panose="02040602050305030304" pitchFamily="18" charset="0"/>
              </a:rPr>
              <a:t>1F  </a:t>
            </a:r>
            <a:r>
              <a:rPr lang="pt-BR" altLang="ko-KR" sz="1400">
                <a:latin typeface="Book Antiqua" panose="02040602050305030304" pitchFamily="18" charset="0"/>
              </a:rPr>
              <a:t> </a:t>
            </a:r>
            <a:r>
              <a:rPr lang="en-US" altLang="ko-KR" sz="1600">
                <a:latin typeface="Book Antiqua" panose="02040602050305030304" pitchFamily="18" charset="0"/>
                <a:sym typeface="Wingdings" panose="05000000000000000000" pitchFamily="2" charset="2"/>
              </a:rPr>
              <a:t> 31, </a:t>
            </a:r>
            <a:r>
              <a:rPr lang="en-US" altLang="ko-KR" sz="1600">
                <a:latin typeface="Book Antiqua" panose="02040602050305030304" pitchFamily="18" charset="0"/>
              </a:rPr>
              <a:t>D0 </a:t>
            </a:r>
            <a:r>
              <a:rPr lang="en-US" altLang="ko-KR" sz="1600">
                <a:latin typeface="Book Antiqua" panose="02040602050305030304" pitchFamily="18" charset="0"/>
                <a:sym typeface="Wingdings" panose="05000000000000000000" pitchFamily="2" charset="2"/>
              </a:rPr>
              <a:t> 208</a:t>
            </a:r>
            <a:r>
              <a:rPr lang="pt-BR" altLang="ko-KR" sz="1600">
                <a:latin typeface="Book Antiqua" panose="02040602050305030304" pitchFamily="18" charset="0"/>
              </a:rPr>
              <a:t> </a:t>
            </a:r>
            <a:endParaRPr lang="ko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8A458C-E4D7-47C7-BD53-C58641C7A64E}"/>
              </a:ext>
            </a:extLst>
          </p:cNvPr>
          <p:cNvSpPr txBox="1"/>
          <p:nvPr/>
        </p:nvSpPr>
        <p:spPr>
          <a:xfrm>
            <a:off x="2715470" y="4092595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Georgia" panose="02040502050405020303" pitchFamily="18" charset="0"/>
              </a:rPr>
              <a:t>Convert to decimal number</a:t>
            </a:r>
            <a:endParaRPr lang="ko-KR" altLang="en-US" sz="1400" b="1">
              <a:latin typeface="Georgia" panose="02040502050405020303" pitchFamily="18" charset="0"/>
            </a:endParaRPr>
          </a:p>
        </p:txBody>
      </p:sp>
      <p:sp>
        <p:nvSpPr>
          <p:cNvPr id="79" name="왼쪽 중괄호 78">
            <a:extLst>
              <a:ext uri="{FF2B5EF4-FFF2-40B4-BE49-F238E27FC236}">
                <a16:creationId xmlns:a16="http://schemas.microsoft.com/office/drawing/2014/main" id="{89020468-954B-474C-A675-E5A47A9F402D}"/>
              </a:ext>
            </a:extLst>
          </p:cNvPr>
          <p:cNvSpPr/>
          <p:nvPr/>
        </p:nvSpPr>
        <p:spPr>
          <a:xfrm rot="10800000">
            <a:off x="8407180" y="2472941"/>
            <a:ext cx="144517" cy="107289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6740E0-8C40-4ED9-B619-FB90A0F8DFF7}"/>
              </a:ext>
            </a:extLst>
          </p:cNvPr>
          <p:cNvSpPr txBox="1"/>
          <p:nvPr/>
        </p:nvSpPr>
        <p:spPr>
          <a:xfrm>
            <a:off x="8551697" y="2665023"/>
            <a:ext cx="116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Georgia" panose="02040502050405020303" pitchFamily="18" charset="0"/>
              </a:rPr>
              <a:t>time series</a:t>
            </a:r>
            <a:br>
              <a:rPr lang="en-US" altLang="ko-KR" sz="1600">
                <a:latin typeface="Georgia" panose="02040502050405020303" pitchFamily="18" charset="0"/>
              </a:rPr>
            </a:br>
            <a:r>
              <a:rPr lang="en-US" altLang="ko-KR" sz="1600">
                <a:latin typeface="Georgia" panose="02040502050405020303" pitchFamily="18" charset="0"/>
              </a:rPr>
              <a:t>data</a:t>
            </a:r>
            <a:endParaRPr lang="ko-KR" altLang="en-US" sz="1600">
              <a:latin typeface="Georgia" panose="02040502050405020303" pitchFamily="18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0378F56-3365-4F79-814F-CED06E3907B9}"/>
              </a:ext>
            </a:extLst>
          </p:cNvPr>
          <p:cNvCxnSpPr>
            <a:cxnSpLocks/>
          </p:cNvCxnSpPr>
          <p:nvPr/>
        </p:nvCxnSpPr>
        <p:spPr>
          <a:xfrm>
            <a:off x="7723699" y="2471712"/>
            <a:ext cx="0" cy="10741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왼쪽 중괄호 81">
            <a:extLst>
              <a:ext uri="{FF2B5EF4-FFF2-40B4-BE49-F238E27FC236}">
                <a16:creationId xmlns:a16="http://schemas.microsoft.com/office/drawing/2014/main" id="{73DDC9AC-1B5D-4ECC-BF39-F8696F34405C}"/>
              </a:ext>
            </a:extLst>
          </p:cNvPr>
          <p:cNvSpPr/>
          <p:nvPr/>
        </p:nvSpPr>
        <p:spPr>
          <a:xfrm rot="16200000">
            <a:off x="7981316" y="3399755"/>
            <a:ext cx="199259" cy="57177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48F1BE-E922-4821-AAA0-0AC577E39496}"/>
              </a:ext>
            </a:extLst>
          </p:cNvPr>
          <p:cNvSpPr txBox="1"/>
          <p:nvPr/>
        </p:nvSpPr>
        <p:spPr>
          <a:xfrm>
            <a:off x="7670667" y="3774359"/>
            <a:ext cx="827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Georgia" panose="02040502050405020303" pitchFamily="18" charset="0"/>
              </a:rPr>
              <a:t>feature</a:t>
            </a:r>
            <a:endParaRPr lang="ko-KR" altLang="en-US" sz="1600">
              <a:latin typeface="Georgia" panose="02040502050405020303" pitchFamily="18" charset="0"/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E931BAC0-3922-454F-88C1-C99CD0086E64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5123955" y="3011366"/>
            <a:ext cx="2399480" cy="809050"/>
          </a:xfrm>
          <a:prstGeom prst="bentConnector3">
            <a:avLst>
              <a:gd name="adj1" fmla="val 21301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6D67F740-9DCE-4F44-A5E5-3AB5B8568B70}"/>
              </a:ext>
            </a:extLst>
          </p:cNvPr>
          <p:cNvCxnSpPr>
            <a:cxnSpLocks/>
            <a:stCxn id="88" idx="3"/>
            <a:endCxn id="86" idx="1"/>
          </p:cNvCxnSpPr>
          <p:nvPr/>
        </p:nvCxnSpPr>
        <p:spPr>
          <a:xfrm>
            <a:off x="5123955" y="3820416"/>
            <a:ext cx="1978685" cy="914764"/>
          </a:xfrm>
          <a:prstGeom prst="bentConnector3">
            <a:avLst>
              <a:gd name="adj1" fmla="val 25772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표 85">
                <a:extLst>
                  <a:ext uri="{FF2B5EF4-FFF2-40B4-BE49-F238E27FC236}">
                    <a16:creationId xmlns:a16="http://schemas.microsoft.com/office/drawing/2014/main" id="{5EA23EFA-5FF8-4E33-B216-A2DF084F54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771179"/>
                  </p:ext>
                </p:extLst>
              </p:nvPr>
            </p:nvGraphicFramePr>
            <p:xfrm>
              <a:off x="7102640" y="4549760"/>
              <a:ext cx="1944822" cy="37084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8274">
                      <a:extLst>
                        <a:ext uri="{9D8B030D-6E8A-4147-A177-3AD203B41FA5}">
                          <a16:colId xmlns:a16="http://schemas.microsoft.com/office/drawing/2014/main" val="965860538"/>
                        </a:ext>
                      </a:extLst>
                    </a:gridCol>
                    <a:gridCol w="648274">
                      <a:extLst>
                        <a:ext uri="{9D8B030D-6E8A-4147-A177-3AD203B41FA5}">
                          <a16:colId xmlns:a16="http://schemas.microsoft.com/office/drawing/2014/main" val="2185248890"/>
                        </a:ext>
                      </a:extLst>
                    </a:gridCol>
                    <a:gridCol w="648274">
                      <a:extLst>
                        <a:ext uri="{9D8B030D-6E8A-4147-A177-3AD203B41FA5}">
                          <a16:colId xmlns:a16="http://schemas.microsoft.com/office/drawing/2014/main" val="1305106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0745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표 85">
                <a:extLst>
                  <a:ext uri="{FF2B5EF4-FFF2-40B4-BE49-F238E27FC236}">
                    <a16:creationId xmlns:a16="http://schemas.microsoft.com/office/drawing/2014/main" id="{5EA23EFA-5FF8-4E33-B216-A2DF084F54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771179"/>
                  </p:ext>
                </p:extLst>
              </p:nvPr>
            </p:nvGraphicFramePr>
            <p:xfrm>
              <a:off x="7102640" y="4549760"/>
              <a:ext cx="1944822" cy="37084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8274">
                      <a:extLst>
                        <a:ext uri="{9D8B030D-6E8A-4147-A177-3AD203B41FA5}">
                          <a16:colId xmlns:a16="http://schemas.microsoft.com/office/drawing/2014/main" val="965860538"/>
                        </a:ext>
                      </a:extLst>
                    </a:gridCol>
                    <a:gridCol w="648274">
                      <a:extLst>
                        <a:ext uri="{9D8B030D-6E8A-4147-A177-3AD203B41FA5}">
                          <a16:colId xmlns:a16="http://schemas.microsoft.com/office/drawing/2014/main" val="2185248890"/>
                        </a:ext>
                      </a:extLst>
                    </a:gridCol>
                    <a:gridCol w="648274">
                      <a:extLst>
                        <a:ext uri="{9D8B030D-6E8A-4147-A177-3AD203B41FA5}">
                          <a16:colId xmlns:a16="http://schemas.microsoft.com/office/drawing/2014/main" val="1305106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935" t="-1613" r="-20093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887" t="-1613" r="-10283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186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0745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표 171">
                <a:extLst>
                  <a:ext uri="{FF2B5EF4-FFF2-40B4-BE49-F238E27FC236}">
                    <a16:creationId xmlns:a16="http://schemas.microsoft.com/office/drawing/2014/main" id="{D728FC3A-2383-4FB5-882B-481CD5EF6B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6408998"/>
                  </p:ext>
                </p:extLst>
              </p:nvPr>
            </p:nvGraphicFramePr>
            <p:xfrm>
              <a:off x="7795060" y="2473557"/>
              <a:ext cx="571773" cy="1072893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571773">
                      <a:extLst>
                        <a:ext uri="{9D8B030D-6E8A-4147-A177-3AD203B41FA5}">
                          <a16:colId xmlns:a16="http://schemas.microsoft.com/office/drawing/2014/main" val="2097227697"/>
                        </a:ext>
                      </a:extLst>
                    </a:gridCol>
                  </a:tblGrid>
                  <a:tr h="3576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492448"/>
                      </a:ext>
                    </a:extLst>
                  </a:tr>
                  <a:tr h="3576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639316"/>
                      </a:ext>
                    </a:extLst>
                  </a:tr>
                  <a:tr h="3576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187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899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표 171">
                <a:extLst>
                  <a:ext uri="{FF2B5EF4-FFF2-40B4-BE49-F238E27FC236}">
                    <a16:creationId xmlns:a16="http://schemas.microsoft.com/office/drawing/2014/main" id="{D728FC3A-2383-4FB5-882B-481CD5EF6B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6408998"/>
                  </p:ext>
                </p:extLst>
              </p:nvPr>
            </p:nvGraphicFramePr>
            <p:xfrm>
              <a:off x="7795060" y="2473557"/>
              <a:ext cx="571773" cy="1072893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571773">
                      <a:extLst>
                        <a:ext uri="{9D8B030D-6E8A-4147-A177-3AD203B41FA5}">
                          <a16:colId xmlns:a16="http://schemas.microsoft.com/office/drawing/2014/main" val="2097227697"/>
                        </a:ext>
                      </a:extLst>
                    </a:gridCol>
                  </a:tblGrid>
                  <a:tr h="3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53" t="-1695" r="-2105" b="-2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492448"/>
                      </a:ext>
                    </a:extLst>
                  </a:tr>
                  <a:tr h="3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53" t="-101695" r="-2105" b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639316"/>
                      </a:ext>
                    </a:extLst>
                  </a:tr>
                  <a:tr h="3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53" t="-201695" r="-210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8998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표 27">
                <a:extLst>
                  <a:ext uri="{FF2B5EF4-FFF2-40B4-BE49-F238E27FC236}">
                    <a16:creationId xmlns:a16="http://schemas.microsoft.com/office/drawing/2014/main" id="{86826406-0A7E-4BA7-82D0-BFCC6D5C50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914490"/>
                  </p:ext>
                </p:extLst>
              </p:nvPr>
            </p:nvGraphicFramePr>
            <p:xfrm>
              <a:off x="3181890" y="3634996"/>
              <a:ext cx="1942065" cy="37084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7355">
                      <a:extLst>
                        <a:ext uri="{9D8B030D-6E8A-4147-A177-3AD203B41FA5}">
                          <a16:colId xmlns:a16="http://schemas.microsoft.com/office/drawing/2014/main" val="965860538"/>
                        </a:ext>
                      </a:extLst>
                    </a:gridCol>
                    <a:gridCol w="647355">
                      <a:extLst>
                        <a:ext uri="{9D8B030D-6E8A-4147-A177-3AD203B41FA5}">
                          <a16:colId xmlns:a16="http://schemas.microsoft.com/office/drawing/2014/main" val="2185248890"/>
                        </a:ext>
                      </a:extLst>
                    </a:gridCol>
                    <a:gridCol w="647355">
                      <a:extLst>
                        <a:ext uri="{9D8B030D-6E8A-4147-A177-3AD203B41FA5}">
                          <a16:colId xmlns:a16="http://schemas.microsoft.com/office/drawing/2014/main" val="1305106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rgbClr val="FFF2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rgbClr val="FFF2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187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0745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표 27">
                <a:extLst>
                  <a:ext uri="{FF2B5EF4-FFF2-40B4-BE49-F238E27FC236}">
                    <a16:creationId xmlns:a16="http://schemas.microsoft.com/office/drawing/2014/main" id="{86826406-0A7E-4BA7-82D0-BFCC6D5C50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914490"/>
                  </p:ext>
                </p:extLst>
              </p:nvPr>
            </p:nvGraphicFramePr>
            <p:xfrm>
              <a:off x="3181890" y="3634996"/>
              <a:ext cx="1942065" cy="37084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7355">
                      <a:extLst>
                        <a:ext uri="{9D8B030D-6E8A-4147-A177-3AD203B41FA5}">
                          <a16:colId xmlns:a16="http://schemas.microsoft.com/office/drawing/2014/main" val="965860538"/>
                        </a:ext>
                      </a:extLst>
                    </a:gridCol>
                    <a:gridCol w="647355">
                      <a:extLst>
                        <a:ext uri="{9D8B030D-6E8A-4147-A177-3AD203B41FA5}">
                          <a16:colId xmlns:a16="http://schemas.microsoft.com/office/drawing/2014/main" val="2185248890"/>
                        </a:ext>
                      </a:extLst>
                    </a:gridCol>
                    <a:gridCol w="647355">
                      <a:extLst>
                        <a:ext uri="{9D8B030D-6E8A-4147-A177-3AD203B41FA5}">
                          <a16:colId xmlns:a16="http://schemas.microsoft.com/office/drawing/2014/main" val="1305106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935" t="-1613" r="-20093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1887" t="-1613" r="-10283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186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0745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000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CA002-2A23-4FF0-B1EC-85C8B5F8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예시 </a:t>
            </a:r>
            <a:r>
              <a:rPr lang="en-US" altLang="ko-KR"/>
              <a:t>– WISA’20 </a:t>
            </a:r>
            <a:r>
              <a:rPr lang="ko-KR" altLang="en-US"/>
              <a:t>확장</a:t>
            </a:r>
            <a:r>
              <a:rPr lang="en-US" altLang="ko-KR"/>
              <a:t>..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1545A2-8759-43B2-AF85-39A2A8903DB5}"/>
              </a:ext>
            </a:extLst>
          </p:cNvPr>
          <p:cNvSpPr/>
          <p:nvPr/>
        </p:nvSpPr>
        <p:spPr>
          <a:xfrm>
            <a:off x="6883404" y="4417314"/>
            <a:ext cx="1168903" cy="6035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8758D1-BF8F-4269-AA02-D54996BE873C}"/>
              </a:ext>
            </a:extLst>
          </p:cNvPr>
          <p:cNvSpPr/>
          <p:nvPr/>
        </p:nvSpPr>
        <p:spPr>
          <a:xfrm>
            <a:off x="6883404" y="1892875"/>
            <a:ext cx="1168903" cy="12170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7B64E57A-7CEC-4947-B685-7261FF150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689061"/>
                  </p:ext>
                </p:extLst>
              </p:nvPr>
            </p:nvGraphicFramePr>
            <p:xfrm>
              <a:off x="908443" y="4533832"/>
              <a:ext cx="1944822" cy="37084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8274">
                      <a:extLst>
                        <a:ext uri="{9D8B030D-6E8A-4147-A177-3AD203B41FA5}">
                          <a16:colId xmlns:a16="http://schemas.microsoft.com/office/drawing/2014/main" val="965860538"/>
                        </a:ext>
                      </a:extLst>
                    </a:gridCol>
                    <a:gridCol w="648274">
                      <a:extLst>
                        <a:ext uri="{9D8B030D-6E8A-4147-A177-3AD203B41FA5}">
                          <a16:colId xmlns:a16="http://schemas.microsoft.com/office/drawing/2014/main" val="2185248890"/>
                        </a:ext>
                      </a:extLst>
                    </a:gridCol>
                    <a:gridCol w="648274">
                      <a:extLst>
                        <a:ext uri="{9D8B030D-6E8A-4147-A177-3AD203B41FA5}">
                          <a16:colId xmlns:a16="http://schemas.microsoft.com/office/drawing/2014/main" val="1305106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0745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7B64E57A-7CEC-4947-B685-7261FF150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689061"/>
                  </p:ext>
                </p:extLst>
              </p:nvPr>
            </p:nvGraphicFramePr>
            <p:xfrm>
              <a:off x="908443" y="4533832"/>
              <a:ext cx="1944822" cy="37084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8274">
                      <a:extLst>
                        <a:ext uri="{9D8B030D-6E8A-4147-A177-3AD203B41FA5}">
                          <a16:colId xmlns:a16="http://schemas.microsoft.com/office/drawing/2014/main" val="965860538"/>
                        </a:ext>
                      </a:extLst>
                    </a:gridCol>
                    <a:gridCol w="648274">
                      <a:extLst>
                        <a:ext uri="{9D8B030D-6E8A-4147-A177-3AD203B41FA5}">
                          <a16:colId xmlns:a16="http://schemas.microsoft.com/office/drawing/2014/main" val="2185248890"/>
                        </a:ext>
                      </a:extLst>
                    </a:gridCol>
                    <a:gridCol w="648274">
                      <a:extLst>
                        <a:ext uri="{9D8B030D-6E8A-4147-A177-3AD203B41FA5}">
                          <a16:colId xmlns:a16="http://schemas.microsoft.com/office/drawing/2014/main" val="1305106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869" t="-1613" r="-20093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830" t="-1613" r="-10283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935" t="-1613" r="-186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0745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6ECD61-8394-4094-AC86-0FEBAFD6429A}"/>
                  </a:ext>
                </a:extLst>
              </p:cNvPr>
              <p:cNvSpPr txBox="1"/>
              <p:nvPr/>
            </p:nvSpPr>
            <p:spPr>
              <a:xfrm>
                <a:off x="804448" y="4213108"/>
                <a:ext cx="8835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latin typeface="Georgia" panose="02040502050405020303" pitchFamily="18" charset="0"/>
                  </a:rPr>
                  <a:t>Index</a:t>
                </a:r>
                <a:r>
                  <a:rPr lang="ko-KR" altLang="en-US" sz="1400">
                    <a:latin typeface="Georgia" panose="02040502050405020303" pitchFamily="18" charset="0"/>
                  </a:rPr>
                  <a:t> </a:t>
                </a:r>
                <a:r>
                  <a:rPr lang="en-US" altLang="ko-KR" sz="1400">
                    <a:latin typeface="Georgia" panose="02040502050405020303" pitchFamily="18" charset="0"/>
                  </a:rPr>
                  <a:t>:</a:t>
                </a:r>
                <a:r>
                  <a:rPr lang="ko-KR" altLang="en-US" sz="140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sz="140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6ECD61-8394-4094-AC86-0FEBAFD64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8" y="4213108"/>
                <a:ext cx="883575" cy="307777"/>
              </a:xfrm>
              <a:prstGeom prst="rect">
                <a:avLst/>
              </a:prstGeom>
              <a:blipFill>
                <a:blip r:embed="rId3"/>
                <a:stretch>
                  <a:fillRect l="-2069"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95A059-7389-4A79-848A-2AEFB3D82CD5}"/>
                  </a:ext>
                </a:extLst>
              </p:cNvPr>
              <p:cNvSpPr txBox="1"/>
              <p:nvPr/>
            </p:nvSpPr>
            <p:spPr>
              <a:xfrm>
                <a:off x="2325579" y="4213108"/>
                <a:ext cx="526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255</m:t>
                      </m:r>
                    </m:oMath>
                  </m:oMathPara>
                </a14:m>
                <a:endParaRPr lang="ko-KR" altLang="en-US" sz="140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95A059-7389-4A79-848A-2AEFB3D82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79" y="4213108"/>
                <a:ext cx="52610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C36FC8F-C3E2-46B2-8664-EFE48C866978}"/>
              </a:ext>
            </a:extLst>
          </p:cNvPr>
          <p:cNvSpPr txBox="1"/>
          <p:nvPr/>
        </p:nvSpPr>
        <p:spPr>
          <a:xfrm>
            <a:off x="872120" y="3136387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C00000"/>
                </a:solidFill>
                <a:latin typeface="Georgia" panose="02040502050405020303" pitchFamily="18" charset="0"/>
              </a:rPr>
              <a:t>Sequence of opcode</a:t>
            </a:r>
            <a:endParaRPr lang="ko-KR" altLang="en-US" sz="1400" b="1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4FB28B-20E3-4338-9FC6-5DF427662C52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169874" y="2524674"/>
            <a:ext cx="1070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4C01A8-4C66-479F-9225-17941B4F38E3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2853265" y="4719105"/>
            <a:ext cx="389958" cy="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EA284D-BDD1-4523-8487-78AB3EA032FD}"/>
              </a:ext>
            </a:extLst>
          </p:cNvPr>
          <p:cNvSpPr txBox="1"/>
          <p:nvPr/>
        </p:nvSpPr>
        <p:spPr>
          <a:xfrm>
            <a:off x="787525" y="4979938"/>
            <a:ext cx="2145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  <a:latin typeface="Georgia" panose="02040502050405020303" pitchFamily="18" charset="0"/>
              </a:rPr>
              <a:t>Frequency of  opcode</a:t>
            </a:r>
            <a:endParaRPr lang="ko-KR" altLang="en-US" sz="1400" b="1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2262EC-6D94-4E98-BA6B-F63CEF7F2874}"/>
              </a:ext>
            </a:extLst>
          </p:cNvPr>
          <p:cNvGrpSpPr/>
          <p:nvPr/>
        </p:nvGrpSpPr>
        <p:grpSpPr>
          <a:xfrm>
            <a:off x="3243223" y="1463624"/>
            <a:ext cx="1516284" cy="2066629"/>
            <a:chOff x="5154628" y="1626587"/>
            <a:chExt cx="1516284" cy="18617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C5BAB89-B9D0-4DA6-A157-A01129457225}"/>
                </a:ext>
              </a:extLst>
            </p:cNvPr>
            <p:cNvSpPr/>
            <p:nvPr/>
          </p:nvSpPr>
          <p:spPr>
            <a:xfrm>
              <a:off x="5154628" y="1626587"/>
              <a:ext cx="1516284" cy="18617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latin typeface="Book Antiqua" panose="02040602050305030304" pitchFamily="18" charset="0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0B18D02-2790-4A0A-A2E9-AACFF79E36A3}"/>
                </a:ext>
              </a:extLst>
            </p:cNvPr>
            <p:cNvGrpSpPr/>
            <p:nvPr/>
          </p:nvGrpSpPr>
          <p:grpSpPr>
            <a:xfrm>
              <a:off x="5229863" y="1715624"/>
              <a:ext cx="1340962" cy="1696339"/>
              <a:chOff x="5648444" y="2084970"/>
              <a:chExt cx="1340962" cy="1696339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7B33047-2257-446B-A6F3-36AB337B7CED}"/>
                  </a:ext>
                </a:extLst>
              </p:cNvPr>
              <p:cNvSpPr/>
              <p:nvPr/>
            </p:nvSpPr>
            <p:spPr>
              <a:xfrm>
                <a:off x="5648444" y="2084970"/>
                <a:ext cx="1340962" cy="4494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>
                    <a:latin typeface="Book Antiqua" panose="02040602050305030304" pitchFamily="18" charset="0"/>
                  </a:rPr>
                  <a:t>Conv1D</a:t>
                </a:r>
                <a:endParaRPr lang="ko-KR" altLang="en-US" sz="1700">
                  <a:latin typeface="Book Antiqua" panose="02040602050305030304" pitchFamily="18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C92560E-FD01-431A-B647-D1B3866AA6B5}"/>
                  </a:ext>
                </a:extLst>
              </p:cNvPr>
              <p:cNvSpPr/>
              <p:nvPr/>
            </p:nvSpPr>
            <p:spPr>
              <a:xfrm>
                <a:off x="5648444" y="2708415"/>
                <a:ext cx="1340962" cy="4494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>
                    <a:latin typeface="Book Antiqua" panose="02040602050305030304" pitchFamily="18" charset="0"/>
                  </a:rPr>
                  <a:t>BatchNorm</a:t>
                </a:r>
                <a:endParaRPr lang="ko-KR" altLang="en-US" sz="1700">
                  <a:latin typeface="Book Antiqua" panose="02040602050305030304" pitchFamily="18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28E851F-0121-4B4D-A433-B044BDA557D6}"/>
                  </a:ext>
                </a:extLst>
              </p:cNvPr>
              <p:cNvSpPr/>
              <p:nvPr/>
            </p:nvSpPr>
            <p:spPr>
              <a:xfrm>
                <a:off x="5648444" y="3331860"/>
                <a:ext cx="1340962" cy="4494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>
                    <a:latin typeface="Book Antiqua" panose="02040602050305030304" pitchFamily="18" charset="0"/>
                  </a:rPr>
                  <a:t>ReLu</a:t>
                </a:r>
                <a:endParaRPr lang="ko-KR" altLang="en-US" sz="1700">
                  <a:latin typeface="Book Antiqua" panose="02040602050305030304" pitchFamily="18" charset="0"/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C3F5C781-C547-4CEB-ABC7-3776E38B8CF5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>
                <a:off x="6318925" y="2534419"/>
                <a:ext cx="0" cy="1739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1B0EE87D-E126-46B4-AE2A-44BA8BB60831}"/>
                  </a:ext>
                </a:extLst>
              </p:cNvPr>
              <p:cNvCxnSpPr>
                <a:cxnSpLocks/>
                <a:stCxn id="17" idx="2"/>
                <a:endCxn id="18" idx="0"/>
              </p:cNvCxnSpPr>
              <p:nvPr/>
            </p:nvCxnSpPr>
            <p:spPr>
              <a:xfrm>
                <a:off x="6318925" y="3157864"/>
                <a:ext cx="0" cy="1739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EBD7DC-80E5-4B4F-9726-ED2E021295F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4759507" y="2496918"/>
            <a:ext cx="310744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38F1F39-D1C5-4B32-ACB7-AE23F41A8162}"/>
              </a:ext>
            </a:extLst>
          </p:cNvPr>
          <p:cNvGrpSpPr/>
          <p:nvPr/>
        </p:nvGrpSpPr>
        <p:grpSpPr>
          <a:xfrm>
            <a:off x="5070251" y="1463603"/>
            <a:ext cx="1516284" cy="2066629"/>
            <a:chOff x="5154628" y="1626587"/>
            <a:chExt cx="1516284" cy="186175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E67C6FB-4645-4B99-BAD1-2879F0B7E04C}"/>
                </a:ext>
              </a:extLst>
            </p:cNvPr>
            <p:cNvSpPr/>
            <p:nvPr/>
          </p:nvSpPr>
          <p:spPr>
            <a:xfrm>
              <a:off x="5154628" y="1626587"/>
              <a:ext cx="1516284" cy="18617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latin typeface="Book Antiqua" panose="02040602050305030304" pitchFamily="18" charset="0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8A46AFA-D9B1-40A0-AE5D-B6E23751BCC3}"/>
                </a:ext>
              </a:extLst>
            </p:cNvPr>
            <p:cNvGrpSpPr/>
            <p:nvPr/>
          </p:nvGrpSpPr>
          <p:grpSpPr>
            <a:xfrm>
              <a:off x="5229863" y="1715624"/>
              <a:ext cx="1340962" cy="1696339"/>
              <a:chOff x="5648444" y="2084970"/>
              <a:chExt cx="1340962" cy="169633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1CD4D4C-E85E-424E-BC52-0F797DE4C630}"/>
                  </a:ext>
                </a:extLst>
              </p:cNvPr>
              <p:cNvSpPr/>
              <p:nvPr/>
            </p:nvSpPr>
            <p:spPr>
              <a:xfrm>
                <a:off x="5648444" y="2084970"/>
                <a:ext cx="1340962" cy="4494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>
                    <a:latin typeface="Book Antiqua" panose="02040602050305030304" pitchFamily="18" charset="0"/>
                  </a:rPr>
                  <a:t>Conv1D</a:t>
                </a:r>
                <a:endParaRPr lang="ko-KR" altLang="en-US" sz="1700">
                  <a:latin typeface="Book Antiqua" panose="02040602050305030304" pitchFamily="18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5FCAD53-D1C6-406B-9792-D6F000AF361E}"/>
                  </a:ext>
                </a:extLst>
              </p:cNvPr>
              <p:cNvSpPr/>
              <p:nvPr/>
            </p:nvSpPr>
            <p:spPr>
              <a:xfrm>
                <a:off x="5648444" y="2708415"/>
                <a:ext cx="1340962" cy="4494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>
                    <a:latin typeface="Book Antiqua" panose="02040602050305030304" pitchFamily="18" charset="0"/>
                  </a:rPr>
                  <a:t>BatchNorm</a:t>
                </a:r>
                <a:endParaRPr lang="ko-KR" altLang="en-US" sz="1700">
                  <a:latin typeface="Book Antiqua" panose="02040602050305030304" pitchFamily="18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28DC959-13AA-4138-8E69-468478B7F99B}"/>
                  </a:ext>
                </a:extLst>
              </p:cNvPr>
              <p:cNvSpPr/>
              <p:nvPr/>
            </p:nvSpPr>
            <p:spPr>
              <a:xfrm>
                <a:off x="5648444" y="3331860"/>
                <a:ext cx="1340962" cy="4494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>
                    <a:latin typeface="Book Antiqua" panose="02040602050305030304" pitchFamily="18" charset="0"/>
                  </a:rPr>
                  <a:t>ReLu</a:t>
                </a:r>
                <a:endParaRPr lang="ko-KR" altLang="en-US" sz="1700">
                  <a:latin typeface="Book Antiqua" panose="02040602050305030304" pitchFamily="18" charset="0"/>
                </a:endParaRP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74F6C99-3D53-4A9C-BEC4-73F77165131A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>
                <a:off x="6318925" y="2534419"/>
                <a:ext cx="0" cy="1739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A3EBD208-FB25-4CA2-ACE5-C1011D9BEDDD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>
                <a:off x="6318925" y="3157864"/>
                <a:ext cx="0" cy="1739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4626ED-5E18-40D1-BE1A-734FB2890682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>
            <a:off x="6586535" y="2496918"/>
            <a:ext cx="296869" cy="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FAF0DCF-1DF0-464A-952A-0ABE64778B4D}"/>
              </a:ext>
            </a:extLst>
          </p:cNvPr>
          <p:cNvGrpSpPr/>
          <p:nvPr/>
        </p:nvGrpSpPr>
        <p:grpSpPr>
          <a:xfrm>
            <a:off x="3243223" y="3685791"/>
            <a:ext cx="1516284" cy="2066628"/>
            <a:chOff x="5154628" y="1626587"/>
            <a:chExt cx="1516284" cy="186175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DBAD326-DA38-45F0-AC74-B4CB70D439C2}"/>
                </a:ext>
              </a:extLst>
            </p:cNvPr>
            <p:cNvSpPr/>
            <p:nvPr/>
          </p:nvSpPr>
          <p:spPr>
            <a:xfrm>
              <a:off x="5154628" y="1626587"/>
              <a:ext cx="1516284" cy="18617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latin typeface="Book Antiqua" panose="02040602050305030304" pitchFamily="18" charset="0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C9E2968-2086-4651-AF9C-EE4887D9BAD9}"/>
                </a:ext>
              </a:extLst>
            </p:cNvPr>
            <p:cNvGrpSpPr/>
            <p:nvPr/>
          </p:nvGrpSpPr>
          <p:grpSpPr>
            <a:xfrm>
              <a:off x="5229863" y="1715624"/>
              <a:ext cx="1340962" cy="1696339"/>
              <a:chOff x="5648444" y="2084970"/>
              <a:chExt cx="1340962" cy="1696339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56C52E9-131A-44C2-9D58-DC90D7631DD1}"/>
                  </a:ext>
                </a:extLst>
              </p:cNvPr>
              <p:cNvSpPr/>
              <p:nvPr/>
            </p:nvSpPr>
            <p:spPr>
              <a:xfrm>
                <a:off x="5648444" y="2084970"/>
                <a:ext cx="1340962" cy="4494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>
                    <a:latin typeface="Book Antiqua" panose="02040602050305030304" pitchFamily="18" charset="0"/>
                  </a:rPr>
                  <a:t>Dense</a:t>
                </a:r>
                <a:endParaRPr lang="ko-KR" altLang="en-US" sz="1700">
                  <a:latin typeface="Book Antiqua" panose="02040602050305030304" pitchFamily="18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66E1C01-A953-40A0-A052-6AE6609C31D9}"/>
                  </a:ext>
                </a:extLst>
              </p:cNvPr>
              <p:cNvSpPr/>
              <p:nvPr/>
            </p:nvSpPr>
            <p:spPr>
              <a:xfrm>
                <a:off x="5648444" y="2708415"/>
                <a:ext cx="1340962" cy="4494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>
                    <a:latin typeface="Book Antiqua" panose="02040602050305030304" pitchFamily="18" charset="0"/>
                  </a:rPr>
                  <a:t>BatchNorm</a:t>
                </a:r>
                <a:endParaRPr lang="ko-KR" altLang="en-US" sz="1700">
                  <a:latin typeface="Book Antiqua" panose="02040602050305030304" pitchFamily="18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5F33F8B-611B-4AE6-8BA3-D8366CF9BBF7}"/>
                  </a:ext>
                </a:extLst>
              </p:cNvPr>
              <p:cNvSpPr/>
              <p:nvPr/>
            </p:nvSpPr>
            <p:spPr>
              <a:xfrm>
                <a:off x="5648444" y="3331860"/>
                <a:ext cx="1340962" cy="4494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>
                    <a:latin typeface="Book Antiqua" panose="02040602050305030304" pitchFamily="18" charset="0"/>
                  </a:rPr>
                  <a:t>ReLu</a:t>
                </a:r>
                <a:endParaRPr lang="ko-KR" altLang="en-US" sz="1700">
                  <a:latin typeface="Book Antiqua" panose="02040602050305030304" pitchFamily="18" charset="0"/>
                </a:endParaRPr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5B1A5F1A-45A8-4DAB-9469-D8E514EDC699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6318925" y="2534419"/>
                <a:ext cx="0" cy="1739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1CFE6E22-9CA2-44D5-8C82-F2672EAD6B40}"/>
                  </a:ext>
                </a:extLst>
              </p:cNvPr>
              <p:cNvCxnSpPr>
                <a:cxnSpLocks/>
                <a:stCxn id="35" idx="2"/>
                <a:endCxn id="36" idx="0"/>
              </p:cNvCxnSpPr>
              <p:nvPr/>
            </p:nvCxnSpPr>
            <p:spPr>
              <a:xfrm>
                <a:off x="6318925" y="3157864"/>
                <a:ext cx="0" cy="1739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00AE49F-E44A-4D0C-807B-913E2275F1F6}"/>
              </a:ext>
            </a:extLst>
          </p:cNvPr>
          <p:cNvGrpSpPr/>
          <p:nvPr/>
        </p:nvGrpSpPr>
        <p:grpSpPr>
          <a:xfrm>
            <a:off x="5070250" y="3687842"/>
            <a:ext cx="1516284" cy="2066628"/>
            <a:chOff x="5154628" y="1626587"/>
            <a:chExt cx="1516284" cy="186175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918BB85-4CCC-4FCD-BA0A-5379333AC4D5}"/>
                </a:ext>
              </a:extLst>
            </p:cNvPr>
            <p:cNvSpPr/>
            <p:nvPr/>
          </p:nvSpPr>
          <p:spPr>
            <a:xfrm>
              <a:off x="5154628" y="1626587"/>
              <a:ext cx="1516284" cy="18617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700">
                <a:latin typeface="Book Antiqua" panose="02040602050305030304" pitchFamily="18" charset="0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A8D0411-F08B-49BE-9764-EC38F191E049}"/>
                </a:ext>
              </a:extLst>
            </p:cNvPr>
            <p:cNvGrpSpPr/>
            <p:nvPr/>
          </p:nvGrpSpPr>
          <p:grpSpPr>
            <a:xfrm>
              <a:off x="5229863" y="1715624"/>
              <a:ext cx="1340962" cy="1696339"/>
              <a:chOff x="5648444" y="2084970"/>
              <a:chExt cx="1340962" cy="169633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15C9D4F-85D9-433D-A72E-89462983E472}"/>
                  </a:ext>
                </a:extLst>
              </p:cNvPr>
              <p:cNvSpPr/>
              <p:nvPr/>
            </p:nvSpPr>
            <p:spPr>
              <a:xfrm>
                <a:off x="5648444" y="2084970"/>
                <a:ext cx="1340962" cy="4494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>
                    <a:latin typeface="Book Antiqua" panose="02040602050305030304" pitchFamily="18" charset="0"/>
                  </a:rPr>
                  <a:t>Dense</a:t>
                </a:r>
                <a:endParaRPr lang="ko-KR" altLang="en-US" sz="1700">
                  <a:latin typeface="Book Antiqua" panose="02040602050305030304" pitchFamily="18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6C11F78-473E-47E1-A3FE-6B3FDEBB4BA6}"/>
                  </a:ext>
                </a:extLst>
              </p:cNvPr>
              <p:cNvSpPr/>
              <p:nvPr/>
            </p:nvSpPr>
            <p:spPr>
              <a:xfrm>
                <a:off x="5648444" y="2708415"/>
                <a:ext cx="1340962" cy="4494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>
                    <a:latin typeface="Book Antiqua" panose="02040602050305030304" pitchFamily="18" charset="0"/>
                  </a:rPr>
                  <a:t>BatchNorm</a:t>
                </a:r>
                <a:endParaRPr lang="ko-KR" altLang="en-US" sz="1700">
                  <a:latin typeface="Book Antiqua" panose="02040602050305030304" pitchFamily="18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5E6F824-B764-460F-B769-48242A3848C0}"/>
                  </a:ext>
                </a:extLst>
              </p:cNvPr>
              <p:cNvSpPr/>
              <p:nvPr/>
            </p:nvSpPr>
            <p:spPr>
              <a:xfrm>
                <a:off x="5648444" y="3331860"/>
                <a:ext cx="1340962" cy="4494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700">
                    <a:latin typeface="Book Antiqua" panose="02040602050305030304" pitchFamily="18" charset="0"/>
                  </a:rPr>
                  <a:t>ReLu</a:t>
                </a:r>
                <a:endParaRPr lang="ko-KR" altLang="en-US" sz="1700">
                  <a:latin typeface="Book Antiqua" panose="02040602050305030304" pitchFamily="18" charset="0"/>
                </a:endParaRP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FF4F5A16-531F-434E-8AF5-8A0E84B82CC4}"/>
                  </a:ext>
                </a:extLst>
              </p:cNvPr>
              <p:cNvCxnSpPr>
                <a:cxnSpLocks/>
                <a:stCxn id="42" idx="2"/>
                <a:endCxn id="43" idx="0"/>
              </p:cNvCxnSpPr>
              <p:nvPr/>
            </p:nvCxnSpPr>
            <p:spPr>
              <a:xfrm>
                <a:off x="6318925" y="2534419"/>
                <a:ext cx="0" cy="1739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6C47358E-0261-4D33-B5B1-37E864105533}"/>
                  </a:ext>
                </a:extLst>
              </p:cNvPr>
              <p:cNvCxnSpPr>
                <a:cxnSpLocks/>
                <a:stCxn id="43" idx="2"/>
                <a:endCxn id="44" idx="0"/>
              </p:cNvCxnSpPr>
              <p:nvPr/>
            </p:nvCxnSpPr>
            <p:spPr>
              <a:xfrm>
                <a:off x="6318925" y="3157864"/>
                <a:ext cx="0" cy="1739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C1A425C-7642-4C8E-9C3E-41D2540B3237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>
            <a:off x="4759507" y="4719105"/>
            <a:ext cx="310743" cy="2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4A54E3F-92BC-4E78-B635-7672D790BFAA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6586534" y="4719105"/>
            <a:ext cx="296870" cy="2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B31B9C5-DBE6-49EF-9852-84169AFAAE1C}"/>
              </a:ext>
            </a:extLst>
          </p:cNvPr>
          <p:cNvSpPr/>
          <p:nvPr/>
        </p:nvSpPr>
        <p:spPr>
          <a:xfrm>
            <a:off x="6956551" y="1980598"/>
            <a:ext cx="1002888" cy="463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>
                <a:latin typeface="Book Antiqua" panose="02040602050305030304" pitchFamily="18" charset="0"/>
              </a:rPr>
              <a:t>Flatten</a:t>
            </a:r>
            <a:endParaRPr lang="ko-KR" altLang="en-US" sz="1700">
              <a:latin typeface="Book Antiqua" panose="02040602050305030304" pitchFamily="18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CEAD0B-2009-4225-BF4E-9C832D349E2A}"/>
              </a:ext>
            </a:extLst>
          </p:cNvPr>
          <p:cNvSpPr/>
          <p:nvPr/>
        </p:nvSpPr>
        <p:spPr>
          <a:xfrm>
            <a:off x="6956551" y="2555882"/>
            <a:ext cx="1002888" cy="4635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>
                <a:latin typeface="Book Antiqua" panose="02040602050305030304" pitchFamily="18" charset="0"/>
              </a:rPr>
              <a:t>Dense</a:t>
            </a:r>
            <a:endParaRPr lang="ko-KR" altLang="en-US" sz="1700">
              <a:latin typeface="Book Antiqua" panose="02040602050305030304" pitchFamily="18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FE6158-6983-4E57-A118-616CCDFD66B3}"/>
              </a:ext>
            </a:extLst>
          </p:cNvPr>
          <p:cNvSpPr/>
          <p:nvPr/>
        </p:nvSpPr>
        <p:spPr>
          <a:xfrm>
            <a:off x="6956551" y="4506161"/>
            <a:ext cx="1002888" cy="4371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>
                <a:latin typeface="Book Antiqua" panose="02040602050305030304" pitchFamily="18" charset="0"/>
              </a:rPr>
              <a:t>Dense</a:t>
            </a:r>
            <a:endParaRPr lang="ko-KR" altLang="en-US" sz="1700">
              <a:latin typeface="Book Antiqua" panose="02040602050305030304" pitchFamily="18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2EE8E20-C6FC-4C9E-8999-95D1D1E86947}"/>
              </a:ext>
            </a:extLst>
          </p:cNvPr>
          <p:cNvGrpSpPr/>
          <p:nvPr/>
        </p:nvGrpSpPr>
        <p:grpSpPr>
          <a:xfrm>
            <a:off x="7467855" y="3109938"/>
            <a:ext cx="662443" cy="1307376"/>
            <a:chOff x="7831869" y="3109939"/>
            <a:chExt cx="791269" cy="1307376"/>
          </a:xfrm>
        </p:grpSpPr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B281F2C4-FB1C-4697-8321-BAEE13534DF4}"/>
                </a:ext>
              </a:extLst>
            </p:cNvPr>
            <p:cNvCxnSpPr>
              <a:cxnSpLocks/>
              <a:stCxn id="5" idx="2"/>
              <a:endCxn id="55" idx="1"/>
            </p:cNvCxnSpPr>
            <p:nvPr/>
          </p:nvCxnSpPr>
          <p:spPr>
            <a:xfrm rot="16200000" flipH="1">
              <a:off x="7890160" y="3051648"/>
              <a:ext cx="674688" cy="79126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207AC4A-8C36-4097-89A2-77C3D88F626F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7831870" y="3109939"/>
              <a:ext cx="0" cy="1307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6D57BF-A5E1-4712-8C9E-1B5D74E2ACFC}"/>
              </a:ext>
            </a:extLst>
          </p:cNvPr>
          <p:cNvSpPr/>
          <p:nvPr/>
        </p:nvSpPr>
        <p:spPr>
          <a:xfrm>
            <a:off x="8130299" y="3501425"/>
            <a:ext cx="1472542" cy="566401"/>
          </a:xfrm>
          <a:prstGeom prst="rect">
            <a:avLst/>
          </a:prstGeom>
          <a:solidFill>
            <a:srgbClr val="FF6699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>
                <a:solidFill>
                  <a:srgbClr val="C00000"/>
                </a:solidFill>
                <a:latin typeface="Book Antiqua" panose="02040602050305030304" pitchFamily="18" charset="0"/>
              </a:rPr>
              <a:t>Concatenate</a:t>
            </a:r>
            <a:endParaRPr lang="ko-KR" altLang="en-US" sz="170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37189D5-2936-48F2-8A5B-BCC8C608EB9B}"/>
              </a:ext>
            </a:extLst>
          </p:cNvPr>
          <p:cNvSpPr/>
          <p:nvPr/>
        </p:nvSpPr>
        <p:spPr>
          <a:xfrm>
            <a:off x="9931767" y="3566038"/>
            <a:ext cx="846705" cy="4371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>
                <a:latin typeface="Book Antiqua" panose="02040602050305030304" pitchFamily="18" charset="0"/>
              </a:rPr>
              <a:t>Dense</a:t>
            </a:r>
            <a:endParaRPr lang="ko-KR" altLang="en-US" sz="1700">
              <a:latin typeface="Book Antiqua" panose="02040602050305030304" pitchFamily="18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F22AB8D-CC05-476E-8573-604990B6E97C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9602841" y="3784625"/>
            <a:ext cx="32892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391CE03-6FF8-41B7-965B-5C9DEC6E6247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0778472" y="3784625"/>
            <a:ext cx="265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C7336FE-29A7-4B3B-AFB5-E1F803417070}"/>
              </a:ext>
            </a:extLst>
          </p:cNvPr>
          <p:cNvSpPr txBox="1"/>
          <p:nvPr/>
        </p:nvSpPr>
        <p:spPr>
          <a:xfrm>
            <a:off x="11043920" y="361534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Georgia" panose="02040502050405020303" pitchFamily="18" charset="0"/>
              </a:rPr>
              <a:t>output</a:t>
            </a:r>
            <a:endParaRPr lang="ko-KR" altLang="en-US" sz="1600" b="1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표 171">
                <a:extLst>
                  <a:ext uri="{FF2B5EF4-FFF2-40B4-BE49-F238E27FC236}">
                    <a16:creationId xmlns:a16="http://schemas.microsoft.com/office/drawing/2014/main" id="{2BD860E3-CF35-410A-BF83-3617E39AEB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5463585"/>
                  </p:ext>
                </p:extLst>
              </p:nvPr>
            </p:nvGraphicFramePr>
            <p:xfrm>
              <a:off x="1598101" y="1988228"/>
              <a:ext cx="571773" cy="1072893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571773">
                      <a:extLst>
                        <a:ext uri="{9D8B030D-6E8A-4147-A177-3AD203B41FA5}">
                          <a16:colId xmlns:a16="http://schemas.microsoft.com/office/drawing/2014/main" val="2097227697"/>
                        </a:ext>
                      </a:extLst>
                    </a:gridCol>
                  </a:tblGrid>
                  <a:tr h="3576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rgbClr val="FF9900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492448"/>
                      </a:ext>
                    </a:extLst>
                  </a:tr>
                  <a:tr h="3576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rgbClr val="FF9900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639316"/>
                      </a:ext>
                    </a:extLst>
                  </a:tr>
                  <a:tr h="3576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187</m:t>
                                </m:r>
                              </m:oMath>
                            </m:oMathPara>
                          </a14:m>
                          <a:endParaRPr lang="ko-KR" altLang="en-US" sz="1600" b="0"/>
                        </a:p>
                      </a:txBody>
                      <a:tcPr>
                        <a:solidFill>
                          <a:srgbClr val="FF9900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899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표 171">
                <a:extLst>
                  <a:ext uri="{FF2B5EF4-FFF2-40B4-BE49-F238E27FC236}">
                    <a16:creationId xmlns:a16="http://schemas.microsoft.com/office/drawing/2014/main" id="{2BD860E3-CF35-410A-BF83-3617E39AEB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5463585"/>
                  </p:ext>
                </p:extLst>
              </p:nvPr>
            </p:nvGraphicFramePr>
            <p:xfrm>
              <a:off x="1598101" y="1988228"/>
              <a:ext cx="571773" cy="1072893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571773">
                      <a:extLst>
                        <a:ext uri="{9D8B030D-6E8A-4147-A177-3AD203B41FA5}">
                          <a16:colId xmlns:a16="http://schemas.microsoft.com/office/drawing/2014/main" val="2097227697"/>
                        </a:ext>
                      </a:extLst>
                    </a:gridCol>
                  </a:tblGrid>
                  <a:tr h="3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64" t="-1695" r="-3191" b="-2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492448"/>
                      </a:ext>
                    </a:extLst>
                  </a:tr>
                  <a:tr h="3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64" t="-101695" r="-3191" b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639316"/>
                      </a:ext>
                    </a:extLst>
                  </a:tr>
                  <a:tr h="3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64" t="-201695" r="-3191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89986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5CFB2FA-3DFE-481F-A8BC-FF6A7A10DF8E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7457995" y="2444103"/>
            <a:ext cx="0" cy="111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6E91A-166A-4522-A8FE-52AD4D24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예시 </a:t>
            </a:r>
            <a:r>
              <a:rPr lang="en-US" altLang="ko-KR"/>
              <a:t>– WISA’20 </a:t>
            </a:r>
            <a:r>
              <a:rPr lang="ko-KR" altLang="en-US"/>
              <a:t>확장</a:t>
            </a:r>
            <a:r>
              <a:rPr lang="en-US" altLang="ko-KR"/>
              <a:t>..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AB1A3-1607-47DA-93E4-1776B676AC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0" y="1152525"/>
            <a:ext cx="7147878" cy="50577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2</a:t>
            </a:r>
            <a:r>
              <a:rPr lang="ko-KR" altLang="en-US" sz="1800"/>
              <a:t> </a:t>
            </a:r>
            <a:r>
              <a:rPr lang="en-US" altLang="ko-KR" sz="1800"/>
              <a:t>input + late fusion</a:t>
            </a:r>
            <a:r>
              <a:rPr lang="ko-KR" altLang="en-US" sz="1800"/>
              <a:t>이라 모델을 </a:t>
            </a:r>
            <a:r>
              <a:rPr lang="en-US" altLang="ko-KR" sz="1800"/>
              <a:t>2</a:t>
            </a:r>
            <a:r>
              <a:rPr lang="ko-KR" altLang="en-US" sz="1800"/>
              <a:t>개 구성 </a:t>
            </a:r>
            <a:r>
              <a:rPr lang="en-US" altLang="ko-KR" sz="1800"/>
              <a:t>(CNN, FCN)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concatenate</a:t>
            </a:r>
            <a:r>
              <a:rPr lang="ko-KR" altLang="en-US" sz="1800"/>
              <a:t> 통해 융합 후 </a:t>
            </a:r>
            <a:r>
              <a:rPr lang="en-US" altLang="ko-KR" sz="1800"/>
              <a:t>1</a:t>
            </a:r>
            <a:r>
              <a:rPr lang="ko-KR" altLang="en-US" sz="1800"/>
              <a:t>개의 레이어 쌓아서 학습 </a:t>
            </a:r>
            <a:br>
              <a:rPr lang="en-US" altLang="ko-KR" sz="1800"/>
            </a:br>
            <a:r>
              <a:rPr lang="en-US" altLang="ko-KR" sz="1800"/>
              <a:t>(</a:t>
            </a:r>
            <a:r>
              <a:rPr lang="ko-KR" altLang="en-US" sz="1800"/>
              <a:t>아웃풋이 아니라 특징벡터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학습 필요</a:t>
            </a:r>
            <a:r>
              <a:rPr lang="en-US" altLang="ko-KR" sz="180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/>
              <a:t>최종 모델</a:t>
            </a:r>
            <a:br>
              <a:rPr lang="en-US" altLang="ko-KR" sz="1800"/>
            </a:br>
            <a:r>
              <a:rPr lang="en-US" altLang="ko-KR" sz="1800"/>
              <a:t>(input1, input2)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/>
              <a:t>input (concat</a:t>
            </a:r>
            <a:r>
              <a:rPr lang="ko-KR" altLang="en-US" sz="1800"/>
              <a:t>후 </a:t>
            </a:r>
            <a:r>
              <a:rPr lang="en-US" altLang="ko-KR" sz="1800"/>
              <a:t>dense layer </a:t>
            </a:r>
            <a:r>
              <a:rPr lang="ko-KR" altLang="en-US" sz="1800"/>
              <a:t>거친 값</a:t>
            </a:r>
            <a:r>
              <a:rPr lang="en-US" altLang="ko-KR" sz="1800"/>
              <a:t>)</a:t>
            </a:r>
            <a:r>
              <a:rPr lang="ko-KR" altLang="en-US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 output</a:t>
            </a:r>
          </a:p>
          <a:p>
            <a:pPr>
              <a:lnSpc>
                <a:spcPct val="150000"/>
              </a:lnSpc>
            </a:pPr>
            <a:endParaRPr lang="en-US" altLang="ko-KR" sz="18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/>
              <a:t>피팅하는 부분 </a:t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label</a:t>
            </a:r>
            <a:r>
              <a:rPr lang="ko-KR" altLang="en-US" sz="1800">
                <a:sym typeface="Wingdings" panose="05000000000000000000" pitchFamily="2" charset="2"/>
              </a:rPr>
              <a:t>은 </a:t>
            </a:r>
            <a:r>
              <a:rPr lang="en-US" altLang="ko-KR" sz="1800">
                <a:sym typeface="Wingdings" panose="05000000000000000000" pitchFamily="2" charset="2"/>
              </a:rPr>
              <a:t>1</a:t>
            </a:r>
            <a:r>
              <a:rPr lang="ko-KR" altLang="en-US" sz="1800">
                <a:sym typeface="Wingdings" panose="05000000000000000000" pitchFamily="2" charset="2"/>
              </a:rPr>
              <a:t>개</a:t>
            </a:r>
            <a:r>
              <a:rPr lang="en-US" altLang="ko-KR" sz="1800">
                <a:sym typeface="Wingdings" panose="05000000000000000000" pitchFamily="2" charset="2"/>
              </a:rPr>
              <a:t>, </a:t>
            </a:r>
            <a:r>
              <a:rPr lang="ko-KR" altLang="en-US" sz="1800">
                <a:sym typeface="Wingdings" panose="05000000000000000000" pitchFamily="2" charset="2"/>
              </a:rPr>
              <a:t>입력은 </a:t>
            </a:r>
            <a:r>
              <a:rPr lang="en-US" altLang="ko-KR" sz="1800">
                <a:sym typeface="Wingdings" panose="05000000000000000000" pitchFamily="2" charset="2"/>
              </a:rPr>
              <a:t>2</a:t>
            </a:r>
            <a:r>
              <a:rPr lang="ko-KR" altLang="en-US" sz="1800">
                <a:sym typeface="Wingdings" panose="05000000000000000000" pitchFamily="2" charset="2"/>
              </a:rPr>
              <a:t>개</a:t>
            </a:r>
            <a:br>
              <a:rPr lang="en-US" altLang="ko-KR" sz="1800">
                <a:sym typeface="Wingdings" panose="05000000000000000000" pitchFamily="2" charset="2"/>
              </a:rPr>
            </a:br>
            <a:r>
              <a:rPr lang="en-US" altLang="ko-KR" sz="1800">
                <a:sym typeface="Wingdings" panose="05000000000000000000" pitchFamily="2" charset="2"/>
              </a:rPr>
              <a:t>      </a:t>
            </a:r>
            <a:r>
              <a:rPr lang="ko-KR" altLang="en-US" sz="1800">
                <a:sym typeface="Wingdings" panose="05000000000000000000" pitchFamily="2" charset="2"/>
              </a:rPr>
              <a:t>두 타입의 인풋이 하나의 데이터를 나타내는 특징이며</a:t>
            </a:r>
            <a:r>
              <a:rPr lang="en-US" altLang="ko-KR" sz="1800">
                <a:sym typeface="Wingdings" panose="05000000000000000000" pitchFamily="2" charset="2"/>
              </a:rPr>
              <a:t>,</a:t>
            </a:r>
            <a:br>
              <a:rPr lang="en-US" altLang="ko-KR" sz="1800">
                <a:sym typeface="Wingdings" panose="05000000000000000000" pitchFamily="2" charset="2"/>
              </a:rPr>
            </a:br>
            <a:r>
              <a:rPr lang="en-US" altLang="ko-KR" sz="1800">
                <a:sym typeface="Wingdings" panose="05000000000000000000" pitchFamily="2" charset="2"/>
              </a:rPr>
              <a:t>          </a:t>
            </a:r>
            <a:r>
              <a:rPr lang="ko-KR" altLang="en-US" sz="1800">
                <a:sym typeface="Wingdings" panose="05000000000000000000" pitchFamily="2" charset="2"/>
              </a:rPr>
              <a:t>하나로 분류됨 </a:t>
            </a:r>
            <a:r>
              <a:rPr lang="en-US" altLang="ko-KR" sz="1800">
                <a:sym typeface="Wingdings" panose="05000000000000000000" pitchFamily="2" charset="2"/>
              </a:rPr>
              <a:t>( </a:t>
            </a:r>
            <a:r>
              <a:rPr lang="ko-KR" altLang="en-US" sz="1800">
                <a:sym typeface="Wingdings" panose="05000000000000000000" pitchFamily="2" charset="2"/>
              </a:rPr>
              <a:t>역전파가 두 모델의 입력까지 가는 것임</a:t>
            </a:r>
            <a:r>
              <a:rPr lang="en-US" altLang="ko-KR" sz="180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CA182-C04B-4255-B47A-845E5D9EC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23"/>
          <a:stretch/>
        </p:blipFill>
        <p:spPr>
          <a:xfrm>
            <a:off x="411162" y="1152525"/>
            <a:ext cx="3937318" cy="5101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48ED91-71BB-4F6E-9AC5-12D0F9FC3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851" y="4165600"/>
            <a:ext cx="8675796" cy="2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3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Georgia" panose="02040502050405020303" pitchFamily="18" charset="0"/>
              </a:rPr>
              <a:t>Multi-modal deep learning</a:t>
            </a:r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>
                <a:latin typeface="Georgia" panose="02040502050405020303" pitchFamily="18" charset="0"/>
              </a:rPr>
              <a:t>Fusion (early, late, intermediate)</a:t>
            </a:r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004A66-2CBD-431B-990E-FC7860EA0894}"/>
              </a:ext>
            </a:extLst>
          </p:cNvPr>
          <p:cNvSpPr/>
          <p:nvPr/>
        </p:nvSpPr>
        <p:spPr>
          <a:xfrm>
            <a:off x="3647440" y="2976880"/>
            <a:ext cx="7650480" cy="2865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eorgia" panose="02040502050405020303" pitchFamily="18" charset="0"/>
              </a:rPr>
              <a:t>Multi-modal deep learning</a:t>
            </a:r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multi-modal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다양한 형태의 데이터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하나의 </a:t>
            </a:r>
            <a:r>
              <a:rPr lang="en-US" altLang="ko-KR" sz="1800"/>
              <a:t>source</a:t>
            </a:r>
            <a:r>
              <a:rPr lang="ko-KR" altLang="en-US" sz="1800"/>
              <a:t>를 나타내는 여러 종류의 데이터들</a:t>
            </a:r>
            <a:br>
              <a:rPr lang="en-US" altLang="ko-KR" sz="1800"/>
            </a:br>
            <a:r>
              <a:rPr lang="en-US" altLang="ko-KR" sz="1800"/>
              <a:t>ex)</a:t>
            </a:r>
            <a:r>
              <a:rPr lang="ko-KR" altLang="en-US" sz="1800"/>
              <a:t> 동영상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소리</a:t>
            </a:r>
            <a:r>
              <a:rPr lang="en-US" altLang="ko-KR" sz="1800">
                <a:sym typeface="Wingdings" panose="05000000000000000000" pitchFamily="2" charset="2"/>
              </a:rPr>
              <a:t>, </a:t>
            </a:r>
            <a:r>
              <a:rPr lang="ko-KR" altLang="en-US" sz="1800">
                <a:sym typeface="Wingdings" panose="05000000000000000000" pitchFamily="2" charset="2"/>
              </a:rPr>
              <a:t>프레임</a:t>
            </a:r>
            <a:r>
              <a:rPr lang="en-US" altLang="ko-KR" sz="1800">
                <a:sym typeface="Wingdings" panose="05000000000000000000" pitchFamily="2" charset="2"/>
              </a:rPr>
              <a:t>, </a:t>
            </a:r>
            <a:r>
              <a:rPr lang="ko-KR" altLang="en-US" sz="1800">
                <a:sym typeface="Wingdings" panose="05000000000000000000" pitchFamily="2" charset="2"/>
              </a:rPr>
              <a:t>프레임의 흐름</a:t>
            </a:r>
            <a:r>
              <a:rPr lang="en-US" altLang="ko-KR" sz="1800">
                <a:sym typeface="Wingdings" panose="05000000000000000000" pitchFamily="2" charset="2"/>
              </a:rPr>
              <a:t>, </a:t>
            </a:r>
            <a:r>
              <a:rPr lang="ko-KR" altLang="en-US" sz="1800">
                <a:sym typeface="Wingdings" panose="05000000000000000000" pitchFamily="2" charset="2"/>
              </a:rPr>
              <a:t>자막</a:t>
            </a:r>
            <a:r>
              <a:rPr lang="en-US" altLang="ko-KR" sz="1800">
                <a:sym typeface="Wingdings" panose="05000000000000000000" pitchFamily="2" charset="2"/>
              </a:rPr>
              <a:t>(</a:t>
            </a:r>
            <a:r>
              <a:rPr lang="ko-KR" altLang="en-US" sz="1800">
                <a:sym typeface="Wingdings" panose="05000000000000000000" pitchFamily="2" charset="2"/>
              </a:rPr>
              <a:t>텍스트</a:t>
            </a:r>
            <a:r>
              <a:rPr lang="en-US" altLang="ko-KR" sz="1800">
                <a:sym typeface="Wingdings" panose="05000000000000000000" pitchFamily="2" charset="2"/>
              </a:rPr>
              <a:t>) </a:t>
            </a:r>
            <a:r>
              <a:rPr lang="ko-KR" altLang="en-US" sz="1800">
                <a:sym typeface="Wingdings" panose="05000000000000000000" pitchFamily="2" charset="2"/>
              </a:rPr>
              <a:t>등</a:t>
            </a:r>
            <a:br>
              <a:rPr lang="en-US" altLang="ko-KR" sz="1800">
                <a:sym typeface="Wingdings" panose="05000000000000000000" pitchFamily="2" charset="2"/>
              </a:rPr>
            </a:br>
            <a:r>
              <a:rPr lang="en-US" altLang="ko-KR" sz="1800">
                <a:sym typeface="Wingdings" panose="05000000000000000000" pitchFamily="2" charset="2"/>
              </a:rPr>
              <a:t>      </a:t>
            </a:r>
            <a:r>
              <a:rPr lang="ko-KR" altLang="en-US" sz="1800">
                <a:sym typeface="Wingdings" panose="05000000000000000000" pitchFamily="2" charset="2"/>
              </a:rPr>
              <a:t>고양이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소리</a:t>
            </a:r>
            <a:r>
              <a:rPr lang="en-US" altLang="ko-KR" sz="1800">
                <a:sym typeface="Wingdings" panose="05000000000000000000" pitchFamily="2" charset="2"/>
              </a:rPr>
              <a:t>, </a:t>
            </a:r>
            <a:r>
              <a:rPr lang="ko-KR" altLang="en-US" sz="1800">
                <a:sym typeface="Wingdings" panose="05000000000000000000" pitchFamily="2" charset="2"/>
              </a:rPr>
              <a:t>촉감</a:t>
            </a:r>
            <a:r>
              <a:rPr lang="en-US" altLang="ko-KR" sz="1800">
                <a:sym typeface="Wingdings" panose="05000000000000000000" pitchFamily="2" charset="2"/>
              </a:rPr>
              <a:t>, </a:t>
            </a:r>
            <a:r>
              <a:rPr lang="ko-KR" altLang="en-US" sz="1800">
                <a:sym typeface="Wingdings" panose="05000000000000000000" pitchFamily="2" charset="2"/>
              </a:rPr>
              <a:t>냄새 등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sym typeface="Wingdings" panose="05000000000000000000" pitchFamily="2" charset="2"/>
              </a:rPr>
              <a:t>그냥 </a:t>
            </a:r>
            <a:r>
              <a:rPr lang="en-US" altLang="ko-KR" sz="1800">
                <a:sym typeface="Wingdings" panose="05000000000000000000" pitchFamily="2" charset="2"/>
              </a:rPr>
              <a:t>feature</a:t>
            </a:r>
            <a:r>
              <a:rPr lang="ko-KR" altLang="en-US" sz="1800">
                <a:sym typeface="Wingdings" panose="05000000000000000000" pitchFamily="2" charset="2"/>
              </a:rPr>
              <a:t>가 많은 것이 아니라 다른 차원의 </a:t>
            </a:r>
            <a:r>
              <a:rPr lang="en-US" altLang="ko-KR" sz="1800">
                <a:sym typeface="Wingdings" panose="05000000000000000000" pitchFamily="2" charset="2"/>
              </a:rPr>
              <a:t>data</a:t>
            </a:r>
            <a:br>
              <a:rPr lang="en-US" altLang="ko-KR" sz="1800">
                <a:sym typeface="Wingdings" panose="05000000000000000000" pitchFamily="2" charset="2"/>
              </a:rPr>
            </a:br>
            <a:r>
              <a:rPr lang="en-US" altLang="ko-KR" sz="1800">
                <a:sym typeface="Wingdings" panose="05000000000000000000" pitchFamily="2" charset="2"/>
              </a:rPr>
              <a:t>ex) </a:t>
            </a:r>
            <a:r>
              <a:rPr lang="ko-KR" altLang="en-US" sz="1800">
                <a:sym typeface="Wingdings" panose="05000000000000000000" pitchFamily="2" charset="2"/>
              </a:rPr>
              <a:t>고양이의 소리를 나타내는 값을 쭉 나열한 것은 </a:t>
            </a:r>
            <a:r>
              <a:rPr lang="en-US" altLang="ko-KR" sz="1800">
                <a:sym typeface="Wingdings" panose="05000000000000000000" pitchFamily="2" charset="2"/>
              </a:rPr>
              <a:t>single-modal</a:t>
            </a:r>
            <a:br>
              <a:rPr lang="en-US" altLang="ko-KR" sz="1800">
                <a:sym typeface="Wingdings" panose="05000000000000000000" pitchFamily="2" charset="2"/>
              </a:rPr>
            </a:br>
            <a:r>
              <a:rPr lang="en-US" altLang="ko-KR" sz="1800">
                <a:sym typeface="Wingdings" panose="05000000000000000000" pitchFamily="2" charset="2"/>
              </a:rPr>
              <a:t>        </a:t>
            </a:r>
            <a:r>
              <a:rPr lang="ko-KR" altLang="en-US" sz="1800">
                <a:sym typeface="Wingdings" panose="05000000000000000000" pitchFamily="2" charset="2"/>
              </a:rPr>
              <a:t>소리 </a:t>
            </a:r>
            <a:r>
              <a:rPr lang="en-US" altLang="ko-KR" sz="1800">
                <a:sym typeface="Wingdings" panose="05000000000000000000" pitchFamily="2" charset="2"/>
              </a:rPr>
              <a:t>or </a:t>
            </a:r>
            <a:r>
              <a:rPr lang="ko-KR" altLang="en-US" sz="1800">
                <a:sym typeface="Wingdings" panose="05000000000000000000" pitchFamily="2" charset="2"/>
              </a:rPr>
              <a:t>촉감 </a:t>
            </a:r>
            <a:r>
              <a:rPr lang="en-US" altLang="ko-KR" sz="1800">
                <a:sym typeface="Wingdings" panose="05000000000000000000" pitchFamily="2" charset="2"/>
              </a:rPr>
              <a:t>or …</a:t>
            </a:r>
            <a:br>
              <a:rPr lang="en-US" altLang="ko-KR" sz="1800">
                <a:sym typeface="Wingdings" panose="05000000000000000000" pitchFamily="2" charset="2"/>
              </a:rPr>
            </a:br>
            <a:r>
              <a:rPr lang="en-US" altLang="ko-KR" sz="1800">
                <a:sym typeface="Wingdings" panose="05000000000000000000" pitchFamily="2" charset="2"/>
              </a:rPr>
              <a:t>      </a:t>
            </a:r>
            <a:r>
              <a:rPr lang="ko-KR" altLang="en-US" sz="1800">
                <a:sym typeface="Wingdings" panose="05000000000000000000" pitchFamily="2" charset="2"/>
              </a:rPr>
              <a:t>고양이의 소리</a:t>
            </a:r>
            <a:r>
              <a:rPr lang="en-US" altLang="ko-KR" sz="1800">
                <a:sym typeface="Wingdings" panose="05000000000000000000" pitchFamily="2" charset="2"/>
              </a:rPr>
              <a:t>, </a:t>
            </a:r>
            <a:r>
              <a:rPr lang="ko-KR" altLang="en-US" sz="1800">
                <a:sym typeface="Wingdings" panose="05000000000000000000" pitchFamily="2" charset="2"/>
              </a:rPr>
              <a:t>촉감</a:t>
            </a:r>
            <a:r>
              <a:rPr lang="en-US" altLang="ko-KR" sz="1800">
                <a:sym typeface="Wingdings" panose="05000000000000000000" pitchFamily="2" charset="2"/>
              </a:rPr>
              <a:t>, </a:t>
            </a:r>
            <a:r>
              <a:rPr lang="ko-KR" altLang="en-US" sz="1800">
                <a:sym typeface="Wingdings" panose="05000000000000000000" pitchFamily="2" charset="2"/>
              </a:rPr>
              <a:t>냄새 등에 대한 정보가 있으면 </a:t>
            </a:r>
            <a:r>
              <a:rPr lang="en-US" altLang="ko-KR" sz="1800">
                <a:sym typeface="Wingdings" panose="05000000000000000000" pitchFamily="2" charset="2"/>
              </a:rPr>
              <a:t>multi-modal</a:t>
            </a:r>
            <a:br>
              <a:rPr lang="en-US" altLang="ko-KR" sz="1800">
                <a:sym typeface="Wingdings" panose="05000000000000000000" pitchFamily="2" charset="2"/>
              </a:rPr>
            </a:br>
            <a:r>
              <a:rPr lang="en-US" altLang="ko-KR" sz="1800">
                <a:sym typeface="Wingdings" panose="05000000000000000000" pitchFamily="2" charset="2"/>
              </a:rPr>
              <a:t>        </a:t>
            </a:r>
            <a:r>
              <a:rPr lang="ko-KR" altLang="en-US" sz="1800">
                <a:sym typeface="Wingdings" panose="05000000000000000000" pitchFamily="2" charset="2"/>
              </a:rPr>
              <a:t>소리 </a:t>
            </a:r>
            <a:r>
              <a:rPr lang="en-US" altLang="ko-KR" sz="1800">
                <a:sym typeface="Wingdings" panose="05000000000000000000" pitchFamily="2" charset="2"/>
              </a:rPr>
              <a:t>and </a:t>
            </a:r>
            <a:r>
              <a:rPr lang="ko-KR" altLang="en-US" sz="1800">
                <a:sym typeface="Wingdings" panose="05000000000000000000" pitchFamily="2" charset="2"/>
              </a:rPr>
              <a:t>촉감 </a:t>
            </a:r>
            <a:r>
              <a:rPr lang="en-US" altLang="ko-KR" sz="1800">
                <a:sym typeface="Wingdings" panose="05000000000000000000" pitchFamily="2" charset="2"/>
              </a:rPr>
              <a:t>and …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1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6D38FC-21AB-4E2D-8544-6B4F4A22A2AA}"/>
              </a:ext>
            </a:extLst>
          </p:cNvPr>
          <p:cNvGrpSpPr/>
          <p:nvPr/>
        </p:nvGrpSpPr>
        <p:grpSpPr>
          <a:xfrm>
            <a:off x="7672828" y="1421537"/>
            <a:ext cx="3840031" cy="3200862"/>
            <a:chOff x="7149045" y="2767706"/>
            <a:chExt cx="3840031" cy="320086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77FCB90-C597-405C-9E12-D9756E1979A0}"/>
                </a:ext>
              </a:extLst>
            </p:cNvPr>
            <p:cNvGrpSpPr/>
            <p:nvPr/>
          </p:nvGrpSpPr>
          <p:grpSpPr>
            <a:xfrm>
              <a:off x="7149045" y="2767706"/>
              <a:ext cx="3840031" cy="3200862"/>
              <a:chOff x="3899818" y="3335877"/>
              <a:chExt cx="3840031" cy="3200862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DCDBEE6-2250-4205-86C6-9EB939167174}"/>
                  </a:ext>
                </a:extLst>
              </p:cNvPr>
              <p:cNvSpPr/>
              <p:nvPr/>
            </p:nvSpPr>
            <p:spPr>
              <a:xfrm>
                <a:off x="5388745" y="4385569"/>
                <a:ext cx="1287262" cy="117185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Georgia" panose="02040502050405020303" pitchFamily="18" charset="0"/>
                  </a:rPr>
                  <a:t>source</a:t>
                </a:r>
                <a:r>
                  <a: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Georgia" panose="02040502050405020303" pitchFamily="18" charset="0"/>
                  </a:rPr>
                  <a:t>data</a:t>
                </a:r>
                <a:endParaRPr lang="ko-KR" altLang="en-US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507F693-A525-4CF2-98DC-2FD0B35FEE90}"/>
                  </a:ext>
                </a:extLst>
              </p:cNvPr>
              <p:cNvSpPr/>
              <p:nvPr/>
            </p:nvSpPr>
            <p:spPr>
              <a:xfrm>
                <a:off x="3899818" y="4466207"/>
                <a:ext cx="1063842" cy="10105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Georgia" panose="02040502050405020303" pitchFamily="18" charset="0"/>
                  </a:rPr>
                  <a:t>feature1</a:t>
                </a:r>
                <a:endParaRPr lang="ko-KR" altLang="en-US" sz="140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AD2B040-09F1-4F69-AA5D-105F85885720}"/>
                  </a:ext>
                </a:extLst>
              </p:cNvPr>
              <p:cNvSpPr/>
              <p:nvPr/>
            </p:nvSpPr>
            <p:spPr>
              <a:xfrm>
                <a:off x="6676007" y="3335877"/>
                <a:ext cx="1063842" cy="10105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Georgia" panose="02040502050405020303" pitchFamily="18" charset="0"/>
                  </a:rPr>
                  <a:t>feature2</a:t>
                </a:r>
                <a:endParaRPr lang="ko-KR" altLang="en-US" sz="140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B47CACA-93A3-4E89-B492-3B6D845410BB}"/>
                  </a:ext>
                </a:extLst>
              </p:cNvPr>
              <p:cNvSpPr/>
              <p:nvPr/>
            </p:nvSpPr>
            <p:spPr>
              <a:xfrm>
                <a:off x="6528046" y="5526164"/>
                <a:ext cx="1063842" cy="10105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Georgia" panose="02040502050405020303" pitchFamily="18" charset="0"/>
                  </a:rPr>
                  <a:t>feature3</a:t>
                </a:r>
                <a:endParaRPr lang="ko-KR" altLang="en-US" sz="140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A3C17AE-E04A-4608-9374-4E364311421F}"/>
                </a:ext>
              </a:extLst>
            </p:cNvPr>
            <p:cNvCxnSpPr>
              <a:stCxn id="4" idx="7"/>
              <a:endCxn id="7" idx="3"/>
            </p:cNvCxnSpPr>
            <p:nvPr/>
          </p:nvCxnSpPr>
          <p:spPr>
            <a:xfrm flipV="1">
              <a:off x="9736719" y="3630286"/>
              <a:ext cx="344311" cy="358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DB0D741-BAC5-409A-B684-B6C7CD430F56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8212887" y="4403324"/>
              <a:ext cx="4250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36AD0FE-4ED1-4808-BF81-982D2099A43D}"/>
                </a:ext>
              </a:extLst>
            </p:cNvPr>
            <p:cNvCxnSpPr>
              <a:cxnSpLocks/>
              <a:stCxn id="4" idx="5"/>
              <a:endCxn id="8" idx="1"/>
            </p:cNvCxnSpPr>
            <p:nvPr/>
          </p:nvCxnSpPr>
          <p:spPr>
            <a:xfrm>
              <a:off x="9736719" y="4817636"/>
              <a:ext cx="196350" cy="288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eorgia" panose="02040502050405020303" pitchFamily="18" charset="0"/>
              </a:rPr>
              <a:t>Multi-modal deep learning</a:t>
            </a:r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multi-modal deep learning</a:t>
            </a:r>
          </a:p>
          <a:p>
            <a:pPr lvl="1">
              <a:lnSpc>
                <a:spcPct val="150000"/>
              </a:lnSpc>
            </a:pPr>
            <a:r>
              <a:rPr lang="en-US" altLang="ko-KR" sz="1800">
                <a:sym typeface="Wingdings" panose="05000000000000000000" pitchFamily="2" charset="2"/>
              </a:rPr>
              <a:t>multimodal</a:t>
            </a:r>
            <a:r>
              <a:rPr lang="ko-KR" altLang="en-US" sz="1800">
                <a:sym typeface="Wingdings" panose="05000000000000000000" pitchFamily="2" charset="2"/>
              </a:rPr>
              <a:t> </a:t>
            </a:r>
            <a:r>
              <a:rPr lang="en-US" altLang="ko-KR" sz="1800">
                <a:sym typeface="Wingdings" panose="05000000000000000000" pitchFamily="2" charset="2"/>
              </a:rPr>
              <a:t>data</a:t>
            </a:r>
            <a:r>
              <a:rPr lang="ko-KR" altLang="en-US" sz="1800">
                <a:sym typeface="Wingdings" panose="05000000000000000000" pitchFamily="2" charset="2"/>
              </a:rPr>
              <a:t>를 입력으로 하여 학습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sym typeface="Wingdings" panose="05000000000000000000" pitchFamily="2" charset="2"/>
              </a:rPr>
              <a:t>하나의 정보를 나타내는 각 데이터들의 특징을 잘 조합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/>
              <a:t>즉</a:t>
            </a:r>
            <a:r>
              <a:rPr lang="en-US" altLang="ko-KR" sz="1800"/>
              <a:t>, </a:t>
            </a:r>
            <a:r>
              <a:rPr lang="ko-KR" altLang="en-US" sz="1800"/>
              <a:t>여러 데이터들을 가지고 해당 </a:t>
            </a:r>
            <a:r>
              <a:rPr lang="en-US" altLang="ko-KR" sz="1800"/>
              <a:t>source data</a:t>
            </a:r>
            <a:r>
              <a:rPr lang="ko-KR" altLang="en-US" sz="1800"/>
              <a:t>가 가지는 </a:t>
            </a:r>
            <a:r>
              <a:rPr lang="en-US" altLang="ko-KR" sz="1800"/>
              <a:t>label</a:t>
            </a:r>
            <a:r>
              <a:rPr lang="ko-KR" altLang="en-US" sz="1800"/>
              <a:t>을 더 잘 예측할 수 있도록 조합되어야</a:t>
            </a:r>
            <a:r>
              <a:rPr lang="en-US" altLang="ko-KR" sz="180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여러 정보를 보완적으로 활용하므로 일반적으로 </a:t>
            </a:r>
            <a:r>
              <a:rPr lang="en-US" altLang="ko-KR" sz="1800"/>
              <a:t>single-modal</a:t>
            </a:r>
            <a:r>
              <a:rPr lang="ko-KR" altLang="en-US" sz="1800"/>
              <a:t>보다 성능이 좋음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9E0D9C2-4356-487B-95BB-71B70CFB2C92}"/>
              </a:ext>
            </a:extLst>
          </p:cNvPr>
          <p:cNvGrpSpPr/>
          <p:nvPr/>
        </p:nvGrpSpPr>
        <p:grpSpPr>
          <a:xfrm>
            <a:off x="1340528" y="3952240"/>
            <a:ext cx="9014103" cy="2337960"/>
            <a:chOff x="1340528" y="3215499"/>
            <a:chExt cx="9014103" cy="307470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222C28-9E31-41C9-A881-949A769C42CD}"/>
                </a:ext>
              </a:extLst>
            </p:cNvPr>
            <p:cNvGrpSpPr/>
            <p:nvPr/>
          </p:nvGrpSpPr>
          <p:grpSpPr>
            <a:xfrm>
              <a:off x="1340528" y="3215499"/>
              <a:ext cx="6902992" cy="3074701"/>
              <a:chOff x="310718" y="3200215"/>
              <a:chExt cx="6836698" cy="3257316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A56D38FC-21AB-4E2D-8544-6B4F4A22A2AA}"/>
                  </a:ext>
                </a:extLst>
              </p:cNvPr>
              <p:cNvGrpSpPr/>
              <p:nvPr/>
            </p:nvGrpSpPr>
            <p:grpSpPr>
              <a:xfrm>
                <a:off x="310718" y="3200215"/>
                <a:ext cx="2988984" cy="3257316"/>
                <a:chOff x="8637972" y="2704846"/>
                <a:chExt cx="2988984" cy="325731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C77FCB90-C597-405C-9E12-D9756E1979A0}"/>
                    </a:ext>
                  </a:extLst>
                </p:cNvPr>
                <p:cNvGrpSpPr/>
                <p:nvPr/>
              </p:nvGrpSpPr>
              <p:grpSpPr>
                <a:xfrm>
                  <a:off x="8637972" y="2704846"/>
                  <a:ext cx="2988984" cy="3257316"/>
                  <a:chOff x="5388745" y="3273017"/>
                  <a:chExt cx="2988984" cy="3257316"/>
                </a:xfrm>
              </p:grpSpPr>
              <p:sp>
                <p:nvSpPr>
                  <p:cNvPr id="4" name="타원 3">
                    <a:extLst>
                      <a:ext uri="{FF2B5EF4-FFF2-40B4-BE49-F238E27FC236}">
                        <a16:creationId xmlns:a16="http://schemas.microsoft.com/office/drawing/2014/main" id="{5DCDBEE6-2250-4205-86C6-9EB939167174}"/>
                      </a:ext>
                    </a:extLst>
                  </p:cNvPr>
                  <p:cNvSpPr/>
                  <p:nvPr/>
                </p:nvSpPr>
                <p:spPr>
                  <a:xfrm>
                    <a:off x="5388745" y="4385569"/>
                    <a:ext cx="1287262" cy="117185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source</a:t>
                    </a:r>
                    <a:r>
                      <a:rPr lang="ko-KR" altLang="en-US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 </a:t>
                    </a:r>
                    <a:r>
                      <a:rPr lang="en-US" altLang="ko-KR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data</a:t>
                    </a:r>
                    <a:endParaRPr lang="ko-KR" altLang="en-US">
                      <a:solidFill>
                        <a:schemeClr val="tx1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6" name="타원 5">
                    <a:extLst>
                      <a:ext uri="{FF2B5EF4-FFF2-40B4-BE49-F238E27FC236}">
                        <a16:creationId xmlns:a16="http://schemas.microsoft.com/office/drawing/2014/main" id="{C507F693-A525-4CF2-98DC-2FD0B35FEE90}"/>
                      </a:ext>
                    </a:extLst>
                  </p:cNvPr>
                  <p:cNvSpPr/>
                  <p:nvPr/>
                </p:nvSpPr>
                <p:spPr>
                  <a:xfrm>
                    <a:off x="6781966" y="3273017"/>
                    <a:ext cx="1063842" cy="10105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feature1</a:t>
                    </a:r>
                    <a:endParaRPr lang="ko-KR" altLang="en-US" sz="1400">
                      <a:solidFill>
                        <a:schemeClr val="tx1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7" name="타원 6">
                    <a:extLst>
                      <a:ext uri="{FF2B5EF4-FFF2-40B4-BE49-F238E27FC236}">
                        <a16:creationId xmlns:a16="http://schemas.microsoft.com/office/drawing/2014/main" id="{CAD2B040-09F1-4F69-AA5D-105F85885720}"/>
                      </a:ext>
                    </a:extLst>
                  </p:cNvPr>
                  <p:cNvSpPr/>
                  <p:nvPr/>
                </p:nvSpPr>
                <p:spPr>
                  <a:xfrm>
                    <a:off x="7313887" y="4466207"/>
                    <a:ext cx="1063842" cy="10105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feature2</a:t>
                    </a:r>
                    <a:endParaRPr lang="ko-KR" altLang="en-US" sz="1400">
                      <a:solidFill>
                        <a:schemeClr val="tx1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2B47CACA-93A3-4E89-B492-3B6D845410BB}"/>
                      </a:ext>
                    </a:extLst>
                  </p:cNvPr>
                  <p:cNvSpPr/>
                  <p:nvPr/>
                </p:nvSpPr>
                <p:spPr>
                  <a:xfrm>
                    <a:off x="6781966" y="5519758"/>
                    <a:ext cx="1063842" cy="10105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feature3</a:t>
                    </a:r>
                    <a:endParaRPr lang="ko-KR" altLang="en-US" sz="1400">
                      <a:solidFill>
                        <a:schemeClr val="tx1"/>
                      </a:solidFill>
                      <a:latin typeface="Georgia" panose="02040502050405020303" pitchFamily="18" charset="0"/>
                    </a:endParaRPr>
                  </a:p>
                </p:txBody>
              </p:sp>
            </p:grp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1A3C17AE-E04A-4608-9374-4E364311421F}"/>
                    </a:ext>
                  </a:extLst>
                </p:cNvPr>
                <p:cNvCxnSpPr>
                  <a:cxnSpLocks/>
                  <a:stCxn id="4" idx="6"/>
                  <a:endCxn id="7" idx="2"/>
                </p:cNvCxnSpPr>
                <p:nvPr/>
              </p:nvCxnSpPr>
              <p:spPr>
                <a:xfrm>
                  <a:off x="9925234" y="4403324"/>
                  <a:ext cx="637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2DB0D741-BAC5-409A-B684-B6C7CD430F56}"/>
                    </a:ext>
                  </a:extLst>
                </p:cNvPr>
                <p:cNvCxnSpPr>
                  <a:cxnSpLocks/>
                  <a:stCxn id="4" idx="7"/>
                  <a:endCxn id="6" idx="3"/>
                </p:cNvCxnSpPr>
                <p:nvPr/>
              </p:nvCxnSpPr>
              <p:spPr>
                <a:xfrm flipV="1">
                  <a:off x="9736719" y="3567426"/>
                  <a:ext cx="450270" cy="421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B36AD0FE-4ED1-4808-BF81-982D2099A43D}"/>
                    </a:ext>
                  </a:extLst>
                </p:cNvPr>
                <p:cNvCxnSpPr>
                  <a:cxnSpLocks/>
                  <a:stCxn id="4" idx="5"/>
                  <a:endCxn id="8" idx="1"/>
                </p:cNvCxnSpPr>
                <p:nvPr/>
              </p:nvCxnSpPr>
              <p:spPr>
                <a:xfrm>
                  <a:off x="9736719" y="4817636"/>
                  <a:ext cx="450270" cy="2819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DB28E5B-5BC8-466D-B473-1A01B861BEE9}"/>
                  </a:ext>
                </a:extLst>
              </p:cNvPr>
              <p:cNvSpPr/>
              <p:nvPr/>
            </p:nvSpPr>
            <p:spPr>
              <a:xfrm>
                <a:off x="4173396" y="4157406"/>
                <a:ext cx="2974020" cy="14825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latin typeface="Georgia" panose="02040502050405020303" pitchFamily="18" charset="0"/>
                  </a:rPr>
                  <a:t>Neural Network</a:t>
                </a:r>
                <a:endParaRPr lang="ko-KR" altLang="en-US" b="1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79544F4-6414-4C0E-A023-460052090BEB}"/>
                </a:ext>
              </a:extLst>
            </p:cNvPr>
            <p:cNvSpPr/>
            <p:nvPr/>
          </p:nvSpPr>
          <p:spPr>
            <a:xfrm>
              <a:off x="9129511" y="4265678"/>
              <a:ext cx="1225120" cy="110615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Georgia" panose="02040502050405020303" pitchFamily="18" charset="0"/>
                </a:rPr>
                <a:t>output</a:t>
              </a:r>
              <a:endParaRPr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E0161FB-BC28-4E49-949E-532659068BDB}"/>
                </a:ext>
              </a:extLst>
            </p:cNvPr>
            <p:cNvCxnSpPr>
              <a:stCxn id="7" idx="6"/>
              <a:endCxn id="30" idx="1"/>
            </p:cNvCxnSpPr>
            <p:nvPr/>
          </p:nvCxnSpPr>
          <p:spPr>
            <a:xfrm flipV="1">
              <a:off x="4358496" y="4818754"/>
              <a:ext cx="8821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538C692-05D9-4C0A-8FF4-93F2A70E62C0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3821417" y="3692459"/>
              <a:ext cx="1419244" cy="745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89FFE54-E74D-4D39-8877-217FA2407FA6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3821417" y="5198961"/>
              <a:ext cx="1419244" cy="614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A8D69C4-62E6-4C25-B21B-A163EEF6BB3F}"/>
                </a:ext>
              </a:extLst>
            </p:cNvPr>
            <p:cNvCxnSpPr>
              <a:cxnSpLocks/>
              <a:stCxn id="30" idx="3"/>
              <a:endCxn id="32" idx="2"/>
            </p:cNvCxnSpPr>
            <p:nvPr/>
          </p:nvCxnSpPr>
          <p:spPr>
            <a:xfrm>
              <a:off x="8243520" y="4818754"/>
              <a:ext cx="88599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3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eorgia" panose="02040502050405020303" pitchFamily="18" charset="0"/>
              </a:rPr>
              <a:t>Multi-modal deep learning</a:t>
            </a:r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multi-inputs</a:t>
            </a:r>
          </a:p>
          <a:p>
            <a:pPr lvl="1">
              <a:lnSpc>
                <a:spcPct val="150000"/>
              </a:lnSpc>
            </a:pPr>
            <a:r>
              <a:rPr lang="ko-KR" altLang="en-US" sz="1800">
                <a:sym typeface="Wingdings" panose="05000000000000000000" pitchFamily="2" charset="2"/>
              </a:rPr>
              <a:t>다음과 같은 </a:t>
            </a:r>
            <a:r>
              <a:rPr lang="en-US" altLang="ko-KR" sz="1800">
                <a:sym typeface="Wingdings" panose="05000000000000000000" pitchFamily="2" charset="2"/>
              </a:rPr>
              <a:t>3</a:t>
            </a:r>
            <a:r>
              <a:rPr lang="ko-KR" altLang="en-US" sz="1800">
                <a:sym typeface="Wingdings" panose="05000000000000000000" pitchFamily="2" charset="2"/>
              </a:rPr>
              <a:t>가지 유형으로 설계 가능</a:t>
            </a:r>
            <a:endParaRPr lang="en-US" altLang="ko-KR" sz="1800"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data concat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trained feature (feature map)</a:t>
            </a:r>
            <a:r>
              <a:rPr lang="ko-KR" altLang="en-US" sz="1600"/>
              <a:t> </a:t>
            </a:r>
            <a:r>
              <a:rPr lang="en-US" altLang="ko-KR" sz="1600"/>
              <a:t>concat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classifier (network) concat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4FFF65-0C57-4A3D-8C46-64CE1E263C70}"/>
              </a:ext>
            </a:extLst>
          </p:cNvPr>
          <p:cNvGrpSpPr/>
          <p:nvPr/>
        </p:nvGrpSpPr>
        <p:grpSpPr>
          <a:xfrm>
            <a:off x="941033" y="3899270"/>
            <a:ext cx="9206143" cy="2166250"/>
            <a:chOff x="1340528" y="3215499"/>
            <a:chExt cx="9014103" cy="307470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321D46B-525D-44EC-BF46-FA8B94EB70FD}"/>
                </a:ext>
              </a:extLst>
            </p:cNvPr>
            <p:cNvGrpSpPr/>
            <p:nvPr/>
          </p:nvGrpSpPr>
          <p:grpSpPr>
            <a:xfrm>
              <a:off x="1340528" y="3215499"/>
              <a:ext cx="6902992" cy="3074701"/>
              <a:chOff x="310718" y="3200215"/>
              <a:chExt cx="6836698" cy="3257316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DD38689-3147-42EA-BA29-8B542A258503}"/>
                  </a:ext>
                </a:extLst>
              </p:cNvPr>
              <p:cNvGrpSpPr/>
              <p:nvPr/>
            </p:nvGrpSpPr>
            <p:grpSpPr>
              <a:xfrm>
                <a:off x="310718" y="3200215"/>
                <a:ext cx="2988984" cy="3257316"/>
                <a:chOff x="8637972" y="2704846"/>
                <a:chExt cx="2988984" cy="3257316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49A68185-9828-45FA-9375-120D402AD95E}"/>
                    </a:ext>
                  </a:extLst>
                </p:cNvPr>
                <p:cNvGrpSpPr/>
                <p:nvPr/>
              </p:nvGrpSpPr>
              <p:grpSpPr>
                <a:xfrm>
                  <a:off x="8637972" y="2704846"/>
                  <a:ext cx="2988984" cy="3257316"/>
                  <a:chOff x="5388745" y="3273017"/>
                  <a:chExt cx="2988984" cy="3257316"/>
                </a:xfrm>
              </p:grpSpPr>
              <p:sp>
                <p:nvSpPr>
                  <p:cNvPr id="44" name="타원 43">
                    <a:extLst>
                      <a:ext uri="{FF2B5EF4-FFF2-40B4-BE49-F238E27FC236}">
                        <a16:creationId xmlns:a16="http://schemas.microsoft.com/office/drawing/2014/main" id="{6E03B22D-57F7-484E-ADAE-01F6E9F6CCD7}"/>
                      </a:ext>
                    </a:extLst>
                  </p:cNvPr>
                  <p:cNvSpPr/>
                  <p:nvPr/>
                </p:nvSpPr>
                <p:spPr>
                  <a:xfrm>
                    <a:off x="5388745" y="4385569"/>
                    <a:ext cx="1287262" cy="117185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source</a:t>
                    </a:r>
                    <a:r>
                      <a:rPr lang="ko-KR" altLang="en-US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 </a:t>
                    </a:r>
                    <a:r>
                      <a:rPr lang="en-US" altLang="ko-KR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data</a:t>
                    </a:r>
                    <a:endParaRPr lang="ko-KR" altLang="en-US">
                      <a:solidFill>
                        <a:schemeClr val="tx1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5BA5F3C6-C87B-4795-B967-8F175195894E}"/>
                      </a:ext>
                    </a:extLst>
                  </p:cNvPr>
                  <p:cNvSpPr/>
                  <p:nvPr/>
                </p:nvSpPr>
                <p:spPr>
                  <a:xfrm>
                    <a:off x="6781966" y="3273017"/>
                    <a:ext cx="1063842" cy="10105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feature1</a:t>
                    </a:r>
                    <a:endParaRPr lang="ko-KR" altLang="en-US" sz="1400">
                      <a:solidFill>
                        <a:schemeClr val="tx1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46" name="타원 45">
                    <a:extLst>
                      <a:ext uri="{FF2B5EF4-FFF2-40B4-BE49-F238E27FC236}">
                        <a16:creationId xmlns:a16="http://schemas.microsoft.com/office/drawing/2014/main" id="{37EAB2AF-5736-4810-A9DC-92817376A999}"/>
                      </a:ext>
                    </a:extLst>
                  </p:cNvPr>
                  <p:cNvSpPr/>
                  <p:nvPr/>
                </p:nvSpPr>
                <p:spPr>
                  <a:xfrm>
                    <a:off x="7313887" y="4466207"/>
                    <a:ext cx="1063842" cy="10105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feature2</a:t>
                    </a:r>
                    <a:endParaRPr lang="ko-KR" altLang="en-US" sz="1400">
                      <a:solidFill>
                        <a:schemeClr val="tx1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47" name="타원 46">
                    <a:extLst>
                      <a:ext uri="{FF2B5EF4-FFF2-40B4-BE49-F238E27FC236}">
                        <a16:creationId xmlns:a16="http://schemas.microsoft.com/office/drawing/2014/main" id="{0A59E112-2C14-4C60-8225-981C2DCB595F}"/>
                      </a:ext>
                    </a:extLst>
                  </p:cNvPr>
                  <p:cNvSpPr/>
                  <p:nvPr/>
                </p:nvSpPr>
                <p:spPr>
                  <a:xfrm>
                    <a:off x="6781966" y="5519758"/>
                    <a:ext cx="1063842" cy="10105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feature3</a:t>
                    </a:r>
                    <a:endParaRPr lang="ko-KR" altLang="en-US" sz="1400">
                      <a:solidFill>
                        <a:schemeClr val="tx1"/>
                      </a:solidFill>
                      <a:latin typeface="Georgia" panose="02040502050405020303" pitchFamily="18" charset="0"/>
                    </a:endParaRPr>
                  </a:p>
                </p:txBody>
              </p:sp>
            </p:grp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9AC13F79-64DC-4942-94C7-CDA02CF1BFFC}"/>
                    </a:ext>
                  </a:extLst>
                </p:cNvPr>
                <p:cNvCxnSpPr>
                  <a:cxnSpLocks/>
                  <a:stCxn id="44" idx="6"/>
                  <a:endCxn id="46" idx="2"/>
                </p:cNvCxnSpPr>
                <p:nvPr/>
              </p:nvCxnSpPr>
              <p:spPr>
                <a:xfrm>
                  <a:off x="9925234" y="4403324"/>
                  <a:ext cx="637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BC245CEA-8A30-4649-A61B-8D28163E2845}"/>
                    </a:ext>
                  </a:extLst>
                </p:cNvPr>
                <p:cNvCxnSpPr>
                  <a:cxnSpLocks/>
                  <a:stCxn id="44" idx="7"/>
                  <a:endCxn id="45" idx="3"/>
                </p:cNvCxnSpPr>
                <p:nvPr/>
              </p:nvCxnSpPr>
              <p:spPr>
                <a:xfrm flipV="1">
                  <a:off x="9736719" y="3567426"/>
                  <a:ext cx="450270" cy="421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734F7061-881F-419C-8F88-1CA5F5F7C11A}"/>
                    </a:ext>
                  </a:extLst>
                </p:cNvPr>
                <p:cNvCxnSpPr>
                  <a:cxnSpLocks/>
                  <a:stCxn id="44" idx="5"/>
                  <a:endCxn id="47" idx="1"/>
                </p:cNvCxnSpPr>
                <p:nvPr/>
              </p:nvCxnSpPr>
              <p:spPr>
                <a:xfrm>
                  <a:off x="9736719" y="4817636"/>
                  <a:ext cx="450270" cy="2819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FB4EA2B-CC1F-48C5-BEE2-86B1DE6F8CD0}"/>
                  </a:ext>
                </a:extLst>
              </p:cNvPr>
              <p:cNvSpPr/>
              <p:nvPr/>
            </p:nvSpPr>
            <p:spPr>
              <a:xfrm>
                <a:off x="4173396" y="4157406"/>
                <a:ext cx="2974020" cy="14825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latin typeface="Georgia" panose="02040502050405020303" pitchFamily="18" charset="0"/>
                  </a:rPr>
                  <a:t>Neural Network</a:t>
                </a:r>
                <a:endParaRPr lang="ko-KR" altLang="en-US" b="1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06B437F-32C9-4A38-BFB2-E686145F3AD2}"/>
                </a:ext>
              </a:extLst>
            </p:cNvPr>
            <p:cNvSpPr/>
            <p:nvPr/>
          </p:nvSpPr>
          <p:spPr>
            <a:xfrm>
              <a:off x="9129511" y="4265678"/>
              <a:ext cx="1225120" cy="110615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Georgia" panose="02040502050405020303" pitchFamily="18" charset="0"/>
                </a:rPr>
                <a:t>output</a:t>
              </a:r>
              <a:endParaRPr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17879D4-D868-4488-9490-6F2E3F4ECFCB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4358496" y="4818754"/>
              <a:ext cx="8821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8997225-C808-4BD4-B911-D86F36F89C1F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821417" y="3692459"/>
              <a:ext cx="1419244" cy="745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F4EF9D8-D9B3-49D2-886A-940CB63F1367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 flipV="1">
              <a:off x="3821417" y="5198961"/>
              <a:ext cx="1419244" cy="614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0F88E75-41FA-46FD-9F94-49190035B31C}"/>
                </a:ext>
              </a:extLst>
            </p:cNvPr>
            <p:cNvCxnSpPr>
              <a:cxnSpLocks/>
              <a:stCxn id="37" idx="3"/>
              <a:endCxn id="26" idx="2"/>
            </p:cNvCxnSpPr>
            <p:nvPr/>
          </p:nvCxnSpPr>
          <p:spPr>
            <a:xfrm>
              <a:off x="8243520" y="4818754"/>
              <a:ext cx="88599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79981A-D148-49D0-8F2F-45BF777298DC}"/>
              </a:ext>
            </a:extLst>
          </p:cNvPr>
          <p:cNvSpPr/>
          <p:nvPr/>
        </p:nvSpPr>
        <p:spPr>
          <a:xfrm>
            <a:off x="4429541" y="4178198"/>
            <a:ext cx="874364" cy="1582898"/>
          </a:xfrm>
          <a:prstGeom prst="rect">
            <a:avLst/>
          </a:prstGeom>
          <a:solidFill>
            <a:srgbClr val="F73F0D">
              <a:alpha val="30196"/>
            </a:srgb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876D36-9FE8-4A0D-8F79-7498FA9811CF}"/>
              </a:ext>
            </a:extLst>
          </p:cNvPr>
          <p:cNvSpPr txBox="1"/>
          <p:nvPr/>
        </p:nvSpPr>
        <p:spPr>
          <a:xfrm>
            <a:off x="4132387" y="372899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latin typeface="Georgia" panose="02040502050405020303" pitchFamily="18" charset="0"/>
              </a:rPr>
              <a:t>multi-inputs</a:t>
            </a:r>
            <a:endParaRPr lang="ko-KR" altLang="en-US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3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eorgia" panose="02040502050405020303" pitchFamily="18" charset="0"/>
              </a:rPr>
              <a:t>Data concat</a:t>
            </a:r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65F4FC3-4420-49E5-83D2-CD0998360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Input data</a:t>
            </a:r>
            <a:r>
              <a:rPr lang="ko-KR" altLang="en-US" sz="2000" b="1"/>
              <a:t> 통합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600"/>
              <a:t>각 데이터들을 통합해서 하나의 데이터로 추출 </a:t>
            </a:r>
            <a:br>
              <a:rPr lang="en-US" altLang="ko-KR" sz="1600"/>
            </a:br>
            <a:r>
              <a:rPr lang="en-US" altLang="ko-KR" sz="1600"/>
              <a:t>ex) </a:t>
            </a:r>
            <a:r>
              <a:rPr lang="ko-KR" altLang="en-US" sz="1600"/>
              <a:t>이미지</a:t>
            </a:r>
            <a:r>
              <a:rPr lang="en-US" altLang="ko-KR" sz="1600"/>
              <a:t>, </a:t>
            </a:r>
            <a:r>
              <a:rPr lang="ko-KR" altLang="en-US" sz="1600"/>
              <a:t>텍스트 등 서로 다른 차원의 데이터들을 통합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ko-KR" altLang="en-US" sz="1600"/>
          </a:p>
        </p:txBody>
      </p: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105D8BAC-1015-4E92-B8B3-54C91A586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29759"/>
              </p:ext>
            </p:extLst>
          </p:nvPr>
        </p:nvGraphicFramePr>
        <p:xfrm>
          <a:off x="3689032" y="3568224"/>
          <a:ext cx="4306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4198110334"/>
                    </a:ext>
                  </a:extLst>
                </a:gridCol>
                <a:gridCol w="1435552">
                  <a:extLst>
                    <a:ext uri="{9D8B030D-6E8A-4147-A177-3AD203B41FA5}">
                      <a16:colId xmlns:a16="http://schemas.microsoft.com/office/drawing/2014/main" val="3872852039"/>
                    </a:ext>
                  </a:extLst>
                </a:gridCol>
                <a:gridCol w="1435552">
                  <a:extLst>
                    <a:ext uri="{9D8B030D-6E8A-4147-A177-3AD203B41FA5}">
                      <a16:colId xmlns:a16="http://schemas.microsoft.com/office/drawing/2014/main" val="3416303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Text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Image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Audio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66F7D2-16DC-4D6E-876C-09128FCEBC33}"/>
              </a:ext>
            </a:extLst>
          </p:cNvPr>
          <p:cNvGrpSpPr/>
          <p:nvPr/>
        </p:nvGrpSpPr>
        <p:grpSpPr>
          <a:xfrm>
            <a:off x="4181249" y="3939064"/>
            <a:ext cx="3322221" cy="2214099"/>
            <a:chOff x="4434889" y="3601641"/>
            <a:chExt cx="3322221" cy="221409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BEE5C6F-D1AE-414A-808F-F3796C003B08}"/>
                </a:ext>
              </a:extLst>
            </p:cNvPr>
            <p:cNvSpPr/>
            <p:nvPr/>
          </p:nvSpPr>
          <p:spPr>
            <a:xfrm>
              <a:off x="4434889" y="4046183"/>
              <a:ext cx="3322221" cy="1056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Georgia" panose="02040502050405020303" pitchFamily="18" charset="0"/>
                </a:rPr>
                <a:t>Neural Network</a:t>
              </a:r>
              <a:endParaRPr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C469A89-0712-41A7-B45E-FD69E68ACF95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6096000" y="3601641"/>
              <a:ext cx="0" cy="444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1CECA5D-DFFD-40B6-88EE-84174A14E88E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 flipH="1">
              <a:off x="6095999" y="5102625"/>
              <a:ext cx="1" cy="34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B08A7C-4FD2-4C1C-8D06-22412740A3E0}"/>
                </a:ext>
              </a:extLst>
            </p:cNvPr>
            <p:cNvSpPr txBox="1"/>
            <p:nvPr/>
          </p:nvSpPr>
          <p:spPr>
            <a:xfrm>
              <a:off x="5638982" y="5446408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Georgia" panose="02040502050405020303" pitchFamily="18" charset="0"/>
                </a:rPr>
                <a:t>Output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B7EF1DDF-E611-42D5-92D4-F8E951F05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32970"/>
              </p:ext>
            </p:extLst>
          </p:nvPr>
        </p:nvGraphicFramePr>
        <p:xfrm>
          <a:off x="2471947" y="2653687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4198110334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Text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aphicFrame>
        <p:nvGraphicFramePr>
          <p:cNvPr id="23" name="표 5">
            <a:extLst>
              <a:ext uri="{FF2B5EF4-FFF2-40B4-BE49-F238E27FC236}">
                <a16:creationId xmlns:a16="http://schemas.microsoft.com/office/drawing/2014/main" id="{3E8CF08C-E2F1-4FFF-BA1A-4FCF6B0B7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231"/>
              </p:ext>
            </p:extLst>
          </p:nvPr>
        </p:nvGraphicFramePr>
        <p:xfrm>
          <a:off x="5124583" y="2648627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3872852039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Image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E96B47CC-4BC6-44C1-84F8-419B08C9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94636"/>
              </p:ext>
            </p:extLst>
          </p:nvPr>
        </p:nvGraphicFramePr>
        <p:xfrm>
          <a:off x="7777219" y="2648627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3416303894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Audio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1D70BF-8B75-4B45-8AEF-DBCE4EF5BFC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330017" y="3014387"/>
            <a:ext cx="1164978" cy="51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1767C18-B340-4BF7-9945-DAE2EFC29AC4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>
            <a:off x="5842359" y="3014387"/>
            <a:ext cx="1" cy="55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68115B4-3B27-4E96-9968-E5FADD3C6D1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189723" y="3019447"/>
            <a:ext cx="1217084" cy="53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2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BFCB2-71FC-4DCA-99A5-014A5983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eorgia" panose="02040502050405020303" pitchFamily="18" charset="0"/>
              </a:rPr>
              <a:t>Early fusion</a:t>
            </a:r>
            <a:endParaRPr lang="ko-KR" altLang="en-US">
              <a:latin typeface="Georgia" panose="02040502050405020303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4FA9B-23B5-4D9E-9092-E7B6C5B8BB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data concat</a:t>
            </a:r>
            <a:r>
              <a:rPr lang="ko-KR" altLang="en-US" sz="1800"/>
              <a:t>임</a:t>
            </a:r>
            <a:r>
              <a:rPr lang="en-US" altLang="ko-KR" sz="1800"/>
              <a:t>, </a:t>
            </a:r>
            <a:r>
              <a:rPr lang="ko-KR" altLang="en-US" sz="1800"/>
              <a:t>즉</a:t>
            </a:r>
            <a:r>
              <a:rPr lang="en-US" altLang="ko-KR" sz="1800"/>
              <a:t>,</a:t>
            </a:r>
            <a:r>
              <a:rPr lang="ko-KR" altLang="en-US" sz="1800"/>
              <a:t> 신경망에 입력하기 전에 단일 특성 벡터로 통합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ko-KR" altLang="en-US" sz="1800"/>
              <a:t>데이터의 차원 축소</a:t>
            </a:r>
            <a:r>
              <a:rPr lang="en-US" altLang="ko-KR" sz="1800"/>
              <a:t>, </a:t>
            </a:r>
            <a:r>
              <a:rPr lang="ko-KR" altLang="en-US" sz="1800"/>
              <a:t>데이터 소스간의 샘플링 속도 통일 등의 이슈가 있음</a:t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데이터 통합 과정에서 많은 양의 데이터들이 공제됨</a:t>
            </a:r>
            <a:endParaRPr lang="en-US" altLang="ko-KR" sz="18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sym typeface="Wingdings" panose="05000000000000000000" pitchFamily="2" charset="2"/>
              </a:rPr>
              <a:t>학습은 한 번만 하면 되지만</a:t>
            </a:r>
            <a:r>
              <a:rPr lang="en-US" altLang="ko-KR" sz="1800">
                <a:sym typeface="Wingdings" panose="05000000000000000000" pitchFamily="2" charset="2"/>
              </a:rPr>
              <a:t>, </a:t>
            </a:r>
            <a:r>
              <a:rPr lang="ko-KR" altLang="en-US" sz="1800">
                <a:sym typeface="Wingdings" panose="05000000000000000000" pitchFamily="2" charset="2"/>
              </a:rPr>
              <a:t>각 </a:t>
            </a:r>
            <a:r>
              <a:rPr lang="en-US" altLang="ko-KR" sz="1800">
                <a:sym typeface="Wingdings" panose="05000000000000000000" pitchFamily="2" charset="2"/>
              </a:rPr>
              <a:t>feature</a:t>
            </a:r>
            <a:r>
              <a:rPr lang="ko-KR" altLang="en-US" sz="1800">
                <a:sym typeface="Wingdings" panose="05000000000000000000" pitchFamily="2" charset="2"/>
              </a:rPr>
              <a:t>들을 하나의 공통된 벡터로 표현하기 어려움</a:t>
            </a:r>
            <a:endParaRPr lang="en-US" altLang="ko-KR" sz="18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sym typeface="Wingdings" panose="05000000000000000000" pitchFamily="2" charset="2"/>
              </a:rPr>
              <a:t>그러나 여러 특성을 갖는 데이터를 학습하는 것 </a:t>
            </a:r>
            <a:r>
              <a:rPr lang="en-US" altLang="ko-KR" sz="1800">
                <a:sym typeface="Wingdings" panose="05000000000000000000" pitchFamily="2" charset="2"/>
              </a:rPr>
              <a:t>(</a:t>
            </a:r>
            <a:r>
              <a:rPr lang="ko-KR" altLang="en-US" sz="1800">
                <a:sym typeface="Wingdings" panose="05000000000000000000" pitchFamily="2" charset="2"/>
              </a:rPr>
              <a:t>뒤에 나올 </a:t>
            </a:r>
            <a:r>
              <a:rPr lang="en-US" altLang="ko-KR" sz="1800">
                <a:sym typeface="Wingdings" panose="05000000000000000000" pitchFamily="2" charset="2"/>
              </a:rPr>
              <a:t>late fusion</a:t>
            </a:r>
            <a:r>
              <a:rPr lang="ko-KR" altLang="en-US" sz="1800">
                <a:sym typeface="Wingdings" panose="05000000000000000000" pitchFamily="2" charset="2"/>
              </a:rPr>
              <a:t>에 비해 좀 더 진정한 </a:t>
            </a:r>
            <a:r>
              <a:rPr lang="en-US" altLang="ko-KR" sz="1800">
                <a:sym typeface="Wingdings" panose="05000000000000000000" pitchFamily="2" charset="2"/>
              </a:rPr>
              <a:t>multi-feature </a:t>
            </a:r>
            <a:r>
              <a:rPr lang="ko-KR" altLang="en-US" sz="1800">
                <a:sym typeface="Wingdings" panose="05000000000000000000" pitchFamily="2" charset="2"/>
              </a:rPr>
              <a:t>표현</a:t>
            </a:r>
            <a:r>
              <a:rPr lang="en-US" altLang="ko-KR" sz="1800">
                <a:sym typeface="Wingdings" panose="05000000000000000000" pitchFamily="2" charset="2"/>
              </a:rPr>
              <a:t>)</a:t>
            </a:r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942041-5582-4BF4-A4AB-6CCA0740E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32" y="1188667"/>
            <a:ext cx="3909399" cy="36579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7B579AB-1D38-4921-851F-8B5F66A36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52531"/>
              </p:ext>
            </p:extLst>
          </p:nvPr>
        </p:nvGraphicFramePr>
        <p:xfrm>
          <a:off x="3689032" y="4868704"/>
          <a:ext cx="4306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4198110334"/>
                    </a:ext>
                  </a:extLst>
                </a:gridCol>
                <a:gridCol w="1435552">
                  <a:extLst>
                    <a:ext uri="{9D8B030D-6E8A-4147-A177-3AD203B41FA5}">
                      <a16:colId xmlns:a16="http://schemas.microsoft.com/office/drawing/2014/main" val="3872852039"/>
                    </a:ext>
                  </a:extLst>
                </a:gridCol>
                <a:gridCol w="1435552">
                  <a:extLst>
                    <a:ext uri="{9D8B030D-6E8A-4147-A177-3AD203B41FA5}">
                      <a16:colId xmlns:a16="http://schemas.microsoft.com/office/drawing/2014/main" val="3416303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Text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Image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Audio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BE274E92-E2D3-4933-B02C-6912BE4F4C00}"/>
              </a:ext>
            </a:extLst>
          </p:cNvPr>
          <p:cNvGrpSpPr/>
          <p:nvPr/>
        </p:nvGrpSpPr>
        <p:grpSpPr>
          <a:xfrm>
            <a:off x="4181249" y="5239544"/>
            <a:ext cx="3322221" cy="1230847"/>
            <a:chOff x="4434889" y="3792183"/>
            <a:chExt cx="3322221" cy="123084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35FF1F-8FE9-4256-92A1-0B61DCD62CB2}"/>
                </a:ext>
              </a:extLst>
            </p:cNvPr>
            <p:cNvSpPr/>
            <p:nvPr/>
          </p:nvSpPr>
          <p:spPr>
            <a:xfrm>
              <a:off x="4434889" y="4046183"/>
              <a:ext cx="3322221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Georgia" panose="02040502050405020303" pitchFamily="18" charset="0"/>
                </a:rPr>
                <a:t>Neural Network</a:t>
              </a:r>
              <a:endParaRPr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3E37F4F-6667-47B3-97EC-1198893DB0E9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6096000" y="3792183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9555301-87AB-4DD6-B468-3C759FC796E8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6095999" y="4417023"/>
              <a:ext cx="1" cy="236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1C6005-022B-4212-B987-E73EB60BE7CD}"/>
                </a:ext>
              </a:extLst>
            </p:cNvPr>
            <p:cNvSpPr txBox="1"/>
            <p:nvPr/>
          </p:nvSpPr>
          <p:spPr>
            <a:xfrm>
              <a:off x="5638982" y="4653698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Georgia" panose="02040502050405020303" pitchFamily="18" charset="0"/>
                </a:rPr>
                <a:t>Output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43EE6C3A-DAB9-422E-94D4-D61FA2081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10149"/>
              </p:ext>
            </p:extLst>
          </p:nvPr>
        </p:nvGraphicFramePr>
        <p:xfrm>
          <a:off x="2471947" y="3954167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4198110334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Text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6C368DB7-2B3F-4DD2-806B-2AE5DC081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05365"/>
              </p:ext>
            </p:extLst>
          </p:nvPr>
        </p:nvGraphicFramePr>
        <p:xfrm>
          <a:off x="5124583" y="3949107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3872852039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Image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38034BDB-9A0A-43B2-A29B-07597EB5A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07798"/>
              </p:ext>
            </p:extLst>
          </p:nvPr>
        </p:nvGraphicFramePr>
        <p:xfrm>
          <a:off x="7777219" y="3949107"/>
          <a:ext cx="14355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3416303894"/>
                    </a:ext>
                  </a:extLst>
                </a:gridCol>
              </a:tblGrid>
              <a:tr h="246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Georgia" panose="02040502050405020303" pitchFamily="18" charset="0"/>
                        </a:rPr>
                        <a:t>Audio</a:t>
                      </a:r>
                      <a:endParaRPr lang="ko-KR" altLang="en-US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12296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F59674-1BE9-4DCC-93F0-5A1A2973BED3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330017" y="4314867"/>
            <a:ext cx="1164978" cy="51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A12FC00-75A1-4EB6-9080-2C0B85654D0D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>
            <a:off x="5842359" y="4314867"/>
            <a:ext cx="1" cy="55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474C2F9-0CA2-4FB2-834C-D22DC2A6CBD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189723" y="4319927"/>
            <a:ext cx="1217084" cy="53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E46E5E-68F0-4F56-A287-CDAE2A710F33}"/>
              </a:ext>
            </a:extLst>
          </p:cNvPr>
          <p:cNvSpPr txBox="1"/>
          <p:nvPr/>
        </p:nvSpPr>
        <p:spPr>
          <a:xfrm>
            <a:off x="8182940" y="4868704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Georgia" panose="02040502050405020303" pitchFamily="18" charset="0"/>
              </a:rPr>
              <a:t>concatenate/summation</a:t>
            </a:r>
            <a:endParaRPr lang="ko-KR" altLang="en-US" b="1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4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차원축소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PCA (</a:t>
            </a:r>
            <a:r>
              <a:rPr lang="ko-KR" altLang="en-US" sz="2000"/>
              <a:t>주성분 분석</a:t>
            </a:r>
            <a:r>
              <a:rPr lang="en-US" altLang="ko-KR" sz="2000"/>
              <a:t>)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차원 축소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r>
              <a:rPr lang="en-US" altLang="ko-KR" sz="1600"/>
              <a:t>data </a:t>
            </a:r>
            <a:r>
              <a:rPr lang="ko-KR" altLang="en-US" sz="1600"/>
              <a:t>하나에 대한 것을 분석하는 것이 아니라</a:t>
            </a:r>
            <a:r>
              <a:rPr lang="en-US" altLang="ko-KR" sz="1600"/>
              <a:t>, </a:t>
            </a:r>
            <a:br>
              <a:rPr lang="en-US" altLang="ko-KR" sz="1600"/>
            </a:br>
            <a:r>
              <a:rPr lang="ko-KR" altLang="en-US" sz="1600"/>
              <a:t>여러 데이터들이 모여 하나의 분포를 이룰 때</a:t>
            </a:r>
            <a:r>
              <a:rPr lang="en-US" altLang="ko-KR" sz="1600"/>
              <a:t>,</a:t>
            </a:r>
            <a:r>
              <a:rPr lang="en-US" altLang="ko-KR" sz="1600">
                <a:latin typeface="+mj-ea"/>
                <a:ea typeface="+mj-ea"/>
              </a:rPr>
              <a:t> </a:t>
            </a:r>
            <a:r>
              <a:rPr lang="ko-KR" altLang="en-US" sz="1600"/>
              <a:t>해당 분포에서의 주성분을 분석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원래 데이터의 분포를 최대한 보존하면서</a:t>
            </a:r>
            <a:r>
              <a:rPr lang="en-US" altLang="ko-KR" sz="1600"/>
              <a:t>, </a:t>
            </a:r>
            <a:r>
              <a:rPr lang="ko-KR" altLang="en-US" sz="1600"/>
              <a:t>새로운 기저를 찾음 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고차원 공간의 데이터를 저차원으로 변환</a:t>
            </a:r>
            <a:endParaRPr lang="en-US" altLang="ko-KR" sz="16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아래와 같은 데이터 셋의 경우 하나의 데이터가 </a:t>
            </a:r>
            <a:r>
              <a:rPr lang="en-US" altLang="ko-KR" sz="1600">
                <a:sym typeface="Wingdings" panose="05000000000000000000" pitchFamily="2" charset="2"/>
              </a:rPr>
              <a:t>11</a:t>
            </a:r>
            <a:r>
              <a:rPr lang="ko-KR" altLang="en-US" sz="1600">
                <a:sym typeface="Wingdings" panose="05000000000000000000" pitchFamily="2" charset="2"/>
              </a:rPr>
              <a:t>차원을 가짐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데이터 분석이 어려움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endParaRPr lang="ko-KR" alt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68011F-E846-482E-86BF-58126C699D87}"/>
              </a:ext>
            </a:extLst>
          </p:cNvPr>
          <p:cNvSpPr txBox="1"/>
          <p:nvPr/>
        </p:nvSpPr>
        <p:spPr>
          <a:xfrm>
            <a:off x="6689920" y="4802057"/>
            <a:ext cx="5090160" cy="1442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j-ea"/>
                <a:ea typeface="+mj-ea"/>
              </a:rPr>
              <a:t>*</a:t>
            </a:r>
            <a:r>
              <a:rPr lang="ko-KR" altLang="en-US" sz="1200">
                <a:latin typeface="+mj-ea"/>
                <a:ea typeface="+mj-ea"/>
              </a:rPr>
              <a:t>주성분</a:t>
            </a:r>
            <a:br>
              <a:rPr lang="en-US" altLang="ko-KR" sz="1200">
                <a:latin typeface="+mj-ea"/>
                <a:ea typeface="+mj-ea"/>
              </a:rPr>
            </a:br>
            <a:r>
              <a:rPr lang="en-US" altLang="ko-KR" sz="1200">
                <a:latin typeface="+mj-ea"/>
                <a:ea typeface="+mj-ea"/>
              </a:rPr>
              <a:t>: </a:t>
            </a:r>
            <a:r>
              <a:rPr lang="ko-KR" altLang="en-US" sz="1200" b="0" i="0">
                <a:solidFill>
                  <a:srgbClr val="333333"/>
                </a:solidFill>
                <a:effectLst/>
                <a:latin typeface="+mj-ea"/>
                <a:ea typeface="+mj-ea"/>
              </a:rPr>
              <a:t>데이터들의 분산이 가장 큰 방향벡터</a:t>
            </a:r>
            <a:r>
              <a:rPr lang="en-US" altLang="ko-KR" sz="1200" b="0" i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>
                <a:solidFill>
                  <a:srgbClr val="333333"/>
                </a:solidFill>
                <a:effectLst/>
                <a:latin typeface="+mj-ea"/>
                <a:ea typeface="+mj-ea"/>
              </a:rPr>
              <a:t>각 주성분들은 수직</a:t>
            </a:r>
            <a:br>
              <a:rPr lang="en-US" altLang="ko-KR" sz="1200">
                <a:solidFill>
                  <a:srgbClr val="333333"/>
                </a:solidFill>
                <a:latin typeface="+mj-ea"/>
                <a:ea typeface="+mj-ea"/>
              </a:rPr>
            </a:br>
            <a:r>
              <a:rPr lang="en-US" altLang="ko-KR" sz="1200">
                <a:solidFill>
                  <a:srgbClr val="333333"/>
                </a:solidFill>
                <a:latin typeface="+mj-ea"/>
                <a:ea typeface="+mj-ea"/>
              </a:rPr>
              <a:t>  </a:t>
            </a:r>
            <a:r>
              <a:rPr lang="en-US" altLang="ko-KR" sz="1200">
                <a:solidFill>
                  <a:srgbClr val="333333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solidFill>
                  <a:srgbClr val="333333"/>
                </a:solidFill>
                <a:latin typeface="+mj-ea"/>
                <a:ea typeface="+mj-ea"/>
                <a:sym typeface="Wingdings" panose="05000000000000000000" pitchFamily="2" charset="2"/>
              </a:rPr>
              <a:t>따라서</a:t>
            </a:r>
            <a:r>
              <a:rPr lang="en-US" altLang="ko-KR" sz="1200">
                <a:solidFill>
                  <a:srgbClr val="333333"/>
                </a:solidFill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200">
                <a:solidFill>
                  <a:srgbClr val="333333"/>
                </a:solidFill>
                <a:latin typeface="+mj-ea"/>
                <a:ea typeface="+mj-ea"/>
                <a:sym typeface="Wingdings" panose="05000000000000000000" pitchFamily="2" charset="2"/>
              </a:rPr>
              <a:t>주성분 벡터는 </a:t>
            </a:r>
            <a:r>
              <a:rPr lang="en-US" altLang="ko-KR" sz="1200" b="0" i="0">
                <a:solidFill>
                  <a:srgbClr val="333333"/>
                </a:solidFill>
                <a:effectLst/>
                <a:latin typeface="+mj-ea"/>
                <a:ea typeface="+mj-ea"/>
              </a:rPr>
              <a:t>n</a:t>
            </a:r>
            <a:r>
              <a:rPr lang="ko-KR" altLang="en-US" sz="1200" b="0" i="0">
                <a:solidFill>
                  <a:srgbClr val="333333"/>
                </a:solidFill>
                <a:effectLst/>
                <a:latin typeface="+mj-ea"/>
                <a:ea typeface="+mj-ea"/>
              </a:rPr>
              <a:t>차원</a:t>
            </a:r>
            <a:r>
              <a:rPr lang="en-US" altLang="ko-KR" sz="1200" b="0" i="0">
                <a:solidFill>
                  <a:srgbClr val="333333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200" b="0" i="0">
                <a:solidFill>
                  <a:srgbClr val="333333"/>
                </a:solidFill>
                <a:effectLst/>
                <a:latin typeface="+mj-ea"/>
                <a:ea typeface="+mj-ea"/>
              </a:rPr>
              <a:t>데이터의 차원</a:t>
            </a:r>
            <a:r>
              <a:rPr lang="en-US" altLang="ko-KR" sz="1200" b="0" i="0">
                <a:solidFill>
                  <a:srgbClr val="333333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200" b="0" i="0">
                <a:solidFill>
                  <a:srgbClr val="333333"/>
                </a:solidFill>
                <a:effectLst/>
                <a:latin typeface="+mj-ea"/>
                <a:ea typeface="+mj-ea"/>
              </a:rPr>
              <a:t> 공간을 나타내는 기저</a:t>
            </a:r>
            <a:endParaRPr lang="en-US" altLang="ko-KR" sz="1200" b="0" i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333333"/>
                </a:solidFill>
                <a:latin typeface="+mj-ea"/>
                <a:ea typeface="+mj-ea"/>
              </a:rPr>
              <a:t>: </a:t>
            </a:r>
            <a:r>
              <a:rPr lang="ko-KR" altLang="en-US" sz="1200">
                <a:solidFill>
                  <a:srgbClr val="333333"/>
                </a:solidFill>
                <a:latin typeface="+mj-ea"/>
                <a:ea typeface="+mj-ea"/>
              </a:rPr>
              <a:t>한 장의 </a:t>
            </a:r>
            <a:r>
              <a:rPr lang="en-US" altLang="ko-KR" sz="1200">
                <a:solidFill>
                  <a:srgbClr val="333333"/>
                </a:solidFill>
                <a:latin typeface="+mj-ea"/>
                <a:ea typeface="+mj-ea"/>
              </a:rPr>
              <a:t>100*100</a:t>
            </a:r>
            <a:r>
              <a:rPr lang="ko-KR" altLang="en-US" sz="1200">
                <a:solidFill>
                  <a:srgbClr val="333333"/>
                </a:solidFill>
                <a:latin typeface="+mj-ea"/>
                <a:ea typeface="+mj-ea"/>
              </a:rPr>
              <a:t>크기의 이미지는 </a:t>
            </a:r>
            <a:r>
              <a:rPr lang="en-US" altLang="ko-KR" sz="1200">
                <a:solidFill>
                  <a:srgbClr val="333333"/>
                </a:solidFill>
                <a:latin typeface="+mj-ea"/>
                <a:ea typeface="+mj-ea"/>
              </a:rPr>
              <a:t>10000</a:t>
            </a:r>
            <a:r>
              <a:rPr lang="ko-KR" altLang="en-US" sz="1200">
                <a:solidFill>
                  <a:srgbClr val="333333"/>
                </a:solidFill>
                <a:latin typeface="+mj-ea"/>
                <a:ea typeface="+mj-ea"/>
              </a:rPr>
              <a:t>차원 벡터이고</a:t>
            </a:r>
            <a:r>
              <a:rPr lang="en-US" altLang="ko-KR" sz="120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br>
              <a:rPr lang="en-US" altLang="ko-KR" sz="1200">
                <a:solidFill>
                  <a:srgbClr val="333333"/>
                </a:solidFill>
                <a:latin typeface="+mj-ea"/>
                <a:ea typeface="+mj-ea"/>
              </a:rPr>
            </a:br>
            <a:r>
              <a:rPr lang="en-US" altLang="ko-KR" sz="1200">
                <a:solidFill>
                  <a:srgbClr val="333333"/>
                </a:solidFill>
                <a:latin typeface="+mj-ea"/>
                <a:ea typeface="+mj-ea"/>
              </a:rPr>
              <a:t>  </a:t>
            </a:r>
            <a:r>
              <a:rPr lang="ko-KR" altLang="en-US" sz="1200">
                <a:solidFill>
                  <a:srgbClr val="333333"/>
                </a:solidFill>
                <a:latin typeface="+mj-ea"/>
                <a:ea typeface="+mj-ea"/>
              </a:rPr>
              <a:t>해당 이미지는 </a:t>
            </a:r>
            <a:r>
              <a:rPr lang="en-US" altLang="ko-KR" sz="1200">
                <a:solidFill>
                  <a:srgbClr val="333333"/>
                </a:solidFill>
                <a:latin typeface="+mj-ea"/>
                <a:ea typeface="+mj-ea"/>
              </a:rPr>
              <a:t>10000</a:t>
            </a:r>
            <a:r>
              <a:rPr lang="ko-KR" altLang="en-US" sz="1200">
                <a:solidFill>
                  <a:srgbClr val="333333"/>
                </a:solidFill>
                <a:latin typeface="+mj-ea"/>
                <a:ea typeface="+mj-ea"/>
              </a:rPr>
              <a:t>차원에서 한 점에 대응</a:t>
            </a:r>
            <a:endParaRPr lang="ko-KR" altLang="en-US" sz="120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F196C7E-1933-4A27-93FC-9C989426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75" y="3724688"/>
            <a:ext cx="6667725" cy="9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1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차원축소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AutoEncoder (</a:t>
            </a:r>
            <a:r>
              <a:rPr lang="ko-KR" altLang="en-US" sz="1800"/>
              <a:t>오토인코더</a:t>
            </a:r>
            <a:r>
              <a:rPr lang="en-US" altLang="ko-KR" sz="180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ym typeface="Wingdings" panose="05000000000000000000" pitchFamily="2" charset="2"/>
              </a:rPr>
              <a:t>encoder</a:t>
            </a:r>
            <a:r>
              <a:rPr lang="ko-KR" altLang="en-US" sz="1800">
                <a:sym typeface="Wingdings" panose="05000000000000000000" pitchFamily="2" charset="2"/>
              </a:rPr>
              <a:t> </a:t>
            </a:r>
            <a:r>
              <a:rPr lang="en-US" altLang="ko-KR" sz="1800">
                <a:sym typeface="Wingdings" panose="05000000000000000000" pitchFamily="2" charset="2"/>
              </a:rPr>
              <a:t> latent vector  decoder </a:t>
            </a:r>
            <a:br>
              <a:rPr lang="en-US" altLang="ko-KR" sz="1800">
                <a:sym typeface="Wingdings" panose="05000000000000000000" pitchFamily="2" charset="2"/>
              </a:rPr>
            </a:br>
            <a:r>
              <a:rPr lang="en-US" altLang="ko-KR" sz="1800">
                <a:sym typeface="Wingdings" panose="05000000000000000000" pitchFamily="2" charset="2"/>
              </a:rPr>
              <a:t>: </a:t>
            </a:r>
            <a:r>
              <a:rPr lang="ko-KR" altLang="en-US" sz="1800">
                <a:sym typeface="Wingdings" panose="05000000000000000000" pitchFamily="2" charset="2"/>
              </a:rPr>
              <a:t>입력에서 특징 추출 후</a:t>
            </a:r>
            <a:r>
              <a:rPr lang="en-US" altLang="ko-KR" sz="1800">
                <a:sym typeface="Wingdings" panose="05000000000000000000" pitchFamily="2" charset="2"/>
              </a:rPr>
              <a:t>,</a:t>
            </a:r>
            <a:r>
              <a:rPr lang="ko-KR" altLang="en-US" sz="1800">
                <a:sym typeface="Wingdings" panose="05000000000000000000" pitchFamily="2" charset="2"/>
              </a:rPr>
              <a:t> 해당 특징 값 </a:t>
            </a:r>
            <a:r>
              <a:rPr lang="en-US" altLang="ko-KR" sz="1800">
                <a:sym typeface="Wingdings" panose="05000000000000000000" pitchFamily="2" charset="2"/>
              </a:rPr>
              <a:t>(</a:t>
            </a:r>
            <a:r>
              <a:rPr lang="ko-KR" altLang="en-US" sz="1800">
                <a:sym typeface="Wingdings" panose="05000000000000000000" pitchFamily="2" charset="2"/>
              </a:rPr>
              <a:t>인코더를 통해 압축된 특징 벡터</a:t>
            </a:r>
            <a:r>
              <a:rPr lang="en-US" altLang="ko-KR" sz="1800">
                <a:sym typeface="Wingdings" panose="05000000000000000000" pitchFamily="2" charset="2"/>
              </a:rPr>
              <a:t>)</a:t>
            </a:r>
            <a:r>
              <a:rPr lang="ko-KR" altLang="en-US" sz="1800">
                <a:sym typeface="Wingdings" panose="05000000000000000000" pitchFamily="2" charset="2"/>
              </a:rPr>
              <a:t>을 기반으로 원래의 인풋으로 복구 </a:t>
            </a:r>
            <a:br>
              <a:rPr lang="en-US" altLang="ko-KR" sz="1800">
                <a:sym typeface="Wingdings" panose="05000000000000000000" pitchFamily="2" charset="2"/>
              </a:rPr>
            </a:br>
            <a:r>
              <a:rPr lang="en-US" altLang="ko-KR" sz="1800">
                <a:sym typeface="Wingdings" panose="05000000000000000000" pitchFamily="2" charset="2"/>
              </a:rPr>
              <a:t>    </a:t>
            </a:r>
            <a:r>
              <a:rPr lang="ko-KR" altLang="en-US" sz="1800">
                <a:sym typeface="Wingdings" panose="05000000000000000000" pitchFamily="2" charset="2"/>
              </a:rPr>
              <a:t>원래의 특성을 보존하면서 노이즈는 없애고 특징 값을 잘 살림</a:t>
            </a:r>
            <a:endParaRPr lang="en-US" altLang="ko-KR" sz="180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800"/>
          </a:p>
          <a:p>
            <a:pPr marL="0" indent="0">
              <a:lnSpc>
                <a:spcPct val="150000"/>
              </a:lnSpc>
              <a:buNone/>
            </a:pPr>
            <a:endParaRPr lang="ko-KR" altLang="en-US" sz="180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8B6810-AE49-44F4-9B70-A4DFA811A088}"/>
              </a:ext>
            </a:extLst>
          </p:cNvPr>
          <p:cNvGrpSpPr/>
          <p:nvPr/>
        </p:nvGrpSpPr>
        <p:grpSpPr>
          <a:xfrm>
            <a:off x="4443973" y="4349309"/>
            <a:ext cx="3857096" cy="1556191"/>
            <a:chOff x="3905493" y="4235357"/>
            <a:chExt cx="3857096" cy="15561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A7D5980-578B-4057-9D7A-FDD2CBC05B10}"/>
                </a:ext>
              </a:extLst>
            </p:cNvPr>
            <p:cNvSpPr/>
            <p:nvPr/>
          </p:nvSpPr>
          <p:spPr>
            <a:xfrm>
              <a:off x="6968721" y="4235357"/>
              <a:ext cx="320742" cy="1083632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FC1D747-B634-45E0-9E54-A1105FA43DCE}"/>
                </a:ext>
              </a:extLst>
            </p:cNvPr>
            <p:cNvCxnSpPr>
              <a:cxnSpLocks/>
              <a:stCxn id="16" idx="3"/>
              <a:endCxn id="9" idx="1"/>
            </p:cNvCxnSpPr>
            <p:nvPr/>
          </p:nvCxnSpPr>
          <p:spPr>
            <a:xfrm flipV="1">
              <a:off x="4844080" y="4803972"/>
              <a:ext cx="603051" cy="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4100640-E9EF-417C-A2B4-E2DCF460BDF9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97" y="4539681"/>
              <a:ext cx="599685" cy="14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63427B-AC0D-44D8-AE62-6110429CC419}"/>
                </a:ext>
              </a:extLst>
            </p:cNvPr>
            <p:cNvSpPr/>
            <p:nvPr/>
          </p:nvSpPr>
          <p:spPr>
            <a:xfrm>
              <a:off x="3936570" y="4235357"/>
              <a:ext cx="320742" cy="1083632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F83E06-00EB-462F-B162-D40132DA0679}"/>
                </a:ext>
              </a:extLst>
            </p:cNvPr>
            <p:cNvSpPr/>
            <p:nvPr/>
          </p:nvSpPr>
          <p:spPr>
            <a:xfrm>
              <a:off x="5447131" y="4577848"/>
              <a:ext cx="320742" cy="452247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5E7D833-4D9A-463B-BF1C-820D8C6B2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797" y="4923443"/>
              <a:ext cx="596359" cy="144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F41DCDD-3430-4F1F-A25F-C97D18A8D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1199" y="4577849"/>
              <a:ext cx="607273" cy="109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3E76EF6-2DEC-43F8-A55F-9E0D46703A86}"/>
                </a:ext>
              </a:extLst>
            </p:cNvPr>
            <p:cNvCxnSpPr>
              <a:cxnSpLocks/>
              <a:stCxn id="9" idx="3"/>
              <a:endCxn id="20" idx="1"/>
            </p:cNvCxnSpPr>
            <p:nvPr/>
          </p:nvCxnSpPr>
          <p:spPr>
            <a:xfrm>
              <a:off x="5767873" y="4803972"/>
              <a:ext cx="598402" cy="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A8F6A7A-CFCE-42F8-BFD0-9E1811C3A12A}"/>
                </a:ext>
              </a:extLst>
            </p:cNvPr>
            <p:cNvCxnSpPr>
              <a:cxnSpLocks/>
            </p:cNvCxnSpPr>
            <p:nvPr/>
          </p:nvCxnSpPr>
          <p:spPr>
            <a:xfrm>
              <a:off x="5767873" y="4933395"/>
              <a:ext cx="602624" cy="96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C26B96-A337-4A8A-AA03-9AFF7FE76923}"/>
                </a:ext>
              </a:extLst>
            </p:cNvPr>
            <p:cNvSpPr txBox="1"/>
            <p:nvPr/>
          </p:nvSpPr>
          <p:spPr>
            <a:xfrm flipH="1">
              <a:off x="3905493" y="5318989"/>
              <a:ext cx="973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atin typeface="Georgia" panose="02040502050405020303" pitchFamily="18" charset="0"/>
                </a:rPr>
                <a:t>Encoder</a:t>
              </a:r>
              <a:endParaRPr lang="ko-KR" altLang="en-US" sz="1600">
                <a:latin typeface="Georgia" panose="02040502050405020303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9BFA0C-D80B-4D21-A6AB-A5D611D127BE}"/>
                </a:ext>
              </a:extLst>
            </p:cNvPr>
            <p:cNvSpPr txBox="1"/>
            <p:nvPr/>
          </p:nvSpPr>
          <p:spPr>
            <a:xfrm flipH="1">
              <a:off x="5893149" y="5318989"/>
              <a:ext cx="1869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atin typeface="Georgia" panose="02040502050405020303" pitchFamily="18" charset="0"/>
                </a:rPr>
                <a:t>Decoder</a:t>
              </a:r>
              <a:endParaRPr lang="ko-KR" altLang="en-US" sz="1600">
                <a:latin typeface="Georgia" panose="02040502050405020303" pitchFamily="18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CA1A1A-97AD-4B23-B2C4-565D2D7BD761}"/>
                </a:ext>
              </a:extLst>
            </p:cNvPr>
            <p:cNvSpPr/>
            <p:nvPr/>
          </p:nvSpPr>
          <p:spPr>
            <a:xfrm>
              <a:off x="4523338" y="4439499"/>
              <a:ext cx="320742" cy="729107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076B929-A63D-4E63-BDA4-DB3E6DEA8A46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4261299" y="4804052"/>
              <a:ext cx="262039" cy="1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D7105AA-BB56-4E19-A171-9FB0E7A435D7}"/>
                </a:ext>
              </a:extLst>
            </p:cNvPr>
            <p:cNvCxnSpPr>
              <a:cxnSpLocks/>
            </p:cNvCxnSpPr>
            <p:nvPr/>
          </p:nvCxnSpPr>
          <p:spPr>
            <a:xfrm>
              <a:off x="4261299" y="4439499"/>
              <a:ext cx="262039" cy="232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52F726D-EE85-4284-A291-CA4F2D518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299" y="4937343"/>
              <a:ext cx="262039" cy="212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3839DB-31B5-45DB-8301-A0ECD88F02FA}"/>
                </a:ext>
              </a:extLst>
            </p:cNvPr>
            <p:cNvSpPr/>
            <p:nvPr/>
          </p:nvSpPr>
          <p:spPr>
            <a:xfrm>
              <a:off x="6366275" y="4439499"/>
              <a:ext cx="320742" cy="729107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24DA4A8-0857-4E83-BA5E-965AF3A6D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4992" y="4472530"/>
              <a:ext cx="273729" cy="165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D5C7711-5ACB-4CE1-8CF0-D9BA201C0BB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6687017" y="4804053"/>
              <a:ext cx="2842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7A018C5-7E26-4A93-A72D-905BC0ADCAB0}"/>
                </a:ext>
              </a:extLst>
            </p:cNvPr>
            <p:cNvCxnSpPr>
              <a:cxnSpLocks/>
            </p:cNvCxnSpPr>
            <p:nvPr/>
          </p:nvCxnSpPr>
          <p:spPr>
            <a:xfrm>
              <a:off x="6687017" y="4937344"/>
              <a:ext cx="281704" cy="1794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6B5705-1438-434E-A9B2-559531D4CDFC}"/>
                </a:ext>
              </a:extLst>
            </p:cNvPr>
            <p:cNvSpPr txBox="1"/>
            <p:nvPr/>
          </p:nvSpPr>
          <p:spPr>
            <a:xfrm flipH="1">
              <a:off x="4678296" y="5206773"/>
              <a:ext cx="18694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atin typeface="Georgia" panose="02040502050405020303" pitchFamily="18" charset="0"/>
                </a:rPr>
                <a:t>Feature vector (latent vector)</a:t>
              </a:r>
              <a:endParaRPr lang="ko-KR" altLang="en-US" sz="160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55545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1178</Words>
  <Application>Microsoft Office PowerPoint</Application>
  <PresentationFormat>와이드스크린</PresentationFormat>
  <Paragraphs>257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Book Antiqua</vt:lpstr>
      <vt:lpstr>Cambria Math</vt:lpstr>
      <vt:lpstr>Georgia</vt:lpstr>
      <vt:lpstr>CryptoCraft 테마</vt:lpstr>
      <vt:lpstr>제목 테마</vt:lpstr>
      <vt:lpstr>Multi-modal deep learning and fusion</vt:lpstr>
      <vt:lpstr>PowerPoint 프레젠테이션</vt:lpstr>
      <vt:lpstr>Multi-modal deep learning</vt:lpstr>
      <vt:lpstr>Multi-modal deep learning</vt:lpstr>
      <vt:lpstr>Multi-modal deep learning</vt:lpstr>
      <vt:lpstr>Data concat</vt:lpstr>
      <vt:lpstr>Early fusion</vt:lpstr>
      <vt:lpstr>차원축소</vt:lpstr>
      <vt:lpstr>차원축소 </vt:lpstr>
      <vt:lpstr>Trained feature concat</vt:lpstr>
      <vt:lpstr>Trained feature concat</vt:lpstr>
      <vt:lpstr>Trained feature concat</vt:lpstr>
      <vt:lpstr>Classifier concat</vt:lpstr>
      <vt:lpstr>구현 예시 – WISA’20 확장..</vt:lpstr>
      <vt:lpstr>구현 예시 – WISA’20 확장..</vt:lpstr>
      <vt:lpstr>구현 예시 – WISA’20 확장..</vt:lpstr>
      <vt:lpstr>구현 예시 – WISA’20 확장..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62</cp:revision>
  <dcterms:created xsi:type="dcterms:W3CDTF">2019-03-05T04:29:07Z</dcterms:created>
  <dcterms:modified xsi:type="dcterms:W3CDTF">2021-02-07T09:22:45Z</dcterms:modified>
</cp:coreProperties>
</file>