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2" r:id="rId1"/>
    <p:sldMasterId id="2147483673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81" r:id="rId6"/>
    <p:sldId id="294" r:id="rId7"/>
    <p:sldId id="297" r:id="rId8"/>
    <p:sldId id="298" r:id="rId9"/>
    <p:sldId id="291" r:id="rId10"/>
    <p:sldId id="287" r:id="rId11"/>
    <p:sldId id="282" r:id="rId12"/>
    <p:sldId id="288" r:id="rId13"/>
    <p:sldId id="296" r:id="rId14"/>
    <p:sldId id="289" r:id="rId15"/>
    <p:sldId id="28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5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2023-11-13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2023-11-13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MV6muTCKh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tpenote.tistory.com/460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5400" dirty="0">
                <a:latin typeface="나눔스퀘어 ExtraBold"/>
                <a:ea typeface="나눔스퀘어 ExtraBold"/>
              </a:rPr>
              <a:t>스마트폰 백업 데이터 획득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Bold"/>
                <a:ea typeface="나눔스퀘어 Bold"/>
              </a:rPr>
              <a:t>IT</a:t>
            </a:r>
            <a:r>
              <a:rPr lang="ko-KR" altLang="en-US" dirty="0">
                <a:latin typeface="나눔스퀘어 Bold"/>
                <a:ea typeface="나눔스퀘어 Bold"/>
              </a:rPr>
              <a:t>융합공학부 윤세영</a:t>
            </a:r>
            <a:endParaRPr lang="en-US" altLang="ko-KR" dirty="0">
              <a:latin typeface="나눔스퀘어 Bold"/>
              <a:ea typeface="나눔스퀘어 Bold"/>
            </a:endParaRPr>
          </a:p>
          <a:p>
            <a:pPr lvl="0">
              <a:defRPr/>
            </a:pPr>
            <a:endParaRPr lang="en-US" altLang="ko-KR" dirty="0">
              <a:latin typeface="나눔스퀘어 Bold"/>
              <a:ea typeface="나눔스퀘어 Bold"/>
            </a:endParaRPr>
          </a:p>
          <a:p>
            <a:pPr lvl="0">
              <a:defRPr/>
            </a:pPr>
            <a:r>
              <a:rPr lang="ko-KR" altLang="en-US" dirty="0">
                <a:latin typeface="나눔스퀘어 Bold"/>
                <a:ea typeface="나눔스퀘어 Bold"/>
              </a:rPr>
              <a:t>유투브 주소</a:t>
            </a:r>
            <a:r>
              <a:rPr lang="en-US" altLang="ko-KR" dirty="0">
                <a:latin typeface="나눔스퀘어 Bold"/>
                <a:ea typeface="나눔스퀘어 Bold"/>
              </a:rPr>
              <a:t>: </a:t>
            </a:r>
            <a:r>
              <a:rPr lang="en-US" altLang="ko-KR" dirty="0">
                <a:latin typeface="나눔스퀘어 Bold"/>
                <a:ea typeface="나눔스퀘어 Bold"/>
                <a:hlinkClick r:id="rId2"/>
              </a:rPr>
              <a:t>https://youtu.be/hMV6muTCKhw</a:t>
            </a:r>
            <a:r>
              <a:rPr lang="en-US" altLang="ko-KR" dirty="0">
                <a:latin typeface="나눔스퀘어 Bold"/>
                <a:ea typeface="나눔스퀘어 Bold"/>
              </a:rPr>
              <a:t> </a:t>
            </a:r>
            <a:endParaRPr lang="ko-KR" altLang="en-US" dirty="0">
              <a:latin typeface="나눔스퀘어 Bold"/>
              <a:ea typeface="나눔스퀘어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2240D-740D-C710-8721-DB323FD313D8}"/>
              </a:ext>
            </a:extLst>
          </p:cNvPr>
          <p:cNvSpPr txBox="1"/>
          <p:nvPr/>
        </p:nvSpPr>
        <p:spPr>
          <a:xfrm>
            <a:off x="4525696" y="3052482"/>
            <a:ext cx="3140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박명서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김종성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정보보호학회지</a:t>
            </a:r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28(5), 2018.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p:transition advTm="3996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스마트폰 제조사별 백업 데이터 획득에 대한 기존 연구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6B7A21-5024-C1F4-8FF0-F331957E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7" y="1935073"/>
            <a:ext cx="4495707" cy="217534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155476-D668-7F57-3293-F657AD47F06A}"/>
              </a:ext>
            </a:extLst>
          </p:cNvPr>
          <p:cNvSpPr/>
          <p:nvPr/>
        </p:nvSpPr>
        <p:spPr>
          <a:xfrm>
            <a:off x="411920" y="1143209"/>
            <a:ext cx="5254158" cy="61856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삼성 스마트폰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Smart Switch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7064D1C-7679-47CD-6678-E0BD41BD5AFE}"/>
              </a:ext>
            </a:extLst>
          </p:cNvPr>
          <p:cNvGrpSpPr/>
          <p:nvPr/>
        </p:nvGrpSpPr>
        <p:grpSpPr>
          <a:xfrm>
            <a:off x="5966019" y="1143209"/>
            <a:ext cx="5069535" cy="3312386"/>
            <a:chOff x="5419172" y="1366551"/>
            <a:chExt cx="5069535" cy="3312386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BCEEFDF1-4F0A-2CB4-7BD0-A0513E3D908A}"/>
                </a:ext>
              </a:extLst>
            </p:cNvPr>
            <p:cNvGrpSpPr/>
            <p:nvPr/>
          </p:nvGrpSpPr>
          <p:grpSpPr>
            <a:xfrm>
              <a:off x="5419172" y="1366551"/>
              <a:ext cx="5069535" cy="3312386"/>
              <a:chOff x="259976" y="1941924"/>
              <a:chExt cx="6293224" cy="434233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234433E-1613-F6FD-191A-527AB6BB80FB}"/>
                  </a:ext>
                </a:extLst>
              </p:cNvPr>
              <p:cNvGrpSpPr/>
              <p:nvPr/>
            </p:nvGrpSpPr>
            <p:grpSpPr>
              <a:xfrm>
                <a:off x="411920" y="2281055"/>
                <a:ext cx="5988094" cy="1560948"/>
                <a:chOff x="3101953" y="2319865"/>
                <a:chExt cx="5988094" cy="156094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B0B2EE4-5ADD-70DF-90FB-7CB6A9578218}"/>
                    </a:ext>
                  </a:extLst>
                </p:cNvPr>
                <p:cNvGrpSpPr/>
                <p:nvPr/>
              </p:nvGrpSpPr>
              <p:grpSpPr>
                <a:xfrm>
                  <a:off x="3101953" y="2319865"/>
                  <a:ext cx="5988094" cy="1170522"/>
                  <a:chOff x="4957647" y="2324403"/>
                  <a:chExt cx="5988094" cy="1170522"/>
                </a:xfrm>
              </p:grpSpPr>
              <p:grpSp>
                <p:nvGrpSpPr>
                  <p:cNvPr id="78" name="그룹 77">
                    <a:extLst>
                      <a:ext uri="{FF2B5EF4-FFF2-40B4-BE49-F238E27FC236}">
                        <a16:creationId xmlns:a16="http://schemas.microsoft.com/office/drawing/2014/main" id="{E3C78C5B-4580-52D7-EB67-B0A98A5DF9BC}"/>
                      </a:ext>
                    </a:extLst>
                  </p:cNvPr>
                  <p:cNvGrpSpPr/>
                  <p:nvPr/>
                </p:nvGrpSpPr>
                <p:grpSpPr>
                  <a:xfrm>
                    <a:off x="4957647" y="2580525"/>
                    <a:ext cx="5988094" cy="914400"/>
                    <a:chOff x="5181600" y="2289032"/>
                    <a:chExt cx="5988094" cy="914400"/>
                  </a:xfrm>
                </p:grpSpPr>
                <p:pic>
                  <p:nvPicPr>
                    <p:cNvPr id="81" name="그래픽 80" descr="여성 사무직 근로자 단색으로 채워진">
                      <a:extLst>
                        <a:ext uri="{FF2B5EF4-FFF2-40B4-BE49-F238E27FC236}">
                          <a16:creationId xmlns:a16="http://schemas.microsoft.com/office/drawing/2014/main" id="{1A3CEAAC-688B-6E19-58E0-2520F41353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1600" y="2289032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2" name="그래픽 81" descr="키 단색으로 채워진">
                      <a:extLst>
                        <a:ext uri="{FF2B5EF4-FFF2-40B4-BE49-F238E27FC236}">
                          <a16:creationId xmlns:a16="http://schemas.microsoft.com/office/drawing/2014/main" id="{779BF7EF-BAEF-6791-EA86-BF8A2BF632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09105" y="2448114"/>
                      <a:ext cx="596236" cy="59623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83" name="그룹 82">
                      <a:extLst>
                        <a:ext uri="{FF2B5EF4-FFF2-40B4-BE49-F238E27FC236}">
                          <a16:creationId xmlns:a16="http://schemas.microsoft.com/office/drawing/2014/main" id="{1D45288A-7038-83DF-0635-BDB69073FA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8447" y="2289032"/>
                      <a:ext cx="914400" cy="914400"/>
                      <a:chOff x="7718447" y="2289032"/>
                      <a:chExt cx="914400" cy="914400"/>
                    </a:xfrm>
                  </p:grpSpPr>
                  <p:pic>
                    <p:nvPicPr>
                      <p:cNvPr id="88" name="그래픽 87" descr="자물쇠 단색으로 채워진">
                        <a:extLst>
                          <a:ext uri="{FF2B5EF4-FFF2-40B4-BE49-F238E27FC236}">
                            <a16:creationId xmlns:a16="http://schemas.microsoft.com/office/drawing/2014/main" id="{56244FDE-00AA-6754-A311-E2C430FBE89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8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944952" y="2515537"/>
                        <a:ext cx="461389" cy="461389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그래픽 88" descr="스마트폰 윤곽선">
                        <a:extLst>
                          <a:ext uri="{FF2B5EF4-FFF2-40B4-BE49-F238E27FC236}">
                            <a16:creationId xmlns:a16="http://schemas.microsoft.com/office/drawing/2014/main" id="{7903FFAD-1E84-ECD3-B6D1-736EE4009B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18447" y="228903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84" name="그래픽 83" descr="키 단색으로 채워진">
                      <a:extLst>
                        <a:ext uri="{FF2B5EF4-FFF2-40B4-BE49-F238E27FC236}">
                          <a16:creationId xmlns:a16="http://schemas.microsoft.com/office/drawing/2014/main" id="{1330F556-3C6B-1793-D3A7-D07F0019D3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145953" y="2448114"/>
                      <a:ext cx="596236" cy="596236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85" name="그룹 84">
                      <a:extLst>
                        <a:ext uri="{FF2B5EF4-FFF2-40B4-BE49-F238E27FC236}">
                          <a16:creationId xmlns:a16="http://schemas.microsoft.com/office/drawing/2014/main" id="{6D1DEC89-C84A-3DA8-3579-4AAD78C7BE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255294" y="2289032"/>
                      <a:ext cx="914400" cy="914400"/>
                      <a:chOff x="7487752" y="4219509"/>
                      <a:chExt cx="914400" cy="914400"/>
                    </a:xfrm>
                  </p:grpSpPr>
                  <p:pic>
                    <p:nvPicPr>
                      <p:cNvPr id="86" name="그래픽 85" descr="스마트폰 윤곽선">
                        <a:extLst>
                          <a:ext uri="{FF2B5EF4-FFF2-40B4-BE49-F238E27FC236}">
                            <a16:creationId xmlns:a16="http://schemas.microsoft.com/office/drawing/2014/main" id="{17927288-DAA5-3029-45CB-CAC83DA540B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487752" y="4219509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7" name="그래픽 86" descr="열린 자물쇠 단색으로 채워진">
                        <a:extLst>
                          <a:ext uri="{FF2B5EF4-FFF2-40B4-BE49-F238E27FC236}">
                            <a16:creationId xmlns:a16="http://schemas.microsoft.com/office/drawing/2014/main" id="{1D5FFF98-182C-350F-DD42-0305D4DEFE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2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7733254" y="4465011"/>
                        <a:ext cx="423396" cy="423396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FAC0C6BE-8EA2-B980-A996-CD8E66409AF6}"/>
                      </a:ext>
                    </a:extLst>
                  </p:cNvPr>
                  <p:cNvSpPr/>
                  <p:nvPr/>
                </p:nvSpPr>
                <p:spPr>
                  <a:xfrm>
                    <a:off x="6385151" y="2324403"/>
                    <a:ext cx="596237" cy="266993"/>
                  </a:xfrm>
                  <a:prstGeom prst="rect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백업</a:t>
                    </a:r>
                  </a:p>
                </p:txBody>
              </p:sp>
            </p:grpSp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A950E6C2-6447-A9C7-5113-1CA333FDB1B8}"/>
                    </a:ext>
                  </a:extLst>
                </p:cNvPr>
                <p:cNvSpPr/>
                <p:nvPr/>
              </p:nvSpPr>
              <p:spPr>
                <a:xfrm>
                  <a:off x="5514569" y="3623459"/>
                  <a:ext cx="1162860" cy="25735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백업 데이터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5F277D7A-68A2-87BF-C4A4-714F11C22C67}"/>
                  </a:ext>
                </a:extLst>
              </p:cNvPr>
              <p:cNvGrpSpPr/>
              <p:nvPr/>
            </p:nvGrpSpPr>
            <p:grpSpPr>
              <a:xfrm>
                <a:off x="259976" y="1941924"/>
                <a:ext cx="6293224" cy="4342335"/>
                <a:chOff x="259976" y="1941924"/>
                <a:chExt cx="6293224" cy="4342335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:a16="http://schemas.microsoft.com/office/drawing/2014/main" id="{E80D2ED3-7368-A669-24BA-C5B4D41C46E5}"/>
                    </a:ext>
                  </a:extLst>
                </p:cNvPr>
                <p:cNvGrpSpPr/>
                <p:nvPr/>
              </p:nvGrpSpPr>
              <p:grpSpPr>
                <a:xfrm>
                  <a:off x="259976" y="1941924"/>
                  <a:ext cx="6293224" cy="4342335"/>
                  <a:chOff x="259976" y="1941924"/>
                  <a:chExt cx="6293224" cy="4342335"/>
                </a:xfrm>
              </p:grpSpPr>
              <p:sp>
                <p:nvSpPr>
                  <p:cNvPr id="58" name="사각형: 둥근 모서리 57">
                    <a:extLst>
                      <a:ext uri="{FF2B5EF4-FFF2-40B4-BE49-F238E27FC236}">
                        <a16:creationId xmlns:a16="http://schemas.microsoft.com/office/drawing/2014/main" id="{D4A76FFF-E627-0094-54DF-CDEB131200C3}"/>
                      </a:ext>
                    </a:extLst>
                  </p:cNvPr>
                  <p:cNvSpPr/>
                  <p:nvPr/>
                </p:nvSpPr>
                <p:spPr>
                  <a:xfrm>
                    <a:off x="4098380" y="1941924"/>
                    <a:ext cx="1161171" cy="1681509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DDC3899A-4167-FD5A-FC02-6FDD83EBBF9F}"/>
                      </a:ext>
                    </a:extLst>
                  </p:cNvPr>
                  <p:cNvGrpSpPr/>
                  <p:nvPr/>
                </p:nvGrpSpPr>
                <p:grpSpPr>
                  <a:xfrm>
                    <a:off x="259976" y="4177892"/>
                    <a:ext cx="6293224" cy="2106367"/>
                    <a:chOff x="259976" y="4177892"/>
                    <a:chExt cx="6293224" cy="2106367"/>
                  </a:xfrm>
                </p:grpSpPr>
                <p:sp>
                  <p:nvSpPr>
                    <p:cNvPr id="61" name="사각형: 둥근 모서리 60">
                      <a:extLst>
                        <a:ext uri="{FF2B5EF4-FFF2-40B4-BE49-F238E27FC236}">
                          <a16:creationId xmlns:a16="http://schemas.microsoft.com/office/drawing/2014/main" id="{3F0A8CAF-FE75-D8F8-B157-B06401D8E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9976" y="4177892"/>
                      <a:ext cx="6293224" cy="2106367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grpSp>
                  <p:nvGrpSpPr>
                    <p:cNvPr id="62" name="그룹 61">
                      <a:extLst>
                        <a:ext uri="{FF2B5EF4-FFF2-40B4-BE49-F238E27FC236}">
                          <a16:creationId xmlns:a16="http://schemas.microsoft.com/office/drawing/2014/main" id="{737BAA6E-160C-7B19-71DD-319A570472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8056" y="4614477"/>
                      <a:ext cx="5466456" cy="1146713"/>
                      <a:chOff x="688056" y="4614477"/>
                      <a:chExt cx="5466456" cy="1146713"/>
                    </a:xfrm>
                  </p:grpSpPr>
                  <p:grpSp>
                    <p:nvGrpSpPr>
                      <p:cNvPr id="63" name="그룹 62">
                        <a:extLst>
                          <a:ext uri="{FF2B5EF4-FFF2-40B4-BE49-F238E27FC236}">
                            <a16:creationId xmlns:a16="http://schemas.microsoft.com/office/drawing/2014/main" id="{EAA5E4ED-5309-DB20-B5C7-4DC4D54C53F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8056" y="4614477"/>
                        <a:ext cx="2487216" cy="955629"/>
                        <a:chOff x="3502144" y="4581953"/>
                        <a:chExt cx="2487216" cy="955629"/>
                      </a:xfrm>
                    </p:grpSpPr>
                    <p:pic>
                      <p:nvPicPr>
                        <p:cNvPr id="71" name="그래픽 70" descr="키 단색으로 채워진">
                          <a:extLst>
                            <a:ext uri="{FF2B5EF4-FFF2-40B4-BE49-F238E27FC236}">
                              <a16:creationId xmlns:a16="http://schemas.microsoft.com/office/drawing/2014/main" id="{11F5DE9F-ED5B-64BE-3116-2564F6C1BE2E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6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02144" y="4932957"/>
                          <a:ext cx="596236" cy="596236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72" name="그룹 71">
                          <a:extLst>
                            <a:ext uri="{FF2B5EF4-FFF2-40B4-BE49-F238E27FC236}">
                              <a16:creationId xmlns:a16="http://schemas.microsoft.com/office/drawing/2014/main" id="{4E05B303-A2CC-F046-795C-C9F50C3108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725336" y="4581953"/>
                          <a:ext cx="1264024" cy="955629"/>
                          <a:chOff x="7528726" y="4647152"/>
                          <a:chExt cx="1264024" cy="955629"/>
                        </a:xfrm>
                      </p:grpSpPr>
                      <p:sp>
                        <p:nvSpPr>
                          <p:cNvPr id="74" name="직사각형 73">
                            <a:extLst>
                              <a:ext uri="{FF2B5EF4-FFF2-40B4-BE49-F238E27FC236}">
                                <a16:creationId xmlns:a16="http://schemas.microsoft.com/office/drawing/2014/main" id="{DD2028B8-53CD-645E-047D-715A06F00A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8726" y="4647152"/>
                            <a:ext cx="1264024" cy="246669"/>
                          </a:xfrm>
                          <a:prstGeom prst="rect">
                            <a:avLst/>
                          </a:prstGeom>
                          <a:solidFill>
                            <a:srgbClr val="002060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ko-KR" altLang="en-US" sz="1200" dirty="0" err="1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a:t>인증자</a:t>
                            </a:r>
                            <a:r>
                              <a:rPr lang="ko-KR" altLang="en-US" sz="1200" dirty="0">
                                <a:latin typeface="나눔스퀘어 Bold" panose="020B0600000101010101" pitchFamily="50" charset="-127"/>
                                <a:ea typeface="나눔스퀘어 Bold" panose="020B0600000101010101" pitchFamily="50" charset="-127"/>
                              </a:rPr>
                              <a:t> 생성</a:t>
                            </a:r>
                          </a:p>
                        </p:txBody>
                      </p:sp>
                      <p:pic>
                        <p:nvPicPr>
                          <p:cNvPr id="75" name="그래픽 74" descr="오래된 열쇠 윤곽선">
                            <a:extLst>
                              <a:ext uri="{FF2B5EF4-FFF2-40B4-BE49-F238E27FC236}">
                                <a16:creationId xmlns:a16="http://schemas.microsoft.com/office/drawing/2014/main" id="{3D974DCC-C8CA-0A5B-B27C-860A3B8E7A9C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4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816239" y="5020332"/>
                            <a:ext cx="582449" cy="58244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cxnSp>
                      <p:nvCxnSpPr>
                        <p:cNvPr id="73" name="직선 화살표 연결선 72">
                          <a:extLst>
                            <a:ext uri="{FF2B5EF4-FFF2-40B4-BE49-F238E27FC236}">
                              <a16:creationId xmlns:a16="http://schemas.microsoft.com/office/drawing/2014/main" id="{A5A4B43A-54DE-19B8-A5F9-1066B9D61E4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329954" y="5231075"/>
                          <a:ext cx="277906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4" name="그룹 63">
                        <a:extLst>
                          <a:ext uri="{FF2B5EF4-FFF2-40B4-BE49-F238E27FC236}">
                            <a16:creationId xmlns:a16="http://schemas.microsoft.com/office/drawing/2014/main" id="{654D8FAF-D2EF-FFA2-5396-70680BD424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7928" y="4846790"/>
                        <a:ext cx="2116584" cy="914400"/>
                        <a:chOff x="8619622" y="4768480"/>
                        <a:chExt cx="2116584" cy="914400"/>
                      </a:xfrm>
                    </p:grpSpPr>
                    <p:grpSp>
                      <p:nvGrpSpPr>
                        <p:cNvPr id="66" name="그룹 65">
                          <a:extLst>
                            <a:ext uri="{FF2B5EF4-FFF2-40B4-BE49-F238E27FC236}">
                              <a16:creationId xmlns:a16="http://schemas.microsoft.com/office/drawing/2014/main" id="{A7264F67-126C-159F-20E6-8E7FF04753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821806" y="4768480"/>
                          <a:ext cx="914400" cy="914400"/>
                          <a:chOff x="8193119" y="5011436"/>
                          <a:chExt cx="914400" cy="914400"/>
                        </a:xfrm>
                      </p:grpSpPr>
                      <p:pic>
                        <p:nvPicPr>
                          <p:cNvPr id="69" name="그래픽 68" descr="스마트폰 윤곽선">
                            <a:extLst>
                              <a:ext uri="{FF2B5EF4-FFF2-40B4-BE49-F238E27FC236}">
                                <a16:creationId xmlns:a16="http://schemas.microsoft.com/office/drawing/2014/main" id="{0B43DA42-9703-5CAD-26DC-B95772C43E2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1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193119" y="5011436"/>
                            <a:ext cx="914400" cy="91440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그래픽 69" descr="자물쇠 단색으로 채워진">
                            <a:extLst>
                              <a:ext uri="{FF2B5EF4-FFF2-40B4-BE49-F238E27FC236}">
                                <a16:creationId xmlns:a16="http://schemas.microsoft.com/office/drawing/2014/main" id="{3C14D332-92ED-584D-41CF-CD4A4DC0FD8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7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8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419624" y="5237941"/>
                            <a:ext cx="461389" cy="461389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pic>
                      <p:nvPicPr>
                        <p:cNvPr id="67" name="그래픽 66" descr="오래된 열쇠 단색으로 채워진">
                          <a:extLst>
                            <a:ext uri="{FF2B5EF4-FFF2-40B4-BE49-F238E27FC236}">
                              <a16:creationId xmlns:a16="http://schemas.microsoft.com/office/drawing/2014/main" id="{99061C2D-10EF-C0B6-1846-7FA833E9D1F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6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19622" y="4937967"/>
                          <a:ext cx="582449" cy="582449"/>
                        </a:xfrm>
                        <a:prstGeom prst="rect">
                          <a:avLst/>
                        </a:prstGeom>
                      </p:spPr>
                    </p:pic>
                    <p:cxnSp>
                      <p:nvCxnSpPr>
                        <p:cNvPr id="68" name="직선 화살표 연결선 67">
                          <a:extLst>
                            <a:ext uri="{FF2B5EF4-FFF2-40B4-BE49-F238E27FC236}">
                              <a16:creationId xmlns:a16="http://schemas.microsoft.com/office/drawing/2014/main" id="{6B6E6655-C953-0BD9-D1E1-6712148CEA3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9408259" y="5233899"/>
                          <a:ext cx="284390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C0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B1C82E72-161F-19D5-088C-0053CC9C7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12541" y="4972656"/>
                        <a:ext cx="466794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3600" dirty="0">
                            <a:latin typeface="나눔스퀘어 Bold" panose="020B0600000101010101" pitchFamily="50" charset="-127"/>
                            <a:ea typeface="나눔스퀘어 Bold" panose="020B0600000101010101" pitchFamily="50" charset="-127"/>
                          </a:rPr>
                          <a:t>=</a:t>
                        </a:r>
                        <a:endParaRPr lang="ko-KR" altLang="en-US" sz="3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endParaRPr>
                      </a:p>
                    </p:txBody>
                  </p:sp>
                </p:grpSp>
              </p:grpSp>
              <p:cxnSp>
                <p:nvCxnSpPr>
                  <p:cNvPr id="60" name="직선 화살표 연결선 59">
                    <a:extLst>
                      <a:ext uri="{FF2B5EF4-FFF2-40B4-BE49-F238E27FC236}">
                        <a16:creationId xmlns:a16="http://schemas.microsoft.com/office/drawing/2014/main" id="{9470B42A-EA3E-0786-F13D-137CC174C8A8}"/>
                      </a:ext>
                    </a:extLst>
                  </p:cNvPr>
                  <p:cNvCxnSpPr>
                    <a:cxnSpLocks/>
                    <a:stCxn id="58" idx="2"/>
                  </p:cNvCxnSpPr>
                  <p:nvPr/>
                </p:nvCxnSpPr>
                <p:spPr>
                  <a:xfrm>
                    <a:off x="4678966" y="3623433"/>
                    <a:ext cx="0" cy="554459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9A75FE7-B7BE-398D-E4BE-CEC7C7CA8A89}"/>
                    </a:ext>
                  </a:extLst>
                </p:cNvPr>
                <p:cNvSpPr/>
                <p:nvPr/>
              </p:nvSpPr>
              <p:spPr>
                <a:xfrm>
                  <a:off x="3292235" y="5767039"/>
                  <a:ext cx="2073833" cy="23231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백업 데이터 내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인증자</a:t>
                  </a:r>
                  <a:endPara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2216CDB-4BC0-DCCF-E527-B808EB9B0904}"/>
                </a:ext>
              </a:extLst>
            </p:cNvPr>
            <p:cNvSpPr/>
            <p:nvPr/>
          </p:nvSpPr>
          <p:spPr>
            <a:xfrm>
              <a:off x="8738758" y="1619676"/>
              <a:ext cx="480301" cy="203665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복원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3A49AC9-DBC1-BEAB-7204-EE3CDEBACFFC}"/>
              </a:ext>
            </a:extLst>
          </p:cNvPr>
          <p:cNvSpPr/>
          <p:nvPr/>
        </p:nvSpPr>
        <p:spPr>
          <a:xfrm>
            <a:off x="7238350" y="2290790"/>
            <a:ext cx="480301" cy="2036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</a:t>
            </a:r>
            <a:endParaRPr lang="ko-KR" altLang="en-US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2A0F6DBD-3EAF-D8A2-F3FE-1D3F2616DA75}"/>
              </a:ext>
            </a:extLst>
          </p:cNvPr>
          <p:cNvGrpSpPr/>
          <p:nvPr/>
        </p:nvGrpSpPr>
        <p:grpSpPr>
          <a:xfrm>
            <a:off x="4213661" y="3652214"/>
            <a:ext cx="1461244" cy="1409730"/>
            <a:chOff x="5832287" y="1554325"/>
            <a:chExt cx="2035482" cy="2085702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AE5A917-FBC3-B86F-4167-A6ACDBA8C7B0}"/>
                </a:ext>
              </a:extLst>
            </p:cNvPr>
            <p:cNvSpPr/>
            <p:nvPr/>
          </p:nvSpPr>
          <p:spPr>
            <a:xfrm>
              <a:off x="5832287" y="1554325"/>
              <a:ext cx="1255058" cy="4392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SHA256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53BB535-846C-9F99-E196-8EFFF3AF30C5}"/>
                </a:ext>
              </a:extLst>
            </p:cNvPr>
            <p:cNvSpPr/>
            <p:nvPr/>
          </p:nvSpPr>
          <p:spPr>
            <a:xfrm>
              <a:off x="5832981" y="2103135"/>
              <a:ext cx="2034788" cy="4392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PBE – SHA256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B3535C6-D5AE-4384-6334-1411F5922A9D}"/>
                </a:ext>
              </a:extLst>
            </p:cNvPr>
            <p:cNvSpPr/>
            <p:nvPr/>
          </p:nvSpPr>
          <p:spPr>
            <a:xfrm>
              <a:off x="5832981" y="2651946"/>
              <a:ext cx="1335741" cy="4392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AES-ECB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C9B2A42-30D8-572C-F404-4A76F7457119}"/>
                </a:ext>
              </a:extLst>
            </p:cNvPr>
            <p:cNvSpPr/>
            <p:nvPr/>
          </p:nvSpPr>
          <p:spPr>
            <a:xfrm>
              <a:off x="5832287" y="3200756"/>
              <a:ext cx="1350625" cy="4392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AES-CBC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6A9F2135-E920-1FC5-FEE4-A9D71B68E549}"/>
              </a:ext>
            </a:extLst>
          </p:cNvPr>
          <p:cNvSpPr/>
          <p:nvPr/>
        </p:nvSpPr>
        <p:spPr>
          <a:xfrm>
            <a:off x="9914961" y="3173403"/>
            <a:ext cx="851369" cy="105639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718BEE7D-CA91-9439-8F2C-543942EE6D8C}"/>
              </a:ext>
            </a:extLst>
          </p:cNvPr>
          <p:cNvGrpSpPr/>
          <p:nvPr/>
        </p:nvGrpSpPr>
        <p:grpSpPr>
          <a:xfrm>
            <a:off x="6340033" y="4788627"/>
            <a:ext cx="4384904" cy="1606762"/>
            <a:chOff x="6216217" y="4809973"/>
            <a:chExt cx="4384904" cy="1606762"/>
          </a:xfrm>
        </p:grpSpPr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6D1061EC-1317-1F15-0D6F-C5568A65FC92}"/>
                </a:ext>
              </a:extLst>
            </p:cNvPr>
            <p:cNvGrpSpPr/>
            <p:nvPr/>
          </p:nvGrpSpPr>
          <p:grpSpPr>
            <a:xfrm>
              <a:off x="6878877" y="5009638"/>
              <a:ext cx="3115065" cy="1166936"/>
              <a:chOff x="5966019" y="4787353"/>
              <a:chExt cx="3115065" cy="1166936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228293D2-F16B-90FE-1C71-D4A1D644795C}"/>
                  </a:ext>
                </a:extLst>
              </p:cNvPr>
              <p:cNvGrpSpPr/>
              <p:nvPr/>
            </p:nvGrpSpPr>
            <p:grpSpPr>
              <a:xfrm>
                <a:off x="5966019" y="4787353"/>
                <a:ext cx="1544753" cy="1166936"/>
                <a:chOff x="3561760" y="4447826"/>
                <a:chExt cx="1544753" cy="1166936"/>
              </a:xfrm>
            </p:grpSpPr>
            <p:pic>
              <p:nvPicPr>
                <p:cNvPr id="91" name="그래픽 90" descr="문서 단색으로 채워진">
                  <a:extLst>
                    <a:ext uri="{FF2B5EF4-FFF2-40B4-BE49-F238E27FC236}">
                      <a16:creationId xmlns:a16="http://schemas.microsoft.com/office/drawing/2014/main" id="{E0D1192D-4949-6A28-9A1A-B4F0CB0839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05142" y="4447826"/>
                  <a:ext cx="857462" cy="867028"/>
                </a:xfrm>
                <a:prstGeom prst="rect">
                  <a:avLst/>
                </a:prstGeom>
              </p:spPr>
            </p:pic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C19AFDB7-76F3-2F21-4C1D-8B8E5723126D}"/>
                    </a:ext>
                  </a:extLst>
                </p:cNvPr>
                <p:cNvSpPr/>
                <p:nvPr/>
              </p:nvSpPr>
              <p:spPr>
                <a:xfrm>
                  <a:off x="3561760" y="5383654"/>
                  <a:ext cx="1544753" cy="231108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Manifest.exml</a:t>
                  </a:r>
                  <a:endPara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6C224263-FBAE-C86F-D206-62C142A68721}"/>
                  </a:ext>
                </a:extLst>
              </p:cNvPr>
              <p:cNvSpPr/>
              <p:nvPr/>
            </p:nvSpPr>
            <p:spPr>
              <a:xfrm>
                <a:off x="7997010" y="5160337"/>
                <a:ext cx="1084074" cy="233942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Enc_level</a:t>
                </a:r>
                <a:endPara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89A76CE8-DABC-CBBA-78DD-5A149BF46CCE}"/>
                  </a:ext>
                </a:extLst>
              </p:cNvPr>
              <p:cNvCxnSpPr/>
              <p:nvPr/>
            </p:nvCxnSpPr>
            <p:spPr>
              <a:xfrm>
                <a:off x="7623205" y="5278802"/>
                <a:ext cx="223868" cy="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F52E9554-CBA5-9F8B-742B-9906D86B4A7C}"/>
                </a:ext>
              </a:extLst>
            </p:cNvPr>
            <p:cNvSpPr/>
            <p:nvPr/>
          </p:nvSpPr>
          <p:spPr>
            <a:xfrm>
              <a:off x="6216217" y="4809973"/>
              <a:ext cx="4384904" cy="1606762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A9B09A7C-4AE4-B4B9-DBF2-ECA667FFC702}"/>
              </a:ext>
            </a:extLst>
          </p:cNvPr>
          <p:cNvCxnSpPr/>
          <p:nvPr/>
        </p:nvCxnSpPr>
        <p:spPr>
          <a:xfrm>
            <a:off x="10175555" y="4238263"/>
            <a:ext cx="0" cy="55036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13937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스마트폰 제조사별 백업 데이터 획득에 대한 기존 연구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DE2FE3C-5109-2A69-3B18-C8A5E481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7" y="1935073"/>
            <a:ext cx="3912127" cy="2188970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94F542-5D73-BFE1-B144-979882EC1818}"/>
              </a:ext>
            </a:extLst>
          </p:cNvPr>
          <p:cNvSpPr/>
          <p:nvPr/>
        </p:nvSpPr>
        <p:spPr>
          <a:xfrm>
            <a:off x="411920" y="1143208"/>
            <a:ext cx="4375233" cy="61856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LG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스마트폰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LG Bridge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860C58A5-1C30-701D-94D3-EF5A74653736}"/>
              </a:ext>
            </a:extLst>
          </p:cNvPr>
          <p:cNvGrpSpPr/>
          <p:nvPr/>
        </p:nvGrpSpPr>
        <p:grpSpPr>
          <a:xfrm>
            <a:off x="3032568" y="2329648"/>
            <a:ext cx="5002565" cy="4087443"/>
            <a:chOff x="2856726" y="2612324"/>
            <a:chExt cx="5002565" cy="408744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F4E82D5-C787-D2CC-784B-25D5232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4170" y="2612324"/>
              <a:ext cx="3185121" cy="408744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625FB7F-11BF-60A4-27B7-47F4899ECC46}"/>
                </a:ext>
              </a:extLst>
            </p:cNvPr>
            <p:cNvGrpSpPr/>
            <p:nvPr/>
          </p:nvGrpSpPr>
          <p:grpSpPr>
            <a:xfrm>
              <a:off x="2856726" y="4868978"/>
              <a:ext cx="857462" cy="1098136"/>
              <a:chOff x="5289178" y="2938466"/>
              <a:chExt cx="857462" cy="1098136"/>
            </a:xfrm>
          </p:grpSpPr>
          <p:pic>
            <p:nvPicPr>
              <p:cNvPr id="21" name="그래픽 20" descr="문서 단색으로 채워진">
                <a:extLst>
                  <a:ext uri="{FF2B5EF4-FFF2-40B4-BE49-F238E27FC236}">
                    <a16:creationId xmlns:a16="http://schemas.microsoft.com/office/drawing/2014/main" id="{998B1D57-47EA-EBD3-5CC0-EE7871A0A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289178" y="2938466"/>
                <a:ext cx="857462" cy="867028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41403811-5BE2-1AD2-5B90-82DF82D28A64}"/>
                  </a:ext>
                </a:extLst>
              </p:cNvPr>
              <p:cNvSpPr/>
              <p:nvPr/>
            </p:nvSpPr>
            <p:spPr>
              <a:xfrm>
                <a:off x="5419007" y="3805494"/>
                <a:ext cx="597804" cy="23110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r>
                  <a:rPr lang="en-US" altLang="ko-KR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lbf</a:t>
                </a:r>
                <a:endPara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277569B-C1B0-5A1B-16EF-25757BB8DE9B}"/>
                </a:ext>
              </a:extLst>
            </p:cNvPr>
            <p:cNvCxnSpPr/>
            <p:nvPr/>
          </p:nvCxnSpPr>
          <p:spPr>
            <a:xfrm>
              <a:off x="3901632" y="5498728"/>
              <a:ext cx="44823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96A9BB6-7E22-D524-D918-8F707601663E}"/>
              </a:ext>
            </a:extLst>
          </p:cNvPr>
          <p:cNvGrpSpPr/>
          <p:nvPr/>
        </p:nvGrpSpPr>
        <p:grpSpPr>
          <a:xfrm>
            <a:off x="5571344" y="2796660"/>
            <a:ext cx="3993684" cy="296904"/>
            <a:chOff x="5571344" y="2796660"/>
            <a:chExt cx="3993684" cy="29690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87844BB-D8ED-161D-D7A3-7AC79195125D}"/>
                </a:ext>
              </a:extLst>
            </p:cNvPr>
            <p:cNvSpPr/>
            <p:nvPr/>
          </p:nvSpPr>
          <p:spPr>
            <a:xfrm>
              <a:off x="8606118" y="2796660"/>
              <a:ext cx="958910" cy="2969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AES-ECB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6902896E-4E9A-5B42-8B85-37946CFB4DB0}"/>
                </a:ext>
              </a:extLst>
            </p:cNvPr>
            <p:cNvSpPr/>
            <p:nvPr/>
          </p:nvSpPr>
          <p:spPr>
            <a:xfrm>
              <a:off x="5571344" y="2824807"/>
              <a:ext cx="880193" cy="24061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42E0A54-37CD-58D6-7432-6079299A7BF6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6451537" y="2945112"/>
              <a:ext cx="2154581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1E89699-BFC7-4CE1-CD7E-370370FD70DC}"/>
              </a:ext>
            </a:extLst>
          </p:cNvPr>
          <p:cNvGrpSpPr/>
          <p:nvPr/>
        </p:nvGrpSpPr>
        <p:grpSpPr>
          <a:xfrm>
            <a:off x="8896504" y="3495762"/>
            <a:ext cx="2480860" cy="1755214"/>
            <a:chOff x="8891873" y="3770500"/>
            <a:chExt cx="2480860" cy="175521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050B873-3D4D-843E-BA1F-89D730779217}"/>
                </a:ext>
              </a:extLst>
            </p:cNvPr>
            <p:cNvGrpSpPr/>
            <p:nvPr/>
          </p:nvGrpSpPr>
          <p:grpSpPr>
            <a:xfrm>
              <a:off x="9106805" y="4168279"/>
              <a:ext cx="1895110" cy="1108108"/>
              <a:chOff x="3526550" y="4875911"/>
              <a:chExt cx="1895110" cy="1108108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0A54BE9-59DB-E505-FDD2-15BF9E63B932}"/>
                  </a:ext>
                </a:extLst>
              </p:cNvPr>
              <p:cNvGrpSpPr/>
              <p:nvPr/>
            </p:nvGrpSpPr>
            <p:grpSpPr>
              <a:xfrm>
                <a:off x="3526550" y="4972765"/>
                <a:ext cx="914400" cy="914400"/>
                <a:chOff x="4134654" y="4935825"/>
                <a:chExt cx="914400" cy="914400"/>
              </a:xfrm>
            </p:grpSpPr>
            <p:pic>
              <p:nvPicPr>
                <p:cNvPr id="30" name="그래픽 29" descr="용지 단색으로 채워진">
                  <a:extLst>
                    <a:ext uri="{FF2B5EF4-FFF2-40B4-BE49-F238E27FC236}">
                      <a16:creationId xmlns:a16="http://schemas.microsoft.com/office/drawing/2014/main" id="{1F7EBF98-6419-EB72-8BA5-5DAFB7507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34654" y="493582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BB6BABEF-32FC-DA6C-57BD-91A87D94000C}"/>
                    </a:ext>
                  </a:extLst>
                </p:cNvPr>
                <p:cNvSpPr/>
                <p:nvPr/>
              </p:nvSpPr>
              <p:spPr>
                <a:xfrm>
                  <a:off x="4292952" y="5373799"/>
                  <a:ext cx="583848" cy="229142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xml</a:t>
                  </a:r>
                  <a:endPara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33ED15D5-9C8F-92FA-7D01-ED4089553631}"/>
                  </a:ext>
                </a:extLst>
              </p:cNvPr>
              <p:cNvGrpSpPr/>
              <p:nvPr/>
            </p:nvGrpSpPr>
            <p:grpSpPr>
              <a:xfrm>
                <a:off x="4456893" y="4875911"/>
                <a:ext cx="964767" cy="1108108"/>
                <a:chOff x="4488269" y="4959763"/>
                <a:chExt cx="964767" cy="1108108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344A044-940B-A757-0407-4263EA0A39F5}"/>
                    </a:ext>
                  </a:extLst>
                </p:cNvPr>
                <p:cNvSpPr/>
                <p:nvPr/>
              </p:nvSpPr>
              <p:spPr>
                <a:xfrm>
                  <a:off x="4494126" y="4959763"/>
                  <a:ext cx="958910" cy="29690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이름</a:t>
                  </a: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2FCAAD7A-DA1F-FE5A-E514-5144E59F0AAB}"/>
                    </a:ext>
                  </a:extLst>
                </p:cNvPr>
                <p:cNvSpPr/>
                <p:nvPr/>
              </p:nvSpPr>
              <p:spPr>
                <a:xfrm>
                  <a:off x="4488269" y="5365365"/>
                  <a:ext cx="958910" cy="29690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오프셋</a:t>
                  </a: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C23E8A-2973-6B8E-E05E-E512AA0474AA}"/>
                    </a:ext>
                  </a:extLst>
                </p:cNvPr>
                <p:cNvSpPr/>
                <p:nvPr/>
              </p:nvSpPr>
              <p:spPr>
                <a:xfrm>
                  <a:off x="4488269" y="5770967"/>
                  <a:ext cx="958910" cy="296904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크기 정보</a:t>
                  </a:r>
                </a:p>
              </p:txBody>
            </p:sp>
          </p:grpSp>
        </p:grp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EBF3149-2AED-9CDF-81F1-770F0DD19862}"/>
                </a:ext>
              </a:extLst>
            </p:cNvPr>
            <p:cNvSpPr/>
            <p:nvPr/>
          </p:nvSpPr>
          <p:spPr>
            <a:xfrm>
              <a:off x="8891873" y="3918952"/>
              <a:ext cx="2480860" cy="1606762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592B547-3268-FCC4-BAA3-1B7423A28DDA}"/>
                </a:ext>
              </a:extLst>
            </p:cNvPr>
            <p:cNvSpPr/>
            <p:nvPr/>
          </p:nvSpPr>
          <p:spPr>
            <a:xfrm>
              <a:off x="9334444" y="3770500"/>
              <a:ext cx="1595718" cy="2969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복호화된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헤더 구조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1361757"/>
      </p:ext>
    </p:extLst>
  </p:cSld>
  <p:clrMapOvr>
    <a:masterClrMapping/>
  </p:clrMapOvr>
  <p:transition advTm="9889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ExtraBold"/>
                <a:ea typeface="나눔스퀘어 ExtraBold"/>
              </a:rPr>
              <a:t>Data Carving</a:t>
            </a:r>
            <a:endParaRPr lang="ko-KR" altLang="en-US" dirty="0">
              <a:latin typeface="나눔스퀘어 ExtraBold"/>
              <a:ea typeface="나눔스퀘어 ExtraBold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E8BA0-53DE-8406-CEFD-55BBA4997E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Carving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 시스템의 정보 없이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비할당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영역에서 파일을 추출하는 기법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고려할 요소</a:t>
            </a: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카빙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소요 시간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복구 시 사용하는 검색 알고리즘 및 처리 부분 최적화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정확성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파일의 특성들을 조합한 정확성 향상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BDE7243-6752-E507-6E19-37C96EA89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815164"/>
              </p:ext>
            </p:extLst>
          </p:nvPr>
        </p:nvGraphicFramePr>
        <p:xfrm>
          <a:off x="1561352" y="3867355"/>
          <a:ext cx="9069295" cy="252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042">
                  <a:extLst>
                    <a:ext uri="{9D8B030D-6E8A-4147-A177-3AD203B41FA5}">
                      <a16:colId xmlns:a16="http://schemas.microsoft.com/office/drawing/2014/main" val="1162680899"/>
                    </a:ext>
                  </a:extLst>
                </a:gridCol>
                <a:gridCol w="3910802">
                  <a:extLst>
                    <a:ext uri="{9D8B030D-6E8A-4147-A177-3AD203B41FA5}">
                      <a16:colId xmlns:a16="http://schemas.microsoft.com/office/drawing/2014/main" val="787696963"/>
                    </a:ext>
                  </a:extLst>
                </a:gridCol>
                <a:gridCol w="4031451">
                  <a:extLst>
                    <a:ext uri="{9D8B030D-6E8A-4147-A177-3AD203B41FA5}">
                      <a16:colId xmlns:a16="http://schemas.microsoft.com/office/drawing/2014/main" val="2991490026"/>
                    </a:ext>
                  </a:extLst>
                </a:gridCol>
              </a:tblGrid>
              <a:tr h="3859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연속적 데이터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비연속적 데이터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201627"/>
                  </a:ext>
                </a:extLst>
              </a:tr>
              <a:tr h="1022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데이터가 저장 매체의 연속된 공간에 저장된 경우 수행하는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단편화가 발생하여 저장매체 여러 부분에 조각나 저장된 경우 수행하는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689613"/>
                  </a:ext>
                </a:extLst>
              </a:tr>
              <a:tr h="1116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헤더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푸터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램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슬랙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파일 크기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카빙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파일 검증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카빙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파일 조각화 비율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시그니처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기반 기법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엔트로피 이용 기법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392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E1E14B-250E-B434-8B0B-4F8513937A67}"/>
              </a:ext>
            </a:extLst>
          </p:cNvPr>
          <p:cNvSpPr txBox="1"/>
          <p:nvPr/>
        </p:nvSpPr>
        <p:spPr>
          <a:xfrm>
            <a:off x="8408894" y="6396337"/>
            <a:ext cx="2316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https://itpenote.tistory.com/460</a:t>
            </a:r>
            <a:r>
              <a:rPr lang="en-US" altLang="ko-KR" sz="10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0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8314763"/>
      </p:ext>
    </p:extLst>
  </p:cSld>
  <p:clrMapOvr>
    <a:masterClrMapping/>
  </p:clrMapOvr>
  <p:transition advTm="2907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스마트폰 제조사별 백업 데이터 획득에 대한 기존 연구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99AAC6-7583-806F-772C-E6D1ECB8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37" y="1935071"/>
            <a:ext cx="3639831" cy="2175342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06FEB6-64B7-A24F-65F1-FF99801A92A3}"/>
              </a:ext>
            </a:extLst>
          </p:cNvPr>
          <p:cNvSpPr/>
          <p:nvPr/>
        </p:nvSpPr>
        <p:spPr>
          <a:xfrm>
            <a:off x="411920" y="1143208"/>
            <a:ext cx="4455915" cy="61856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스마트폰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iTunes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860A120-00CE-8146-9113-46D5742AC904}"/>
              </a:ext>
            </a:extLst>
          </p:cNvPr>
          <p:cNvGrpSpPr/>
          <p:nvPr/>
        </p:nvGrpSpPr>
        <p:grpSpPr>
          <a:xfrm>
            <a:off x="5024016" y="1312795"/>
            <a:ext cx="3921357" cy="296904"/>
            <a:chOff x="5024016" y="1312795"/>
            <a:chExt cx="3921357" cy="296904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581EE3C-E2C7-0593-F6F9-E74D883662FB}"/>
                </a:ext>
              </a:extLst>
            </p:cNvPr>
            <p:cNvCxnSpPr/>
            <p:nvPr/>
          </p:nvCxnSpPr>
          <p:spPr>
            <a:xfrm>
              <a:off x="5024016" y="1461247"/>
              <a:ext cx="188258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2AE0376-307E-7DB2-AE6A-9307A08270BC}"/>
                </a:ext>
              </a:extLst>
            </p:cNvPr>
            <p:cNvSpPr/>
            <p:nvPr/>
          </p:nvSpPr>
          <p:spPr>
            <a:xfrm>
              <a:off x="7062785" y="1312795"/>
              <a:ext cx="1882588" cy="29690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서비스 종료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DED9E5E2-7549-01D5-7219-AA7DDD730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812" y="2438536"/>
            <a:ext cx="2533650" cy="1409700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AEE6CF2-8239-A104-0525-62E674D7AED8}"/>
              </a:ext>
            </a:extLst>
          </p:cNvPr>
          <p:cNvGrpSpPr/>
          <p:nvPr/>
        </p:nvGrpSpPr>
        <p:grpSpPr>
          <a:xfrm>
            <a:off x="6088933" y="4289452"/>
            <a:ext cx="4581408" cy="1755214"/>
            <a:chOff x="6763649" y="4217734"/>
            <a:chExt cx="4581408" cy="175521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CA46C64-8636-0853-5C17-7123A1C43EDE}"/>
                </a:ext>
              </a:extLst>
            </p:cNvPr>
            <p:cNvGrpSpPr/>
            <p:nvPr/>
          </p:nvGrpSpPr>
          <p:grpSpPr>
            <a:xfrm>
              <a:off x="6763649" y="4217734"/>
              <a:ext cx="2480860" cy="1755214"/>
              <a:chOff x="7704943" y="4316346"/>
              <a:chExt cx="2480860" cy="1755214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A0620BA-CDB8-5987-DD6F-CDE4D44ED8A6}"/>
                  </a:ext>
                </a:extLst>
              </p:cNvPr>
              <p:cNvGrpSpPr/>
              <p:nvPr/>
            </p:nvGrpSpPr>
            <p:grpSpPr>
              <a:xfrm>
                <a:off x="8564498" y="4823011"/>
                <a:ext cx="761750" cy="1038788"/>
                <a:chOff x="5832287" y="1554325"/>
                <a:chExt cx="1061102" cy="1536892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C39A6A8-00BE-5A96-E69D-47DD3F12D7DC}"/>
                    </a:ext>
                  </a:extLst>
                </p:cNvPr>
                <p:cNvSpPr/>
                <p:nvPr/>
              </p:nvSpPr>
              <p:spPr>
                <a:xfrm>
                  <a:off x="5832287" y="1554325"/>
                  <a:ext cx="786374" cy="43927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ver</a:t>
                  </a:r>
                  <a:endPara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833F9CA8-1EB4-C5F4-A3B3-9195CA248A5D}"/>
                    </a:ext>
                  </a:extLst>
                </p:cNvPr>
                <p:cNvSpPr/>
                <p:nvPr/>
              </p:nvSpPr>
              <p:spPr>
                <a:xfrm>
                  <a:off x="5832981" y="2103135"/>
                  <a:ext cx="1060408" cy="43927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WPKY</a:t>
                  </a:r>
                  <a:endPara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9D0E70B2-6125-F5AD-4ABF-19471433490F}"/>
                    </a:ext>
                  </a:extLst>
                </p:cNvPr>
                <p:cNvSpPr/>
                <p:nvPr/>
              </p:nvSpPr>
              <p:spPr>
                <a:xfrm>
                  <a:off x="5832981" y="2651946"/>
                  <a:ext cx="898067" cy="43927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ITER</a:t>
                  </a:r>
                  <a:endPara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6299C2B-3116-8102-BB35-A3A54AC9F346}"/>
                  </a:ext>
                </a:extLst>
              </p:cNvPr>
              <p:cNvGrpSpPr/>
              <p:nvPr/>
            </p:nvGrpSpPr>
            <p:grpSpPr>
              <a:xfrm>
                <a:off x="7704943" y="4316346"/>
                <a:ext cx="2480860" cy="1755214"/>
                <a:chOff x="5965310" y="4436741"/>
                <a:chExt cx="2480860" cy="1755214"/>
              </a:xfrm>
            </p:grpSpPr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CFBDC302-1236-2DDF-EF65-B4498F197F74}"/>
                    </a:ext>
                  </a:extLst>
                </p:cNvPr>
                <p:cNvSpPr/>
                <p:nvPr/>
              </p:nvSpPr>
              <p:spPr>
                <a:xfrm>
                  <a:off x="5965310" y="4585193"/>
                  <a:ext cx="2480860" cy="1606762"/>
                </a:xfrm>
                <a:prstGeom prst="round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E2BD544B-15EE-360F-372A-B03E90801ECA}"/>
                    </a:ext>
                  </a:extLst>
                </p:cNvPr>
                <p:cNvSpPr/>
                <p:nvPr/>
              </p:nvSpPr>
              <p:spPr>
                <a:xfrm>
                  <a:off x="6407881" y="4436741"/>
                  <a:ext cx="1595718" cy="296904"/>
                </a:xfrm>
                <a:prstGeom prst="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BackupKeyBag</a:t>
                  </a:r>
                  <a:endPara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EC785DE-C85E-37E5-C567-ECC92BDE4A7E}"/>
                </a:ext>
              </a:extLst>
            </p:cNvPr>
            <p:cNvGrpSpPr/>
            <p:nvPr/>
          </p:nvGrpSpPr>
          <p:grpSpPr>
            <a:xfrm>
              <a:off x="9047286" y="4827980"/>
              <a:ext cx="2297771" cy="683174"/>
              <a:chOff x="8943969" y="4709071"/>
              <a:chExt cx="2297771" cy="683174"/>
            </a:xfrm>
            <a:solidFill>
              <a:srgbClr val="00B050"/>
            </a:solidFill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B2722A0-97F7-A384-6A4C-1FC1FC2F1A73}"/>
                  </a:ext>
                </a:extLst>
              </p:cNvPr>
              <p:cNvSpPr/>
              <p:nvPr/>
            </p:nvSpPr>
            <p:spPr>
              <a:xfrm>
                <a:off x="8945373" y="4709071"/>
                <a:ext cx="2117074" cy="2969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FINALMobile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Forensics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F0DBC17-C558-7849-CB4E-A66228736A4F}"/>
                  </a:ext>
                </a:extLst>
              </p:cNvPr>
              <p:cNvSpPr/>
              <p:nvPr/>
            </p:nvSpPr>
            <p:spPr>
              <a:xfrm>
                <a:off x="8943969" y="5095341"/>
                <a:ext cx="2297771" cy="2969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Elcomsoft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Phone Breaker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1876513"/>
      </p:ext>
    </p:extLst>
  </p:cSld>
  <p:clrMapOvr>
    <a:masterClrMapping/>
  </p:clrMapOvr>
  <p:transition advTm="52852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향후 연구 제시와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E8D603-27B8-28AE-2F83-2C2F22B7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80" y="1732772"/>
            <a:ext cx="4758298" cy="42936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098042-A782-739D-B61F-5D337D1A12F2}"/>
              </a:ext>
            </a:extLst>
          </p:cNvPr>
          <p:cNvGrpSpPr/>
          <p:nvPr/>
        </p:nvGrpSpPr>
        <p:grpSpPr>
          <a:xfrm>
            <a:off x="7207624" y="1158872"/>
            <a:ext cx="4072216" cy="5441453"/>
            <a:chOff x="5609666" y="935182"/>
            <a:chExt cx="4072216" cy="544145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0AEF9A-39B7-33BE-0F9F-5A14118E4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127"/>
            <a:stretch/>
          </p:blipFill>
          <p:spPr>
            <a:xfrm>
              <a:off x="5609666" y="935182"/>
              <a:ext cx="4072216" cy="1748883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DAA2AD-2061-FFE6-1484-A6E74F3FE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9666" y="4661495"/>
              <a:ext cx="3676556" cy="1715140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E08A857-3821-1B7C-703C-079EF3374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9666" y="2815210"/>
              <a:ext cx="3274358" cy="1715140"/>
            </a:xfrm>
            <a:prstGeom prst="rect">
              <a:avLst/>
            </a:prstGeom>
            <a:ln w="28575">
              <a:solidFill>
                <a:srgbClr val="00B0F0"/>
              </a:solidFill>
            </a:ln>
          </p:spPr>
        </p:pic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3467271-3869-AD08-3572-F9DBC19D2236}"/>
              </a:ext>
            </a:extLst>
          </p:cNvPr>
          <p:cNvSpPr/>
          <p:nvPr/>
        </p:nvSpPr>
        <p:spPr>
          <a:xfrm>
            <a:off x="5930154" y="3700305"/>
            <a:ext cx="941294" cy="3585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advTm="6655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6"/>
    </mc:Choice>
    <mc:Fallback xmlns="">
      <p:transition spd="slow" advTm="53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 백업 데이터의 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복호화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 제조사별 백업 데이터 획득에 대한 기존 연구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향후 연구 제시와 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61"/>
    </mc:Choice>
    <mc:Fallback xmlns="">
      <p:transition spd="slow" advTm="225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서론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E9EB5A-70D7-7F0F-ABF8-2CE133AD6822}"/>
              </a:ext>
            </a:extLst>
          </p:cNvPr>
          <p:cNvGrpSpPr/>
          <p:nvPr/>
        </p:nvGrpSpPr>
        <p:grpSpPr>
          <a:xfrm>
            <a:off x="1449347" y="1390751"/>
            <a:ext cx="9293306" cy="5134027"/>
            <a:chOff x="1449347" y="1390751"/>
            <a:chExt cx="9293306" cy="51340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6350DA-5FAD-C980-454D-5EAA5EE76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347" y="1390751"/>
              <a:ext cx="5263403" cy="2546808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44DFAC2-8DFC-6AB9-55E2-D4B6FF826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2491" y="2664155"/>
              <a:ext cx="4980162" cy="2420665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7FF799E-83CB-504C-1255-C086F5710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4955" y="4349436"/>
              <a:ext cx="3639831" cy="2175342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0BC452-0D06-9228-F23E-A1D134C268F0}"/>
              </a:ext>
            </a:extLst>
          </p:cNvPr>
          <p:cNvSpPr/>
          <p:nvPr/>
        </p:nvSpPr>
        <p:spPr>
          <a:xfrm>
            <a:off x="6615953" y="5222093"/>
            <a:ext cx="4697506" cy="58270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백업 데이터는 단순 </a:t>
            </a:r>
            <a:r>
              <a:rPr lang="ko-KR" altLang="en-US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평문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상태로 저장 되지 않음</a:t>
            </a:r>
            <a:endParaRPr lang="en-US" altLang="ko-KR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제조사 별로 상이한 인코딩 또는 암호화 방식을 제공 함</a:t>
            </a:r>
          </a:p>
        </p:txBody>
      </p:sp>
    </p:spTree>
  </p:cSld>
  <p:clrMapOvr>
    <a:masterClrMapping/>
  </p:clrMapOvr>
  <p:transition advTm="14184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스마트폰 백업 데이터의 암</a:t>
            </a:r>
            <a:r>
              <a:rPr lang="en-US" altLang="ko-KR" dirty="0">
                <a:latin typeface="나눔스퀘어 ExtraBold"/>
                <a:ea typeface="나눔스퀘어 ExtraBold"/>
              </a:rPr>
              <a:t>/</a:t>
            </a:r>
            <a:r>
              <a:rPr lang="ko-KR" altLang="en-US" dirty="0">
                <a:latin typeface="나눔스퀘어 ExtraBold"/>
                <a:ea typeface="나눔스퀘어 ExtraBold"/>
              </a:rPr>
              <a:t>복호화 방식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E8E50C-6902-90B4-64B1-E031328FF587}"/>
              </a:ext>
            </a:extLst>
          </p:cNvPr>
          <p:cNvSpPr/>
          <p:nvPr/>
        </p:nvSpPr>
        <p:spPr>
          <a:xfrm>
            <a:off x="411920" y="1165411"/>
            <a:ext cx="5011270" cy="61856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 백업 시 암호화 방식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A768EB-AD53-8D3F-A315-E07774247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70" y="2198445"/>
            <a:ext cx="5175825" cy="3610256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AAEFF4B-1FC7-B278-92D6-64F5421E2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4212"/>
            <a:ext cx="5019675" cy="5038725"/>
          </a:xfrm>
          <a:prstGeom prst="rect">
            <a:avLst/>
          </a:prstGeom>
          <a:ln w="28575">
            <a:solidFill>
              <a:srgbClr val="002060"/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B1448A-7B8E-1256-A468-B40E16E79810}"/>
              </a:ext>
            </a:extLst>
          </p:cNvPr>
          <p:cNvGrpSpPr/>
          <p:nvPr/>
        </p:nvGrpSpPr>
        <p:grpSpPr>
          <a:xfrm>
            <a:off x="9942216" y="3272950"/>
            <a:ext cx="1335741" cy="988081"/>
            <a:chOff x="5818097" y="2651945"/>
            <a:chExt cx="1335741" cy="98808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71443E-0F4B-1843-2564-518D3E3B76FF}"/>
                </a:ext>
              </a:extLst>
            </p:cNvPr>
            <p:cNvSpPr/>
            <p:nvPr/>
          </p:nvSpPr>
          <p:spPr>
            <a:xfrm>
              <a:off x="5822122" y="2651945"/>
              <a:ext cx="1255058" cy="4392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PBKDF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D05AEC-7CAE-9FD4-AF4C-5633D2233D38}"/>
                </a:ext>
              </a:extLst>
            </p:cNvPr>
            <p:cNvSpPr/>
            <p:nvPr/>
          </p:nvSpPr>
          <p:spPr>
            <a:xfrm>
              <a:off x="5818097" y="3200755"/>
              <a:ext cx="1335741" cy="43927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CBC, CTR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</p:cSld>
  <p:clrMapOvr>
    <a:masterClrMapping/>
  </p:clrMapOvr>
  <p:transition advTm="10724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ExtraBold"/>
                <a:ea typeface="나눔스퀘어 ExtraBold"/>
              </a:rPr>
              <a:t>ECB,</a:t>
            </a:r>
            <a:r>
              <a:rPr lang="ko-KR" altLang="en-US" dirty="0">
                <a:latin typeface="나눔스퀘어 ExtraBold"/>
                <a:ea typeface="나눔스퀘어 ExtraBold"/>
              </a:rPr>
              <a:t> </a:t>
            </a:r>
            <a:r>
              <a:rPr lang="en-US" altLang="ko-KR" dirty="0">
                <a:latin typeface="나눔스퀘어 ExtraBold"/>
                <a:ea typeface="나눔스퀘어 ExtraBold"/>
              </a:rPr>
              <a:t>CBC, CTR</a:t>
            </a:r>
            <a:endParaRPr lang="ko-KR" altLang="en-US" dirty="0">
              <a:latin typeface="나눔스퀘어 ExtraBold"/>
              <a:ea typeface="나눔스퀘어 ExtraBold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BE73CC7-224E-E785-9900-11932FC44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ECB (E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lectronic </a:t>
            </a:r>
            <a:r>
              <a:rPr lang="en-US" altLang="ko-KR" sz="20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sz="20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odeBook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 </a:t>
            </a:r>
            <a:r>
              <a:rPr lang="ko-KR" altLang="en-US" sz="2000" b="0" i="0" dirty="0" err="1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코드북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암호 운용 방식 중 가장 간단한 구조를 가지며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암호화하려는 메시지를 여러 블록으로 나누어 각각 암호화하는 방식이다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FD2BB46-E48C-48C9-F127-819105C6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742" y="3009573"/>
            <a:ext cx="7838515" cy="32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79451"/>
      </p:ext>
    </p:extLst>
  </p:cSld>
  <p:clrMapOvr>
    <a:masterClrMapping/>
  </p:clrMapOvr>
  <p:transition advTm="3955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ExtraBold"/>
                <a:ea typeface="나눔스퀘어 ExtraBold"/>
              </a:rPr>
              <a:t>ECB,</a:t>
            </a:r>
            <a:r>
              <a:rPr lang="ko-KR" altLang="en-US" dirty="0">
                <a:latin typeface="나눔스퀘어 ExtraBold"/>
                <a:ea typeface="나눔스퀘어 ExtraBold"/>
              </a:rPr>
              <a:t> </a:t>
            </a:r>
            <a:r>
              <a:rPr lang="en-US" altLang="ko-KR" dirty="0">
                <a:latin typeface="나눔스퀘어 ExtraBold"/>
                <a:ea typeface="나눔스퀘어 ExtraBold"/>
              </a:rPr>
              <a:t>CBC, CTR</a:t>
            </a:r>
            <a:endParaRPr lang="ko-KR" altLang="en-US" dirty="0">
              <a:latin typeface="나눔스퀘어 ExtraBold"/>
              <a:ea typeface="나눔스퀘어 ExtraBold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BE73CC7-224E-E785-9900-11932FC44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CBC (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Cipher-Block 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haining, </a:t>
            </a:r>
            <a:r>
              <a:rPr lang="ko-KR" altLang="en-US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 블록체인 방식</a:t>
            </a:r>
            <a:r>
              <a:rPr lang="en-US" altLang="ko-KR" sz="2000" b="0" i="0" dirty="0">
                <a:solidFill>
                  <a:srgbClr val="00206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블록은 이전 블록의 암호화 값과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첫 블록의 경우에는 초기화 벡터를 사용한다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초기화 벡터의 경우 출력 결과가 항상 같기 때문에 매 암호화 마다 다른 초기화 벡터를 사용해야 한다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.)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444A147-E058-839F-1652-EE7992AA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765" y="3014660"/>
            <a:ext cx="7890469" cy="319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291421"/>
      </p:ext>
    </p:extLst>
  </p:cSld>
  <p:clrMapOvr>
    <a:masterClrMapping/>
  </p:clrMapOvr>
  <p:transition advTm="56045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ExtraBold"/>
                <a:ea typeface="나눔스퀘어 ExtraBold"/>
              </a:rPr>
              <a:t>ECB,</a:t>
            </a:r>
            <a:r>
              <a:rPr lang="ko-KR" altLang="en-US" dirty="0">
                <a:latin typeface="나눔스퀘어 ExtraBold"/>
                <a:ea typeface="나눔스퀘어 ExtraBold"/>
              </a:rPr>
              <a:t> </a:t>
            </a:r>
            <a:r>
              <a:rPr lang="en-US" altLang="ko-KR" dirty="0">
                <a:latin typeface="나눔스퀘어 ExtraBold"/>
                <a:ea typeface="나눔스퀘어 ExtraBold"/>
              </a:rPr>
              <a:t>CBC, CTR</a:t>
            </a:r>
            <a:endParaRPr lang="ko-KR" altLang="en-US" dirty="0">
              <a:latin typeface="나눔스퀘어 ExtraBold"/>
              <a:ea typeface="나눔스퀘어 ExtraBold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BE73CC7-224E-E785-9900-11932FC44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CTR (Counter, 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카운터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암호를 스트림 암호로 바꾸는 구조를 가진다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 블록마다 현재 블록이 몇 번째인지 값을 얻어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숫자와 난수를 결합하여 블록 암호의 입력으로 사용한다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이후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각 블록 암호에서 연속적인 난수를 얻은 다음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암호화하려는 문자열과 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</a:t>
            </a:r>
            <a:r>
              <a:rPr lang="ko-KR" altLang="en-US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한다</a:t>
            </a:r>
            <a:r>
              <a:rPr lang="en-US" altLang="ko-KR" sz="2000" b="0" i="0" dirty="0"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877F0EF-50AB-E20B-978D-1D468CFB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309" y="3095554"/>
            <a:ext cx="7735381" cy="311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187495"/>
      </p:ext>
    </p:extLst>
  </p:cSld>
  <p:clrMapOvr>
    <a:masterClrMapping/>
  </p:clrMapOvr>
  <p:transition advTm="4191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latin typeface="나눔스퀘어 ExtraBold"/>
                <a:ea typeface="나눔스퀘어 ExtraBold"/>
              </a:rPr>
              <a:t>PBKDF</a:t>
            </a:r>
            <a:endParaRPr lang="ko-KR" altLang="en-US" dirty="0">
              <a:latin typeface="나눔스퀘어 ExtraBold"/>
              <a:ea typeface="나눔스퀘어 ExtraBold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3D2C50B2-2DAD-89F8-BB66-25AAC53DD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PBKDF(Password-Based Key Derivation Function)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이란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패스워드를 사용해 키를 유도하기 위해 사용하는 함수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패스워드에 해시함수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Salt,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 횟수 등을 지정하여 패스워드에 대한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Digest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생성하는 방식</a:t>
            </a: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12771E-1923-6CF9-0CDC-A3A64F478953}"/>
              </a:ext>
            </a:extLst>
          </p:cNvPr>
          <p:cNvGrpSpPr/>
          <p:nvPr/>
        </p:nvGrpSpPr>
        <p:grpSpPr>
          <a:xfrm>
            <a:off x="411162" y="3263054"/>
            <a:ext cx="6485966" cy="2332420"/>
            <a:chOff x="444420" y="2523564"/>
            <a:chExt cx="6485966" cy="23324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15DFE55-C406-B57E-EBEB-AC558451468E}"/>
                </a:ext>
              </a:extLst>
            </p:cNvPr>
            <p:cNvSpPr/>
            <p:nvPr/>
          </p:nvSpPr>
          <p:spPr>
            <a:xfrm>
              <a:off x="524434" y="2523564"/>
              <a:ext cx="4760259" cy="618565"/>
            </a:xfrm>
            <a:prstGeom prst="rect">
              <a:avLst/>
            </a:prstGeom>
            <a:solidFill>
              <a:srgbClr val="002060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DIGEST = (PRF, Password, Salt, </a:t>
              </a:r>
              <a:r>
                <a:rPr lang="ko-KR" altLang="en-US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반복 횟수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sz="16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dkLen</a:t>
              </a:r>
              <a:r>
                <a:rPr lang="en-US" altLang="ko-KR" sz="1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)</a:t>
              </a:r>
              <a:endPara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B66EA7F-6EE7-D5A4-0A7A-40092691B603}"/>
                </a:ext>
              </a:extLst>
            </p:cNvPr>
            <p:cNvGrpSpPr/>
            <p:nvPr/>
          </p:nvGrpSpPr>
          <p:grpSpPr>
            <a:xfrm>
              <a:off x="444420" y="3429000"/>
              <a:ext cx="6485966" cy="1426984"/>
              <a:chOff x="3715869" y="3681412"/>
              <a:chExt cx="6485966" cy="142698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6BAFFF5-41AD-18A8-F861-38505ACCB6EC}"/>
                  </a:ext>
                </a:extLst>
              </p:cNvPr>
              <p:cNvSpPr/>
              <p:nvPr/>
            </p:nvSpPr>
            <p:spPr>
              <a:xfrm>
                <a:off x="3715869" y="3681412"/>
                <a:ext cx="2021543" cy="3541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PRF =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의사 난수 함수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9774C03-9513-5041-8FFF-6DE774D3A3A3}"/>
                  </a:ext>
                </a:extLst>
              </p:cNvPr>
              <p:cNvSpPr/>
              <p:nvPr/>
            </p:nvSpPr>
            <p:spPr>
              <a:xfrm>
                <a:off x="5934636" y="4131826"/>
                <a:ext cx="1178861" cy="3541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Salt =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난수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716C100-775F-16A3-F1EE-A02DBE319841}"/>
                  </a:ext>
                </a:extLst>
              </p:cNvPr>
              <p:cNvSpPr/>
              <p:nvPr/>
            </p:nvSpPr>
            <p:spPr>
              <a:xfrm>
                <a:off x="6442354" y="4754291"/>
                <a:ext cx="3759481" cy="3541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600" dirty="0" err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dkLen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= 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추출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유도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하고 싶은 키의 길이 값</a:t>
                </a:r>
              </a:p>
            </p:txBody>
          </p:sp>
        </p:grpSp>
      </p:grpSp>
      <p:pic>
        <p:nvPicPr>
          <p:cNvPr id="8194" name="Picture 2" descr="한정되지 않은">
            <a:extLst>
              <a:ext uri="{FF2B5EF4-FFF2-40B4-BE49-F238E27FC236}">
                <a16:creationId xmlns:a16="http://schemas.microsoft.com/office/drawing/2014/main" id="{9874B452-8D70-3537-BBC0-240675AF8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739" y="3131204"/>
            <a:ext cx="4222676" cy="257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25103"/>
      </p:ext>
    </p:extLst>
  </p:cSld>
  <p:clrMapOvr>
    <a:masterClrMapping/>
  </p:clrMapOvr>
  <p:transition advTm="4663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>
                <a:latin typeface="나눔스퀘어 ExtraBold"/>
                <a:ea typeface="나눔스퀘어 ExtraBold"/>
              </a:rPr>
              <a:t>스마트폰 백업 데이터의 암</a:t>
            </a:r>
            <a:r>
              <a:rPr lang="en-US" altLang="ko-KR" dirty="0">
                <a:latin typeface="나눔스퀘어 ExtraBold"/>
                <a:ea typeface="나눔스퀘어 ExtraBold"/>
              </a:rPr>
              <a:t>/</a:t>
            </a:r>
            <a:r>
              <a:rPr lang="ko-KR" altLang="en-US" dirty="0">
                <a:latin typeface="나눔스퀘어 ExtraBold"/>
                <a:ea typeface="나눔스퀘어 ExtraBold"/>
              </a:rPr>
              <a:t>복호화 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2CEED6-593E-0121-AF6E-012917E3FBBB}"/>
              </a:ext>
            </a:extLst>
          </p:cNvPr>
          <p:cNvSpPr/>
          <p:nvPr/>
        </p:nvSpPr>
        <p:spPr>
          <a:xfrm>
            <a:off x="411920" y="1165411"/>
            <a:ext cx="5011270" cy="618565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스마트폰 복원 시 복호화 방식</a:t>
            </a: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3069ABC-3702-9727-D6CE-7888321F6B9A}"/>
              </a:ext>
            </a:extLst>
          </p:cNvPr>
          <p:cNvGrpSpPr/>
          <p:nvPr/>
        </p:nvGrpSpPr>
        <p:grpSpPr>
          <a:xfrm>
            <a:off x="2779058" y="1979477"/>
            <a:ext cx="6293224" cy="4342335"/>
            <a:chOff x="259976" y="1941924"/>
            <a:chExt cx="6293224" cy="434233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BD2781A-9783-B4BC-F25D-C66A59E5F94C}"/>
                </a:ext>
              </a:extLst>
            </p:cNvPr>
            <p:cNvGrpSpPr/>
            <p:nvPr/>
          </p:nvGrpSpPr>
          <p:grpSpPr>
            <a:xfrm>
              <a:off x="411920" y="2281056"/>
              <a:ext cx="5988094" cy="1560947"/>
              <a:chOff x="3101953" y="2319866"/>
              <a:chExt cx="5988094" cy="1560947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683F3E1-CC2E-DE42-D372-03226CFFE0A4}"/>
                  </a:ext>
                </a:extLst>
              </p:cNvPr>
              <p:cNvGrpSpPr/>
              <p:nvPr/>
            </p:nvGrpSpPr>
            <p:grpSpPr>
              <a:xfrm>
                <a:off x="3101953" y="2319866"/>
                <a:ext cx="5988094" cy="1170521"/>
                <a:chOff x="4957647" y="2324404"/>
                <a:chExt cx="5988094" cy="1170521"/>
              </a:xfrm>
            </p:grpSpPr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8136AFF8-972D-5D8B-3B55-1D0CE958055E}"/>
                    </a:ext>
                  </a:extLst>
                </p:cNvPr>
                <p:cNvGrpSpPr/>
                <p:nvPr/>
              </p:nvGrpSpPr>
              <p:grpSpPr>
                <a:xfrm>
                  <a:off x="4957647" y="2580525"/>
                  <a:ext cx="5988094" cy="914400"/>
                  <a:chOff x="5181600" y="2289032"/>
                  <a:chExt cx="5988094" cy="914400"/>
                </a:xfrm>
              </p:grpSpPr>
              <p:pic>
                <p:nvPicPr>
                  <p:cNvPr id="13" name="그래픽 12" descr="여성 사무직 근로자 단색으로 채워진">
                    <a:extLst>
                      <a:ext uri="{FF2B5EF4-FFF2-40B4-BE49-F238E27FC236}">
                        <a16:creationId xmlns:a16="http://schemas.microsoft.com/office/drawing/2014/main" id="{71C58035-0150-9B3B-2AA2-779549CC9E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181600" y="228903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그래픽 22" descr="키 단색으로 채워진">
                    <a:extLst>
                      <a:ext uri="{FF2B5EF4-FFF2-40B4-BE49-F238E27FC236}">
                        <a16:creationId xmlns:a16="http://schemas.microsoft.com/office/drawing/2014/main" id="{09A48BE7-5319-8F2C-6994-3C6D886F8E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09105" y="2448114"/>
                    <a:ext cx="596236" cy="596236"/>
                  </a:xfrm>
                  <a:prstGeom prst="rect">
                    <a:avLst/>
                  </a:prstGeom>
                </p:spPr>
              </p:pic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F731E750-93A9-BE4D-AE6F-55E68D721B9D}"/>
                      </a:ext>
                    </a:extLst>
                  </p:cNvPr>
                  <p:cNvGrpSpPr/>
                  <p:nvPr/>
                </p:nvGrpSpPr>
                <p:grpSpPr>
                  <a:xfrm>
                    <a:off x="7718447" y="2289032"/>
                    <a:ext cx="914400" cy="914400"/>
                    <a:chOff x="7718447" y="2289032"/>
                    <a:chExt cx="914400" cy="914400"/>
                  </a:xfrm>
                </p:grpSpPr>
                <p:pic>
                  <p:nvPicPr>
                    <p:cNvPr id="21" name="그래픽 20" descr="자물쇠 단색으로 채워진">
                      <a:extLst>
                        <a:ext uri="{FF2B5EF4-FFF2-40B4-BE49-F238E27FC236}">
                          <a16:creationId xmlns:a16="http://schemas.microsoft.com/office/drawing/2014/main" id="{B5D6936E-B94C-AC0D-AE3E-179DF38D66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944952" y="2515537"/>
                      <a:ext cx="461389" cy="46138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그래픽 24" descr="스마트폰 윤곽선">
                      <a:extLst>
                        <a:ext uri="{FF2B5EF4-FFF2-40B4-BE49-F238E27FC236}">
                          <a16:creationId xmlns:a16="http://schemas.microsoft.com/office/drawing/2014/main" id="{BBA306A4-D71C-517F-7C6B-521A974142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18447" y="2289032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그래픽 27" descr="키 단색으로 채워진">
                    <a:extLst>
                      <a:ext uri="{FF2B5EF4-FFF2-40B4-BE49-F238E27FC236}">
                        <a16:creationId xmlns:a16="http://schemas.microsoft.com/office/drawing/2014/main" id="{B442D106-E690-5067-67B7-0694405DC8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145953" y="2448114"/>
                    <a:ext cx="596236" cy="596236"/>
                  </a:xfrm>
                  <a:prstGeom prst="rect">
                    <a:avLst/>
                  </a:prstGeom>
                </p:spPr>
              </p:pic>
              <p:grpSp>
                <p:nvGrpSpPr>
                  <p:cNvPr id="34" name="그룹 33">
                    <a:extLst>
                      <a:ext uri="{FF2B5EF4-FFF2-40B4-BE49-F238E27FC236}">
                        <a16:creationId xmlns:a16="http://schemas.microsoft.com/office/drawing/2014/main" id="{9F020977-3DC5-4627-A864-B0186A11FC82}"/>
                      </a:ext>
                    </a:extLst>
                  </p:cNvPr>
                  <p:cNvGrpSpPr/>
                  <p:nvPr/>
                </p:nvGrpSpPr>
                <p:grpSpPr>
                  <a:xfrm>
                    <a:off x="10255294" y="2289032"/>
                    <a:ext cx="914400" cy="914400"/>
                    <a:chOff x="7487752" y="4219509"/>
                    <a:chExt cx="914400" cy="914400"/>
                  </a:xfrm>
                </p:grpSpPr>
                <p:pic>
                  <p:nvPicPr>
                    <p:cNvPr id="31" name="그래픽 30" descr="스마트폰 윤곽선">
                      <a:extLst>
                        <a:ext uri="{FF2B5EF4-FFF2-40B4-BE49-F238E27FC236}">
                          <a16:creationId xmlns:a16="http://schemas.microsoft.com/office/drawing/2014/main" id="{890B8AA2-C256-A2CA-10AE-EDB82ABD56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487752" y="4219509"/>
                      <a:ext cx="914400" cy="9144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3" name="그래픽 32" descr="열린 자물쇠 단색으로 채워진">
                      <a:extLst>
                        <a:ext uri="{FF2B5EF4-FFF2-40B4-BE49-F238E27FC236}">
                          <a16:creationId xmlns:a16="http://schemas.microsoft.com/office/drawing/2014/main" id="{79C382AD-5321-A67C-1A16-3D8809E9ABA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733254" y="4465011"/>
                      <a:ext cx="423396" cy="423396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59E7C448-5BB6-F259-4AA7-0DBB80AFF4EA}"/>
                    </a:ext>
                  </a:extLst>
                </p:cNvPr>
                <p:cNvSpPr/>
                <p:nvPr/>
              </p:nvSpPr>
              <p:spPr>
                <a:xfrm>
                  <a:off x="6385152" y="2324404"/>
                  <a:ext cx="555647" cy="25612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백업</a:t>
                  </a: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8D3E07FA-84A6-BCDA-5189-3E733AB91C2E}"/>
                    </a:ext>
                  </a:extLst>
                </p:cNvPr>
                <p:cNvSpPr/>
                <p:nvPr/>
              </p:nvSpPr>
              <p:spPr>
                <a:xfrm>
                  <a:off x="8966095" y="2324404"/>
                  <a:ext cx="555647" cy="256121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복원</a:t>
                  </a: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04D9C00-668A-2AEF-26A8-B1310C2EFCB5}"/>
                  </a:ext>
                </a:extLst>
              </p:cNvPr>
              <p:cNvSpPr/>
              <p:nvPr/>
            </p:nvSpPr>
            <p:spPr>
              <a:xfrm>
                <a:off x="5514569" y="3623459"/>
                <a:ext cx="1162860" cy="25735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백업 데이터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3FCACDE-901A-428C-F922-0949BC8BFB03}"/>
                </a:ext>
              </a:extLst>
            </p:cNvPr>
            <p:cNvGrpSpPr/>
            <p:nvPr/>
          </p:nvGrpSpPr>
          <p:grpSpPr>
            <a:xfrm>
              <a:off x="259976" y="1941924"/>
              <a:ext cx="6293224" cy="4342335"/>
              <a:chOff x="259976" y="1941924"/>
              <a:chExt cx="6293224" cy="4342335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4ECE9083-8B9B-8AD3-8CCA-D1F8F985F1BA}"/>
                  </a:ext>
                </a:extLst>
              </p:cNvPr>
              <p:cNvGrpSpPr/>
              <p:nvPr/>
            </p:nvGrpSpPr>
            <p:grpSpPr>
              <a:xfrm>
                <a:off x="259976" y="1941924"/>
                <a:ext cx="6293224" cy="4342335"/>
                <a:chOff x="259976" y="1941924"/>
                <a:chExt cx="6293224" cy="4342335"/>
              </a:xfrm>
            </p:grpSpPr>
            <p:sp>
              <p:nvSpPr>
                <p:cNvPr id="62" name="사각형: 둥근 모서리 61">
                  <a:extLst>
                    <a:ext uri="{FF2B5EF4-FFF2-40B4-BE49-F238E27FC236}">
                      <a16:creationId xmlns:a16="http://schemas.microsoft.com/office/drawing/2014/main" id="{CB0044E2-3CC1-CA82-EFBA-7085C0006D61}"/>
                    </a:ext>
                  </a:extLst>
                </p:cNvPr>
                <p:cNvSpPr/>
                <p:nvPr/>
              </p:nvSpPr>
              <p:spPr>
                <a:xfrm>
                  <a:off x="4098380" y="1941924"/>
                  <a:ext cx="1161171" cy="1681509"/>
                </a:xfrm>
                <a:prstGeom prst="round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0" name="그룹 89">
                  <a:extLst>
                    <a:ext uri="{FF2B5EF4-FFF2-40B4-BE49-F238E27FC236}">
                      <a16:creationId xmlns:a16="http://schemas.microsoft.com/office/drawing/2014/main" id="{0A36D3F9-3B8E-2CC7-FFFA-C72E66971327}"/>
                    </a:ext>
                  </a:extLst>
                </p:cNvPr>
                <p:cNvGrpSpPr/>
                <p:nvPr/>
              </p:nvGrpSpPr>
              <p:grpSpPr>
                <a:xfrm>
                  <a:off x="259976" y="4177892"/>
                  <a:ext cx="6293224" cy="2106367"/>
                  <a:chOff x="259976" y="4177892"/>
                  <a:chExt cx="6293224" cy="2106367"/>
                </a:xfrm>
              </p:grpSpPr>
              <p:sp>
                <p:nvSpPr>
                  <p:cNvPr id="63" name="사각형: 둥근 모서리 62">
                    <a:extLst>
                      <a:ext uri="{FF2B5EF4-FFF2-40B4-BE49-F238E27FC236}">
                        <a16:creationId xmlns:a16="http://schemas.microsoft.com/office/drawing/2014/main" id="{D29EE532-605A-2924-675E-B3ADDC92423F}"/>
                      </a:ext>
                    </a:extLst>
                  </p:cNvPr>
                  <p:cNvSpPr/>
                  <p:nvPr/>
                </p:nvSpPr>
                <p:spPr>
                  <a:xfrm>
                    <a:off x="259976" y="4177892"/>
                    <a:ext cx="6293224" cy="2106367"/>
                  </a:xfrm>
                  <a:prstGeom prst="roundRect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grpSp>
                <p:nvGrpSpPr>
                  <p:cNvPr id="89" name="그룹 88">
                    <a:extLst>
                      <a:ext uri="{FF2B5EF4-FFF2-40B4-BE49-F238E27FC236}">
                        <a16:creationId xmlns:a16="http://schemas.microsoft.com/office/drawing/2014/main" id="{8D6861B3-707E-3E42-D36F-38854E9EA76F}"/>
                      </a:ext>
                    </a:extLst>
                  </p:cNvPr>
                  <p:cNvGrpSpPr/>
                  <p:nvPr/>
                </p:nvGrpSpPr>
                <p:grpSpPr>
                  <a:xfrm>
                    <a:off x="688056" y="4614477"/>
                    <a:ext cx="5466456" cy="1146713"/>
                    <a:chOff x="688056" y="4614477"/>
                    <a:chExt cx="5466456" cy="1146713"/>
                  </a:xfrm>
                </p:grpSpPr>
                <p:grpSp>
                  <p:nvGrpSpPr>
                    <p:cNvPr id="77" name="그룹 76">
                      <a:extLst>
                        <a:ext uri="{FF2B5EF4-FFF2-40B4-BE49-F238E27FC236}">
                          <a16:creationId xmlns:a16="http://schemas.microsoft.com/office/drawing/2014/main" id="{DDD26B0E-5897-02A9-323A-C080EA2EA6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8056" y="4614477"/>
                      <a:ext cx="2487216" cy="955629"/>
                      <a:chOff x="3502144" y="4581953"/>
                      <a:chExt cx="2487216" cy="955629"/>
                    </a:xfrm>
                  </p:grpSpPr>
                  <p:pic>
                    <p:nvPicPr>
                      <p:cNvPr id="64" name="그래픽 63" descr="키 단색으로 채워진">
                        <a:extLst>
                          <a:ext uri="{FF2B5EF4-FFF2-40B4-BE49-F238E27FC236}">
                            <a16:creationId xmlns:a16="http://schemas.microsoft.com/office/drawing/2014/main" id="{557D6396-9D5D-5C8A-4D04-D6401A2E2BB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3502144" y="4932957"/>
                        <a:ext cx="596236" cy="596236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74" name="그룹 73">
                        <a:extLst>
                          <a:ext uri="{FF2B5EF4-FFF2-40B4-BE49-F238E27FC236}">
                            <a16:creationId xmlns:a16="http://schemas.microsoft.com/office/drawing/2014/main" id="{1A9E603F-AD71-DF1C-CAD0-F5515036FB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25336" y="4581953"/>
                        <a:ext cx="1264024" cy="955629"/>
                        <a:chOff x="7528726" y="4647152"/>
                        <a:chExt cx="1264024" cy="955629"/>
                      </a:xfrm>
                    </p:grpSpPr>
                    <p:sp>
                      <p:nvSpPr>
                        <p:cNvPr id="37" name="직사각형 36">
                          <a:extLst>
                            <a:ext uri="{FF2B5EF4-FFF2-40B4-BE49-F238E27FC236}">
                              <a16:creationId xmlns:a16="http://schemas.microsoft.com/office/drawing/2014/main" id="{933864CE-80DD-B35A-73D9-4AC2342C2D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8726" y="4647152"/>
                          <a:ext cx="1264024" cy="246669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ko-KR" altLang="en-US" sz="1600" dirty="0" err="1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인증자</a:t>
                          </a:r>
                          <a:r>
                            <a:rPr lang="ko-KR" altLang="en-US" sz="1600" dirty="0">
                              <a:latin typeface="나눔스퀘어 Bold" panose="020B0600000101010101" pitchFamily="50" charset="-127"/>
                              <a:ea typeface="나눔스퀘어 Bold" panose="020B0600000101010101" pitchFamily="50" charset="-127"/>
                            </a:rPr>
                            <a:t> 생성</a:t>
                          </a:r>
                        </a:p>
                      </p:txBody>
                    </p:sp>
                    <p:pic>
                      <p:nvPicPr>
                        <p:cNvPr id="72" name="그래픽 71" descr="오래된 열쇠 윤곽선">
                          <a:extLst>
                            <a:ext uri="{FF2B5EF4-FFF2-40B4-BE49-F238E27FC236}">
                              <a16:creationId xmlns:a16="http://schemas.microsoft.com/office/drawing/2014/main" id="{D3CB0D3C-EAAD-3C61-7D81-8AB520493E51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13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816239" y="5020332"/>
                          <a:ext cx="582449" cy="582449"/>
                        </a:xfrm>
                        <a:prstGeom prst="rect">
                          <a:avLst/>
                        </a:prstGeom>
                      </p:spPr>
                    </p:pic>
                  </p:grpSp>
                  <p:cxnSp>
                    <p:nvCxnSpPr>
                      <p:cNvPr id="76" name="직선 화살표 연결선 75">
                        <a:extLst>
                          <a:ext uri="{FF2B5EF4-FFF2-40B4-BE49-F238E27FC236}">
                            <a16:creationId xmlns:a16="http://schemas.microsoft.com/office/drawing/2014/main" id="{4EB89DD6-6AB9-B227-F8BE-6553186B3DB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4329954" y="5231075"/>
                        <a:ext cx="277906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3" name="그룹 82">
                      <a:extLst>
                        <a:ext uri="{FF2B5EF4-FFF2-40B4-BE49-F238E27FC236}">
                          <a16:creationId xmlns:a16="http://schemas.microsoft.com/office/drawing/2014/main" id="{DE9219CC-6AAB-3AF0-717B-E3E42B6AC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7928" y="4846790"/>
                      <a:ext cx="2116584" cy="914400"/>
                      <a:chOff x="8619622" y="4768480"/>
                      <a:chExt cx="2116584" cy="914400"/>
                    </a:xfrm>
                  </p:grpSpPr>
                  <p:grpSp>
                    <p:nvGrpSpPr>
                      <p:cNvPr id="68" name="그룹 67">
                        <a:extLst>
                          <a:ext uri="{FF2B5EF4-FFF2-40B4-BE49-F238E27FC236}">
                            <a16:creationId xmlns:a16="http://schemas.microsoft.com/office/drawing/2014/main" id="{19657E38-1908-DC04-A0B4-4ADBDE842C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821806" y="4768480"/>
                        <a:ext cx="914400" cy="914400"/>
                        <a:chOff x="8193119" y="5011436"/>
                        <a:chExt cx="914400" cy="914400"/>
                      </a:xfrm>
                    </p:grpSpPr>
                    <p:pic>
                      <p:nvPicPr>
                        <p:cNvPr id="65" name="그래픽 64" descr="스마트폰 윤곽선">
                          <a:extLst>
                            <a:ext uri="{FF2B5EF4-FFF2-40B4-BE49-F238E27FC236}">
                              <a16:creationId xmlns:a16="http://schemas.microsoft.com/office/drawing/2014/main" id="{39A9DB9E-88A0-247F-0115-B2C7946E28F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9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193119" y="5011436"/>
                          <a:ext cx="914400" cy="914400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66" name="그래픽 65" descr="자물쇠 단색으로 채워진">
                          <a:extLst>
                            <a:ext uri="{FF2B5EF4-FFF2-40B4-BE49-F238E27FC236}">
                              <a16:creationId xmlns:a16="http://schemas.microsoft.com/office/drawing/2014/main" id="{3912AFF7-029A-1E3C-4470-C1DE165B2A89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  <a:ext uri="{96DAC541-7B7A-43D3-8B79-37D633B846F1}">
                              <asvg:svgBlip xmlns:asvg="http://schemas.microsoft.com/office/drawing/2016/SVG/main" r:embed="rId7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419624" y="5237941"/>
                          <a:ext cx="461389" cy="461389"/>
                        </a:xfrm>
                        <a:prstGeom prst="rect">
                          <a:avLst/>
                        </a:prstGeom>
                      </p:spPr>
                    </p:pic>
                  </p:grpSp>
                  <p:pic>
                    <p:nvPicPr>
                      <p:cNvPr id="79" name="그래픽 78" descr="오래된 열쇠 단색으로 채워진">
                        <a:extLst>
                          <a:ext uri="{FF2B5EF4-FFF2-40B4-BE49-F238E27FC236}">
                            <a16:creationId xmlns:a16="http://schemas.microsoft.com/office/drawing/2014/main" id="{92B79C34-89B9-F2B0-3F8B-FF52AF2D96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1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8619622" y="4937967"/>
                        <a:ext cx="582449" cy="58244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80" name="직선 화살표 연결선 79">
                        <a:extLst>
                          <a:ext uri="{FF2B5EF4-FFF2-40B4-BE49-F238E27FC236}">
                            <a16:creationId xmlns:a16="http://schemas.microsoft.com/office/drawing/2014/main" id="{7CBA3694-422A-B341-4C5F-6B276798DE5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9408259" y="5233899"/>
                        <a:ext cx="284390" cy="0"/>
                      </a:xfrm>
                      <a:prstGeom prst="straightConnector1">
                        <a:avLst/>
                      </a:prstGeom>
                      <a:ln w="28575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587B1B5E-D918-9816-1E4A-87FB3C928C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12541" y="4972656"/>
                      <a:ext cx="46679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36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=</a:t>
                      </a:r>
                      <a:endParaRPr lang="ko-KR" altLang="en-US" sz="3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p:txBody>
                </p:sp>
              </p:grpSp>
            </p:grpSp>
            <p:cxnSp>
              <p:nvCxnSpPr>
                <p:cNvPr id="92" name="직선 화살표 연결선 91">
                  <a:extLst>
                    <a:ext uri="{FF2B5EF4-FFF2-40B4-BE49-F238E27FC236}">
                      <a16:creationId xmlns:a16="http://schemas.microsoft.com/office/drawing/2014/main" id="{D37598EF-91D3-A198-C794-6CE1EF3A0F4E}"/>
                    </a:ext>
                  </a:extLst>
                </p:cNvPr>
                <p:cNvCxnSpPr>
                  <a:cxnSpLocks/>
                  <a:stCxn id="62" idx="2"/>
                </p:cNvCxnSpPr>
                <p:nvPr/>
              </p:nvCxnSpPr>
              <p:spPr>
                <a:xfrm>
                  <a:off x="4678966" y="3623433"/>
                  <a:ext cx="0" cy="554459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353811D-77EA-F1E8-7678-0C9CC5AF7D44}"/>
                  </a:ext>
                </a:extLst>
              </p:cNvPr>
              <p:cNvSpPr/>
              <p:nvPr/>
            </p:nvSpPr>
            <p:spPr>
              <a:xfrm>
                <a:off x="3292235" y="5767039"/>
                <a:ext cx="2073833" cy="232312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백업 데이터 내 </a:t>
                </a:r>
                <a:r>
                  <a:rPr lang="ko-KR" altLang="en-US" sz="16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인증자</a:t>
                </a:r>
                <a:endParaRPr lang="ko-KR" altLang="en-US" sz="16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050718"/>
      </p:ext>
    </p:extLst>
  </p:cSld>
  <p:clrMapOvr>
    <a:masterClrMapping/>
  </p:clrMapOvr>
  <p:transition advTm="63617"/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506</Words>
  <Application>Microsoft Office PowerPoint</Application>
  <PresentationFormat>와이드스크린</PresentationFormat>
  <Paragraphs>94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나눔스퀘어 Bold</vt:lpstr>
      <vt:lpstr>나눔스퀘어 ExtraBold</vt:lpstr>
      <vt:lpstr>맑은 고딕</vt:lpstr>
      <vt:lpstr>Arial</vt:lpstr>
      <vt:lpstr>CryptoCraft 테마</vt:lpstr>
      <vt:lpstr>제목 테마</vt:lpstr>
      <vt:lpstr>스마트폰 백업 데이터 획득 연구 동향</vt:lpstr>
      <vt:lpstr>PowerPoint 프레젠테이션</vt:lpstr>
      <vt:lpstr>서론</vt:lpstr>
      <vt:lpstr>스마트폰 백업 데이터의 암/복호화 방식</vt:lpstr>
      <vt:lpstr>ECB, CBC, CTR</vt:lpstr>
      <vt:lpstr>ECB, CBC, CTR</vt:lpstr>
      <vt:lpstr>ECB, CBC, CTR</vt:lpstr>
      <vt:lpstr>PBKDF</vt:lpstr>
      <vt:lpstr>스마트폰 백업 데이터의 암/복호화 방식</vt:lpstr>
      <vt:lpstr>스마트폰 제조사별 백업 데이터 획득에 대한 기존 연구 </vt:lpstr>
      <vt:lpstr>스마트폰 제조사별 백업 데이터 획득에 대한 기존 연구 </vt:lpstr>
      <vt:lpstr>Data Carving</vt:lpstr>
      <vt:lpstr>스마트폰 제조사별 백업 데이터 획득에 대한 기존 연구 </vt:lpstr>
      <vt:lpstr>향후 연구 제시와 결론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윤세영</cp:lastModifiedBy>
  <cp:revision>284</cp:revision>
  <dcterms:created xsi:type="dcterms:W3CDTF">2019-03-05T04:29:07Z</dcterms:created>
  <dcterms:modified xsi:type="dcterms:W3CDTF">2023-11-12T15:57:06Z</dcterms:modified>
  <cp:version/>
</cp:coreProperties>
</file>