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4" r:id="rId1"/>
    <p:sldMasterId id="2147483675" r:id="rId2"/>
  </p:sldMasterIdLst>
  <p:notesMasterIdLst>
    <p:notesMasterId r:id="rId3"/>
  </p:notesMasterIdLst>
  <p:handoutMasterIdLst>
    <p:handoutMasterId r:id="rId4"/>
  </p:handoutMasterIdLst>
  <p:sldIdLst>
    <p:sldId id="269" r:id="rId5"/>
    <p:sldId id="280" r:id="rId6"/>
    <p:sldId id="282" r:id="rId7"/>
    <p:sldId id="283" r:id="rId8"/>
    <p:sldId id="286" r:id="rId9"/>
    <p:sldId id="287" r:id="rId10"/>
    <p:sldId id="289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900"/>
              <a:t>딥러닝을 이용한 범용적 스테그아날리시스</a:t>
            </a:r>
            <a:endParaRPr lang="ko-KR" altLang="en-US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https://youtu.be/PvXJL1H2yZY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서론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000"/>
              <a:t>스테가노그래피</a:t>
            </a:r>
            <a:r>
              <a:rPr lang="en-US" altLang="ko-KR" sz="2000"/>
              <a:t>(Steganography)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이미지</a:t>
            </a:r>
            <a:r>
              <a:rPr lang="en-US" altLang="ko-KR" sz="2000"/>
              <a:t>,</a:t>
            </a:r>
            <a:r>
              <a:rPr lang="ko-KR" altLang="en-US" sz="2000"/>
              <a:t> 비디오 등 일반적인 자료에 </a:t>
            </a:r>
            <a:r>
              <a:rPr lang="ko-KR" altLang="en-US" sz="2000" b="1">
                <a:solidFill>
                  <a:srgbClr val="0000ff"/>
                </a:solidFill>
              </a:rPr>
              <a:t>데이터를 은닉</a:t>
            </a:r>
            <a:r>
              <a:rPr lang="ko-KR" altLang="en-US" sz="2000"/>
              <a:t>하는 기법</a:t>
            </a:r>
            <a:endParaRPr lang="ko-KR" altLang="en-US" sz="2000"/>
          </a:p>
          <a:p>
            <a:pPr lvl="0">
              <a:lnSpc>
                <a:spcPct val="110000"/>
              </a:lnSpc>
              <a:defRPr/>
            </a:pPr>
            <a:r>
              <a:rPr lang="ko-KR" altLang="en-US" sz="2000"/>
              <a:t>스테그아날리시스</a:t>
            </a:r>
            <a:r>
              <a:rPr lang="en-US" altLang="ko-KR" sz="2000"/>
              <a:t>(Steganalysis)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스테가노그래피에 대한 </a:t>
            </a:r>
            <a:r>
              <a:rPr lang="ko-KR" altLang="en-US" sz="2000" b="1">
                <a:solidFill>
                  <a:srgbClr val="0000ff"/>
                </a:solidFill>
              </a:rPr>
              <a:t>검출</a:t>
            </a:r>
            <a:r>
              <a:rPr lang="ko-KR" altLang="en-US" sz="2000"/>
              <a:t> 및 분석 방법</a:t>
            </a:r>
            <a:endParaRPr lang="ko-KR" altLang="en-US" sz="2000"/>
          </a:p>
        </p:txBody>
      </p:sp>
      <p:grpSp>
        <p:nvGrpSpPr>
          <p:cNvPr id="4" name=""/>
          <p:cNvGrpSpPr>
            <a:grpSpLocks noChangeAspect="1"/>
          </p:cNvGrpSpPr>
          <p:nvPr/>
        </p:nvGrpSpPr>
        <p:grpSpPr>
          <a:xfrm rot="0">
            <a:off x="2855595" y="2236998"/>
            <a:ext cx="6480810" cy="3280490"/>
            <a:chOff x="1720850" y="2198513"/>
            <a:chExt cx="8651486" cy="4379255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66991" y="2198513"/>
              <a:ext cx="2575273" cy="2575273"/>
            </a:xfrm>
            <a:prstGeom prst="rect">
              <a:avLst/>
            </a:prstGeom>
          </p:spPr>
        </p:pic>
        <p:grpSp>
          <p:nvGrpSpPr>
            <p:cNvPr id="6" name=""/>
            <p:cNvGrpSpPr/>
            <p:nvPr/>
          </p:nvGrpSpPr>
          <p:grpSpPr>
            <a:xfrm rot="0">
              <a:off x="1720850" y="4814093"/>
              <a:ext cx="3632200" cy="1763675"/>
              <a:chOff x="2836935" y="3429000"/>
              <a:chExt cx="3632200" cy="1763675"/>
            </a:xfrm>
          </p:grpSpPr>
          <p:pic>
            <p:nvPicPr>
              <p:cNvPr id="7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840311" y="3429000"/>
                <a:ext cx="3543300" cy="1098549"/>
              </a:xfrm>
              <a:prstGeom prst="rect">
                <a:avLst/>
              </a:prstGeom>
            </p:spPr>
          </p:pic>
          <p:pic>
            <p:nvPicPr>
              <p:cNvPr id="8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836935" y="4506875"/>
                <a:ext cx="3632200" cy="6858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6685042" y="4827984"/>
              <a:ext cx="3687293" cy="1734936"/>
              <a:chOff x="7174784" y="3429000"/>
              <a:chExt cx="3687293" cy="1734936"/>
            </a:xfrm>
          </p:grpSpPr>
          <p:pic>
            <p:nvPicPr>
              <p:cNvPr id="10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179077" y="4484486"/>
                <a:ext cx="3683000" cy="679450"/>
              </a:xfrm>
              <a:prstGeom prst="rect">
                <a:avLst/>
              </a:prstGeom>
            </p:spPr>
          </p:pic>
          <p:pic>
            <p:nvPicPr>
              <p:cNvPr id="11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7174784" y="3429000"/>
                <a:ext cx="3530600" cy="1060449"/>
              </a:xfrm>
              <a:prstGeom prst="rect">
                <a:avLst/>
              </a:prstGeom>
            </p:spPr>
          </p:pic>
        </p:grp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248568" y="2198513"/>
              <a:ext cx="2575273" cy="2575273"/>
            </a:xfrm>
            <a:prstGeom prst="rect">
              <a:avLst/>
            </a:prstGeom>
          </p:spPr>
        </p:pic>
        <p:cxnSp>
          <p:nvCxnSpPr>
            <p:cNvPr id="13" name=""/>
            <p:cNvCxnSpPr/>
            <p:nvPr/>
          </p:nvCxnSpPr>
          <p:spPr>
            <a:xfrm>
              <a:off x="5424488" y="3724275"/>
              <a:ext cx="1285874" cy="0"/>
            </a:xfrm>
            <a:prstGeom prst="straightConnector1">
              <a:avLst/>
            </a:prstGeom>
            <a:ln w="76200">
              <a:solidFill>
                <a:srgbClr val="7a7c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2"/>
          <p:cNvSpPr>
            <a:spLocks noGrp="1"/>
          </p:cNvSpPr>
          <p:nvPr/>
        </p:nvSpPr>
        <p:spPr>
          <a:xfrm>
            <a:off x="411162" y="5616767"/>
            <a:ext cx="11369675" cy="8244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228600" lvl="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Undetectable SteGO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(HUGO)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WAvelet Relative Distortion (UNIWARD)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배경이론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CNN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Convolution layer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Activation layer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Pooling layer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8842" y="1779000"/>
            <a:ext cx="5094316" cy="4116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실험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7348" y="1015604"/>
            <a:ext cx="10277303" cy="410749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5069" y="5236595"/>
            <a:ext cx="4495800" cy="90678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6260" y="5295361"/>
            <a:ext cx="4137660" cy="73152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실험 결과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6690" y="435187"/>
            <a:ext cx="4198620" cy="6316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실험 결과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4800" y="1623367"/>
            <a:ext cx="3962400" cy="405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결론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9265" y="1031702"/>
            <a:ext cx="3796409" cy="57118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2981" y="1719579"/>
            <a:ext cx="3962400" cy="405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</ep:Words>
  <ep:PresentationFormat>와이드스크린</ep:PresentationFormat>
  <ep:Paragraphs>17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ep:HeadingPairs>
  <ep:TitlesOfParts>
    <vt:vector size="10" baseType="lpstr">
      <vt:lpstr>CryptoCraft 테마</vt:lpstr>
      <vt:lpstr>제목 테마</vt:lpstr>
      <vt:lpstr>딥러닝을 이용한 범용적 스테그아날리시스</vt:lpstr>
      <vt:lpstr>1. 서론</vt:lpstr>
      <vt:lpstr>2. 배경이론</vt:lpstr>
      <vt:lpstr>3. 실험</vt:lpstr>
      <vt:lpstr>4. 실험 결과</vt:lpstr>
      <vt:lpstr>4. 실험 결과</vt:lpstr>
      <vt:lpstr>5. 결론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2022-11-13T11:37:21.212</dcterms:modified>
  <cp:revision>89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