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13"/>
  </p:notesMasterIdLst>
  <p:handoutMasterIdLst>
    <p:handoutMasterId r:id="rId14"/>
  </p:handoutMasterIdLst>
  <p:sldIdLst>
    <p:sldId id="269" r:id="rId2"/>
    <p:sldId id="275" r:id="rId3"/>
    <p:sldId id="308" r:id="rId4"/>
    <p:sldId id="310" r:id="rId5"/>
    <p:sldId id="313" r:id="rId6"/>
    <p:sldId id="317" r:id="rId7"/>
    <p:sldId id="314" r:id="rId8"/>
    <p:sldId id="315" r:id="rId9"/>
    <p:sldId id="316" r:id="rId10"/>
    <p:sldId id="318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E6559B9-4205-1ABA-0C55-CA5F9549CFF9}" name="이민우" initials="" userId="S::1771397@hansung.edu::9cdfcc9b-ce9d-4012-855e-f297241b1a8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9" autoAdjust="0"/>
    <p:restoredTop sz="90759"/>
  </p:normalViewPr>
  <p:slideViewPr>
    <p:cSldViewPr snapToGrid="0">
      <p:cViewPr>
        <p:scale>
          <a:sx n="117" d="100"/>
          <a:sy n="117" d="100"/>
        </p:scale>
        <p:origin x="78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2024. 4. 7.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2024. 4. 7.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0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5CCB7A29-C20E-45A8-982E-B37665E45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340E8-5819-46FE-8C3B-A2E108E3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27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c_9RDWQg4Sc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SNOVA </a:t>
            </a:r>
            <a:r>
              <a:rPr lang="ko-KR" altLang="en-US" sz="5400" dirty="0"/>
              <a:t>코드 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유튜브 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youtu.be</a:t>
            </a:r>
            <a:r>
              <a:rPr lang="en-US" altLang="ko-KR" dirty="0">
                <a:hlinkClick r:id="rId2"/>
              </a:rPr>
              <a:t>/c_9RDWQg4Sc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5207D-F948-7B1B-A6D9-683261BF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SNOVA </a:t>
            </a:r>
            <a:r>
              <a:rPr kumimoji="1" lang="ko-Kore-KR" altLang="en-US" dirty="0"/>
              <a:t>곱셈기 </a:t>
            </a:r>
            <a:r>
              <a:rPr kumimoji="1" lang="en-US" altLang="ko-Kore-KR" dirty="0"/>
              <a:t>binary field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48BCAD-2C85-2A18-21E2-758AB86A5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400" dirty="0"/>
              <a:t>GF16</a:t>
            </a:r>
            <a:r>
              <a:rPr kumimoji="1" lang="ko-Kore-KR" altLang="en-US" sz="2400" dirty="0"/>
              <a:t> 상에서의 곱셈 진행</a:t>
            </a:r>
            <a:endParaRPr kumimoji="1" lang="en-US" altLang="ko-Kore-KR" sz="2400" dirty="0"/>
          </a:p>
          <a:p>
            <a:r>
              <a:rPr kumimoji="1" lang="ko-Kore-KR" altLang="en-US" sz="2400" dirty="0"/>
              <a:t>기약다항식 사용</a:t>
            </a:r>
            <a:endParaRPr kumimoji="1" lang="en-US" altLang="ko-Kore-KR" sz="2400" dirty="0"/>
          </a:p>
          <a:p>
            <a:pPr lvl="1"/>
            <a:r>
              <a:rPr kumimoji="1" lang="en-US" altLang="ko-Kore-KR" sz="2000" dirty="0"/>
              <a:t>x</a:t>
            </a:r>
            <a:r>
              <a:rPr kumimoji="1" lang="en-US" altLang="ko-Kore-KR" sz="2000" baseline="30000" dirty="0"/>
              <a:t>4 </a:t>
            </a:r>
            <a:r>
              <a:rPr kumimoji="1" lang="en-US" altLang="ko-Kore-KR" sz="2000" dirty="0"/>
              <a:t>+ x + 1 </a:t>
            </a:r>
            <a:r>
              <a:rPr kumimoji="1" lang="en-US" altLang="ko-KR" sz="2000" dirty="0"/>
              <a:t>= 0</a:t>
            </a:r>
            <a:endParaRPr kumimoji="1" lang="en-US" altLang="ko-Kore-KR" sz="2400" dirty="0"/>
          </a:p>
          <a:p>
            <a:endParaRPr kumimoji="1" lang="en-US" altLang="ko-Kore-KR" sz="2400" dirty="0"/>
          </a:p>
          <a:p>
            <a:r>
              <a:rPr kumimoji="1" lang="ko-Kore-KR" altLang="en-US" sz="2400" dirty="0"/>
              <a:t>연산 원리</a:t>
            </a:r>
            <a:r>
              <a:rPr kumimoji="1" lang="en-US" altLang="ko-Kore-KR" sz="2400" dirty="0"/>
              <a:t> </a:t>
            </a:r>
            <a:r>
              <a:rPr kumimoji="1" lang="ko-Kore-KR" altLang="en-US" sz="2400" dirty="0"/>
              <a:t>예시</a:t>
            </a:r>
            <a:endParaRPr kumimoji="1" lang="en-US" altLang="ko-Kore-KR" sz="2400" dirty="0"/>
          </a:p>
          <a:p>
            <a:pPr lvl="1"/>
            <a:r>
              <a:rPr kumimoji="1" lang="en-US" altLang="ko-Kore-KR" sz="2000" dirty="0"/>
              <a:t>8 * 8 = C</a:t>
            </a:r>
          </a:p>
          <a:p>
            <a:pPr lvl="2"/>
            <a:r>
              <a:rPr kumimoji="1" lang="en-US" altLang="ko-KR" sz="1600" dirty="0"/>
              <a:t>8 -&gt; 1000 -&gt; x</a:t>
            </a:r>
            <a:r>
              <a:rPr kumimoji="1" lang="en-US" altLang="ko-KR" sz="1600" baseline="30000" dirty="0"/>
              <a:t>3</a:t>
            </a:r>
          </a:p>
          <a:p>
            <a:pPr lvl="2"/>
            <a:r>
              <a:rPr kumimoji="1" lang="en-US" altLang="ko-Kore-KR" sz="1600" dirty="0"/>
              <a:t>8 * 8 -&gt; </a:t>
            </a:r>
            <a:r>
              <a:rPr kumimoji="1" lang="en-US" altLang="ko-KR" sz="1600" dirty="0"/>
              <a:t>x</a:t>
            </a:r>
            <a:r>
              <a:rPr kumimoji="1" lang="en-US" altLang="ko-KR" sz="1600" baseline="30000" dirty="0"/>
              <a:t>3 </a:t>
            </a:r>
            <a:r>
              <a:rPr kumimoji="1" lang="en-US" altLang="ko-KR" sz="1600" dirty="0"/>
              <a:t>* x</a:t>
            </a:r>
            <a:r>
              <a:rPr kumimoji="1" lang="en-US" altLang="ko-KR" sz="1600" baseline="30000" dirty="0"/>
              <a:t>3</a:t>
            </a:r>
            <a:r>
              <a:rPr kumimoji="1" lang="en-US" altLang="ko-KR" sz="1600" dirty="0"/>
              <a:t> = x</a:t>
            </a:r>
            <a:r>
              <a:rPr kumimoji="1" lang="en-US" altLang="ko-KR" sz="1600" baseline="30000" dirty="0"/>
              <a:t>6</a:t>
            </a:r>
          </a:p>
          <a:p>
            <a:pPr lvl="2"/>
            <a:r>
              <a:rPr kumimoji="1" lang="en-US" altLang="ko-Kore-KR" sz="1600" dirty="0"/>
              <a:t>x</a:t>
            </a:r>
            <a:r>
              <a:rPr kumimoji="1" lang="en-US" altLang="ko-Kore-KR" sz="1600" baseline="30000" dirty="0"/>
              <a:t>6</a:t>
            </a:r>
            <a:r>
              <a:rPr kumimoji="1" lang="en-US" altLang="ko-Kore-KR" sz="1600" dirty="0"/>
              <a:t> </a:t>
            </a:r>
            <a:r>
              <a:rPr kumimoji="1" lang="ko-Kore-KR" altLang="en-US" sz="1600" dirty="0"/>
              <a:t>을 기약다항식으로 나눈 나머지 계산</a:t>
            </a:r>
            <a:endParaRPr kumimoji="1" lang="en-US" altLang="ko-Kore-KR" sz="1600" dirty="0"/>
          </a:p>
          <a:p>
            <a:pPr lvl="3"/>
            <a:r>
              <a:rPr kumimoji="1" lang="en-US" altLang="ko-Kore-KR" sz="1400" dirty="0"/>
              <a:t>x</a:t>
            </a:r>
            <a:r>
              <a:rPr kumimoji="1" lang="en-US" altLang="ko-Kore-KR" sz="1400" baseline="30000" dirty="0"/>
              <a:t>4 </a:t>
            </a:r>
            <a:r>
              <a:rPr kumimoji="1" lang="en-US" altLang="ko-Kore-KR" sz="1400" dirty="0"/>
              <a:t>+ x + 1 = 0  -&gt; x</a:t>
            </a:r>
            <a:r>
              <a:rPr kumimoji="1" lang="en-US" altLang="ko-Kore-KR" sz="1400" baseline="30000" dirty="0"/>
              <a:t>4  </a:t>
            </a:r>
            <a:r>
              <a:rPr kumimoji="1" lang="en-US" altLang="ko-Kore-KR" sz="1400" dirty="0"/>
              <a:t>= -x -1 -&gt; x</a:t>
            </a:r>
            <a:r>
              <a:rPr kumimoji="1" lang="en-US" altLang="ko-Kore-KR" sz="1400" baseline="30000" dirty="0"/>
              <a:t>4  </a:t>
            </a:r>
            <a:r>
              <a:rPr kumimoji="1" lang="en-US" altLang="ko-Kore-KR" sz="1400" dirty="0"/>
              <a:t>= x + 1</a:t>
            </a:r>
            <a:r>
              <a:rPr kumimoji="1" lang="ko-Kore-KR" altLang="en-US" sz="1400" dirty="0"/>
              <a:t>으로 치환 가능</a:t>
            </a:r>
            <a:endParaRPr kumimoji="1" lang="en-US" altLang="ko-Kore-KR" sz="1400" dirty="0"/>
          </a:p>
          <a:p>
            <a:pPr lvl="2"/>
            <a:r>
              <a:rPr kumimoji="1" lang="en-US" altLang="ko-Kore-KR" sz="1600" dirty="0"/>
              <a:t>x</a:t>
            </a:r>
            <a:r>
              <a:rPr kumimoji="1" lang="en-US" altLang="ko-Kore-KR" sz="1600" baseline="30000" dirty="0"/>
              <a:t>6</a:t>
            </a:r>
            <a:r>
              <a:rPr kumimoji="1" lang="en-US" altLang="ko-Kore-KR" sz="1600" dirty="0"/>
              <a:t> = (x</a:t>
            </a:r>
            <a:r>
              <a:rPr kumimoji="1" lang="en-US" altLang="ko-Kore-KR" sz="1600" baseline="30000" dirty="0"/>
              <a:t>2</a:t>
            </a:r>
            <a:r>
              <a:rPr kumimoji="1" lang="en-US" altLang="ko-Kore-KR" sz="1600" dirty="0"/>
              <a:t> * x</a:t>
            </a:r>
            <a:r>
              <a:rPr kumimoji="1" lang="en-US" altLang="ko-Kore-KR" sz="1600" baseline="30000" dirty="0"/>
              <a:t>4</a:t>
            </a:r>
            <a:r>
              <a:rPr kumimoji="1" lang="en-US" altLang="ko-Kore-KR" sz="1600" dirty="0"/>
              <a:t>) = (x</a:t>
            </a:r>
            <a:r>
              <a:rPr kumimoji="1" lang="en-US" altLang="ko-Kore-KR" sz="1600" baseline="30000" dirty="0"/>
              <a:t>2</a:t>
            </a:r>
            <a:r>
              <a:rPr kumimoji="1" lang="en-US" altLang="ko-Kore-KR" sz="1600" dirty="0"/>
              <a:t> * (x + 1)) = x</a:t>
            </a:r>
            <a:r>
              <a:rPr kumimoji="1" lang="en-US" altLang="ko-Kore-KR" sz="1600" baseline="30000" dirty="0"/>
              <a:t>3</a:t>
            </a:r>
            <a:r>
              <a:rPr kumimoji="1" lang="en-US" altLang="ko-Kore-KR" sz="1600" dirty="0"/>
              <a:t> + x</a:t>
            </a:r>
            <a:r>
              <a:rPr kumimoji="1" lang="en-US" altLang="ko-Kore-KR" sz="1600" baseline="30000" dirty="0"/>
              <a:t>2 </a:t>
            </a:r>
            <a:r>
              <a:rPr kumimoji="1" lang="en-US" altLang="ko-KR" sz="1600" dirty="0"/>
              <a:t>-&gt; 1100 -&gt; </a:t>
            </a:r>
            <a:r>
              <a:rPr kumimoji="1" lang="en-US" altLang="ko-KR" sz="1600" dirty="0">
                <a:solidFill>
                  <a:srgbClr val="FF0000"/>
                </a:solidFill>
              </a:rPr>
              <a:t>C</a:t>
            </a:r>
          </a:p>
          <a:p>
            <a:pPr lvl="1"/>
            <a:r>
              <a:rPr kumimoji="1" lang="en-US" altLang="ko-Kore-KR" sz="2000" dirty="0"/>
              <a:t>7 * 6 = 1</a:t>
            </a:r>
          </a:p>
          <a:p>
            <a:pPr lvl="2"/>
            <a:r>
              <a:rPr kumimoji="1" lang="en-US" altLang="ko-Kore-KR" sz="1600" dirty="0"/>
              <a:t>7 -&gt; 0111 -&gt; x</a:t>
            </a:r>
            <a:r>
              <a:rPr kumimoji="1" lang="en-US" altLang="ko-Kore-KR" sz="1600" baseline="30000" dirty="0"/>
              <a:t>2</a:t>
            </a:r>
            <a:r>
              <a:rPr kumimoji="1" lang="en-US" altLang="ko-Kore-KR" sz="1600" dirty="0"/>
              <a:t> + x + 1, 6</a:t>
            </a:r>
            <a:r>
              <a:rPr kumimoji="1" lang="en-US" altLang="ko-Kore-KR" sz="1600" dirty="0">
                <a:sym typeface="Wingdings" pitchFamily="2" charset="2"/>
              </a:rPr>
              <a:t> -&gt; 0110 -&gt; x</a:t>
            </a:r>
            <a:r>
              <a:rPr kumimoji="1" lang="en-US" altLang="ko-Kore-KR" sz="1600" baseline="30000" dirty="0">
                <a:sym typeface="Wingdings" pitchFamily="2" charset="2"/>
              </a:rPr>
              <a:t>2</a:t>
            </a:r>
            <a:r>
              <a:rPr kumimoji="1" lang="en-US" altLang="ko-Kore-KR" sz="1600" dirty="0">
                <a:sym typeface="Wingdings" pitchFamily="2" charset="2"/>
              </a:rPr>
              <a:t> + x</a:t>
            </a:r>
          </a:p>
          <a:p>
            <a:pPr lvl="2"/>
            <a:r>
              <a:rPr kumimoji="1" lang="en-US" altLang="ko-Kore-KR" sz="1600" dirty="0">
                <a:sym typeface="Wingdings" pitchFamily="2" charset="2"/>
              </a:rPr>
              <a:t>7 * 6 -&gt; (</a:t>
            </a:r>
            <a:r>
              <a:rPr kumimoji="1" lang="en-US" altLang="ko-Kore-KR" sz="1600" dirty="0"/>
              <a:t>x</a:t>
            </a:r>
            <a:r>
              <a:rPr kumimoji="1" lang="en-US" altLang="ko-Kore-KR" sz="1600" baseline="30000" dirty="0"/>
              <a:t>2</a:t>
            </a:r>
            <a:r>
              <a:rPr kumimoji="1" lang="en-US" altLang="ko-Kore-KR" sz="1600" dirty="0"/>
              <a:t> + x + 1) * (</a:t>
            </a:r>
            <a:r>
              <a:rPr kumimoji="1" lang="en-US" altLang="ko-Kore-KR" sz="1600" dirty="0">
                <a:sym typeface="Wingdings" pitchFamily="2" charset="2"/>
              </a:rPr>
              <a:t>x</a:t>
            </a:r>
            <a:r>
              <a:rPr kumimoji="1" lang="en-US" altLang="ko-Kore-KR" sz="1600" baseline="30000" dirty="0">
                <a:sym typeface="Wingdings" pitchFamily="2" charset="2"/>
              </a:rPr>
              <a:t>2</a:t>
            </a:r>
            <a:r>
              <a:rPr kumimoji="1" lang="en-US" altLang="ko-Kore-KR" sz="1600" dirty="0">
                <a:sym typeface="Wingdings" pitchFamily="2" charset="2"/>
              </a:rPr>
              <a:t> + x)  = x</a:t>
            </a:r>
            <a:r>
              <a:rPr kumimoji="1" lang="en-US" altLang="ko-Kore-KR" sz="1600" baseline="30000" dirty="0">
                <a:sym typeface="Wingdings" pitchFamily="2" charset="2"/>
              </a:rPr>
              <a:t>4</a:t>
            </a:r>
            <a:r>
              <a:rPr kumimoji="1" lang="en-US" altLang="ko-Kore-KR" sz="1600" dirty="0">
                <a:sym typeface="Wingdings" pitchFamily="2" charset="2"/>
              </a:rPr>
              <a:t> + 2x</a:t>
            </a:r>
            <a:r>
              <a:rPr kumimoji="1" lang="en-US" altLang="ko-Kore-KR" sz="1600" baseline="30000" dirty="0">
                <a:sym typeface="Wingdings" pitchFamily="2" charset="2"/>
              </a:rPr>
              <a:t>3</a:t>
            </a:r>
            <a:r>
              <a:rPr kumimoji="1" lang="en-US" altLang="ko-Kore-KR" sz="1600" dirty="0">
                <a:sym typeface="Wingdings" pitchFamily="2" charset="2"/>
              </a:rPr>
              <a:t> + 2x</a:t>
            </a:r>
            <a:r>
              <a:rPr kumimoji="1" lang="en-US" altLang="ko-Kore-KR" sz="1600" baseline="30000" dirty="0">
                <a:sym typeface="Wingdings" pitchFamily="2" charset="2"/>
              </a:rPr>
              <a:t>2</a:t>
            </a:r>
            <a:r>
              <a:rPr kumimoji="1" lang="en-US" altLang="ko-Kore-KR" sz="1600" dirty="0">
                <a:sym typeface="Wingdings" pitchFamily="2" charset="2"/>
              </a:rPr>
              <a:t> + x = x</a:t>
            </a:r>
            <a:r>
              <a:rPr kumimoji="1" lang="en-US" altLang="ko-Kore-KR" sz="1600" baseline="30000" dirty="0">
                <a:sym typeface="Wingdings" pitchFamily="2" charset="2"/>
              </a:rPr>
              <a:t>4</a:t>
            </a:r>
            <a:r>
              <a:rPr kumimoji="1" lang="en-US" altLang="ko-Kore-KR" sz="1600" dirty="0">
                <a:sym typeface="Wingdings" pitchFamily="2" charset="2"/>
              </a:rPr>
              <a:t> + x (2</a:t>
            </a:r>
            <a:r>
              <a:rPr kumimoji="1" lang="ko-Kore-KR" altLang="en-US" sz="1600" dirty="0">
                <a:sym typeface="Wingdings" pitchFamily="2" charset="2"/>
              </a:rPr>
              <a:t>진수 연산이므로</a:t>
            </a:r>
            <a:r>
              <a:rPr kumimoji="1" lang="en-US" altLang="ko-Kore-KR" sz="1600" dirty="0">
                <a:sym typeface="Wingdings" pitchFamily="2" charset="2"/>
              </a:rPr>
              <a:t> 2x</a:t>
            </a:r>
            <a:r>
              <a:rPr kumimoji="1" lang="en-US" altLang="ko-Kore-KR" sz="1600" baseline="30000" dirty="0">
                <a:sym typeface="Wingdings" pitchFamily="2" charset="2"/>
              </a:rPr>
              <a:t>3</a:t>
            </a:r>
            <a:r>
              <a:rPr kumimoji="1" lang="en-US" altLang="ko-KR" sz="1600" dirty="0">
                <a:sym typeface="Wingdings" pitchFamily="2" charset="2"/>
              </a:rPr>
              <a:t>, </a:t>
            </a:r>
            <a:r>
              <a:rPr kumimoji="1" lang="en-US" altLang="ko-Kore-KR" sz="1600" dirty="0">
                <a:sym typeface="Wingdings" pitchFamily="2" charset="2"/>
              </a:rPr>
              <a:t>2x</a:t>
            </a:r>
            <a:r>
              <a:rPr kumimoji="1" lang="en-US" altLang="ko-Kore-KR" sz="1600" baseline="30000" dirty="0">
                <a:sym typeface="Wingdings" pitchFamily="2" charset="2"/>
              </a:rPr>
              <a:t>2</a:t>
            </a:r>
            <a:r>
              <a:rPr kumimoji="1" lang="ko-Kore-KR" altLang="en-US" sz="1600" dirty="0">
                <a:sym typeface="Wingdings" pitchFamily="2" charset="2"/>
              </a:rPr>
              <a:t>은 </a:t>
            </a:r>
            <a:r>
              <a:rPr kumimoji="1" lang="en-US" altLang="ko-Kore-KR" sz="1600" dirty="0">
                <a:sym typeface="Wingdings" pitchFamily="2" charset="2"/>
              </a:rPr>
              <a:t>0</a:t>
            </a:r>
            <a:r>
              <a:rPr kumimoji="1" lang="ko-Kore-KR" altLang="en-US" sz="1600" dirty="0">
                <a:sym typeface="Wingdings" pitchFamily="2" charset="2"/>
              </a:rPr>
              <a:t>으로 취급 가능</a:t>
            </a:r>
            <a:r>
              <a:rPr kumimoji="1" lang="en-US" altLang="ko-Kore-KR" sz="1600" dirty="0">
                <a:sym typeface="Wingdings" pitchFamily="2" charset="2"/>
              </a:rPr>
              <a:t>)</a:t>
            </a:r>
          </a:p>
          <a:p>
            <a:pPr lvl="2"/>
            <a:r>
              <a:rPr kumimoji="1" lang="en-US" altLang="ko-Kore-KR" sz="1600" dirty="0">
                <a:sym typeface="Wingdings" pitchFamily="2" charset="2"/>
              </a:rPr>
              <a:t>x</a:t>
            </a:r>
            <a:r>
              <a:rPr kumimoji="1" lang="en-US" altLang="ko-Kore-KR" sz="1600" baseline="30000" dirty="0">
                <a:sym typeface="Wingdings" pitchFamily="2" charset="2"/>
              </a:rPr>
              <a:t>4</a:t>
            </a:r>
            <a:r>
              <a:rPr kumimoji="1" lang="en-US" altLang="ko-Kore-KR" sz="1600" dirty="0">
                <a:sym typeface="Wingdings" pitchFamily="2" charset="2"/>
              </a:rPr>
              <a:t> + x</a:t>
            </a:r>
            <a:r>
              <a:rPr kumimoji="1" lang="ko-Kore-KR" altLang="en-US" sz="1600" dirty="0">
                <a:sym typeface="Wingdings" pitchFamily="2" charset="2"/>
              </a:rPr>
              <a:t>를 기약다항식으로 나눈 나머지 계산</a:t>
            </a:r>
            <a:endParaRPr kumimoji="1" lang="en-US" altLang="ko-Kore-KR" sz="1600" dirty="0">
              <a:sym typeface="Wingdings" pitchFamily="2" charset="2"/>
            </a:endParaRPr>
          </a:p>
          <a:p>
            <a:pPr lvl="2"/>
            <a:r>
              <a:rPr kumimoji="1" lang="en-US" altLang="ko-Kore-KR" sz="1600" dirty="0">
                <a:sym typeface="Wingdings" pitchFamily="2" charset="2"/>
              </a:rPr>
              <a:t>x</a:t>
            </a:r>
            <a:r>
              <a:rPr kumimoji="1" lang="en-US" altLang="ko-Kore-KR" sz="1600" baseline="30000" dirty="0">
                <a:sym typeface="Wingdings" pitchFamily="2" charset="2"/>
              </a:rPr>
              <a:t>4</a:t>
            </a:r>
            <a:r>
              <a:rPr kumimoji="1" lang="en-US" altLang="ko-Kore-KR" sz="1600" dirty="0">
                <a:sym typeface="Wingdings" pitchFamily="2" charset="2"/>
              </a:rPr>
              <a:t> + x = (x + 1) + x = </a:t>
            </a:r>
            <a:r>
              <a:rPr kumimoji="1" lang="en-US" altLang="ko-Kore-KR" sz="1600" dirty="0">
                <a:solidFill>
                  <a:srgbClr val="FF0000"/>
                </a:solidFill>
                <a:sym typeface="Wingdings" pitchFamily="2" charset="2"/>
              </a:rPr>
              <a:t>1</a:t>
            </a:r>
            <a:endParaRPr kumimoji="1" lang="en-US" altLang="ko-Kore-KR" sz="1600" dirty="0">
              <a:solidFill>
                <a:srgbClr val="FF0000"/>
              </a:solidFill>
            </a:endParaRPr>
          </a:p>
          <a:p>
            <a:pPr lvl="2"/>
            <a:endParaRPr kumimoji="1" lang="en-US" altLang="ko-Kore-KR" sz="1600" dirty="0"/>
          </a:p>
          <a:p>
            <a:pPr lvl="1"/>
            <a:endParaRPr kumimoji="1" lang="en-US" altLang="ko-Kore-KR" sz="2000" dirty="0"/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E72876A-FF1B-B8F3-EAFD-CAE6D66B2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973" y="1015290"/>
            <a:ext cx="4506798" cy="2535073"/>
          </a:xfrm>
          <a:prstGeom prst="rect">
            <a:avLst/>
          </a:prstGeom>
        </p:spPr>
      </p:pic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DD9FBDB6-1236-9E11-7748-7641660C697B}"/>
              </a:ext>
            </a:extLst>
          </p:cNvPr>
          <p:cNvSpPr/>
          <p:nvPr/>
        </p:nvSpPr>
        <p:spPr>
          <a:xfrm>
            <a:off x="8872725" y="1741435"/>
            <a:ext cx="827315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7" name="그림 6" descr="텍스트, 스크린샷, 패턴, 흑백이(가) 표시된 사진&#10;&#10;자동 생성된 설명">
            <a:extLst>
              <a:ext uri="{FF2B5EF4-FFF2-40B4-BE49-F238E27FC236}">
                <a16:creationId xmlns:a16="http://schemas.microsoft.com/office/drawing/2014/main" id="{B9085B78-E50F-CE40-4656-28FE3EB3F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94" y="0"/>
            <a:ext cx="2404005" cy="513927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31BAA0-A47B-F4D5-8DC3-E372E286B19A}"/>
              </a:ext>
            </a:extLst>
          </p:cNvPr>
          <p:cNvSpPr/>
          <p:nvPr/>
        </p:nvSpPr>
        <p:spPr>
          <a:xfrm>
            <a:off x="9787993" y="0"/>
            <a:ext cx="2404005" cy="1623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95FE32-F8B6-A477-80B1-52D5471AA2F4}"/>
              </a:ext>
            </a:extLst>
          </p:cNvPr>
          <p:cNvSpPr/>
          <p:nvPr/>
        </p:nvSpPr>
        <p:spPr>
          <a:xfrm>
            <a:off x="9778846" y="654143"/>
            <a:ext cx="2404005" cy="1623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111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SNOVA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ore-KR" altLang="en-US" dirty="0"/>
              <a:t>가산기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 err="1"/>
              <a:t>곱셈기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5207D-F948-7B1B-A6D9-683261BF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SNOVA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48BCAD-2C85-2A18-21E2-758AB86A5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SNOVA: </a:t>
            </a:r>
            <a:r>
              <a:rPr kumimoji="1" lang="en-US" altLang="ko-Kore-KR" sz="1800" dirty="0"/>
              <a:t>Simple Noncommutative unbalanced Oil and Vinegar scheme with randomness Alignment</a:t>
            </a:r>
            <a:endParaRPr kumimoji="1" lang="en-US" altLang="ko-Kore-KR" dirty="0"/>
          </a:p>
          <a:p>
            <a:r>
              <a:rPr kumimoji="1" lang="en-US" altLang="ko-Kore-KR" dirty="0"/>
              <a:t>NIST PQC Additional Signature Round 1 </a:t>
            </a:r>
            <a:r>
              <a:rPr kumimoji="1" lang="ko-Kore-KR" altLang="en-US" dirty="0"/>
              <a:t>제출된 알고리즘</a:t>
            </a:r>
            <a:endParaRPr kumimoji="1" lang="en-US" altLang="ko-Kore-KR" dirty="0"/>
          </a:p>
          <a:p>
            <a:pPr lvl="1"/>
            <a:r>
              <a:rPr kumimoji="1" lang="ko-Kore-KR" altLang="en-US" dirty="0"/>
              <a:t>다변수 기반 전자서명</a:t>
            </a:r>
            <a:r>
              <a:rPr kumimoji="1" lang="en-US" altLang="ko-KR" dirty="0"/>
              <a:t>(1</a:t>
            </a:r>
            <a:r>
              <a:rPr kumimoji="1" lang="ko-KR" altLang="en-US" dirty="0"/>
              <a:t>라운드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제출</a:t>
            </a:r>
            <a:r>
              <a:rPr kumimoji="1" lang="en-US" altLang="ko-KR" dirty="0"/>
              <a:t>)</a:t>
            </a:r>
            <a:endParaRPr kumimoji="1" lang="en-US" altLang="ko-Kore-KR" dirty="0"/>
          </a:p>
          <a:p>
            <a:pPr lvl="1"/>
            <a:r>
              <a:rPr kumimoji="1" lang="en-US" altLang="ko-Kore-KR" dirty="0"/>
              <a:t>UOV </a:t>
            </a:r>
            <a:r>
              <a:rPr kumimoji="1" lang="ko-Kore-KR" altLang="en-US" dirty="0"/>
              <a:t>스킴 기반</a:t>
            </a:r>
            <a:r>
              <a:rPr kumimoji="1" lang="en-US" altLang="ko-Kore-KR" dirty="0"/>
              <a:t>(UOV </a:t>
            </a:r>
            <a:r>
              <a:rPr kumimoji="1" lang="ko-Kore-KR" altLang="en-US" dirty="0"/>
              <a:t>포함 </a:t>
            </a:r>
            <a:r>
              <a:rPr kumimoji="1" lang="en-US" altLang="ko-Kore-KR" dirty="0"/>
              <a:t>6</a:t>
            </a:r>
            <a:r>
              <a:rPr kumimoji="1" lang="ko-Kore-KR" altLang="en-US" dirty="0"/>
              <a:t>개 제출</a:t>
            </a:r>
            <a:r>
              <a:rPr kumimoji="1" lang="en-US" altLang="ko-Kore-KR" dirty="0"/>
              <a:t>)</a:t>
            </a:r>
          </a:p>
          <a:p>
            <a:r>
              <a:rPr kumimoji="1" lang="en-US" altLang="ko-Kore-KR" dirty="0"/>
              <a:t>UOV:</a:t>
            </a:r>
            <a:r>
              <a:rPr kumimoji="1" lang="ko-Kore-KR" altLang="en-US" dirty="0"/>
              <a:t> </a:t>
            </a:r>
            <a:r>
              <a:rPr kumimoji="1" lang="en" altLang="ko-Kore-KR" dirty="0"/>
              <a:t>Unbalanced Oil and Vinegar</a:t>
            </a:r>
          </a:p>
          <a:p>
            <a:pPr lvl="1"/>
            <a:r>
              <a:rPr kumimoji="1" lang="en" altLang="ko-Kore-KR" dirty="0"/>
              <a:t>1999</a:t>
            </a:r>
            <a:r>
              <a:rPr kumimoji="1" lang="ko-Kore-KR" altLang="en-US" dirty="0"/>
              <a:t>년 공개된 다변수 기반 알고리즘</a:t>
            </a:r>
            <a:endParaRPr kumimoji="1" lang="en-US" altLang="ko-Kore-KR" dirty="0"/>
          </a:p>
          <a:p>
            <a:pPr lvl="1"/>
            <a:r>
              <a:rPr kumimoji="1" lang="ko-KR" altLang="en-US" dirty="0"/>
              <a:t>공개키와 개인키를 이차 </a:t>
            </a:r>
            <a:r>
              <a:rPr kumimoji="1" lang="ko-KR" altLang="en-US" dirty="0" err="1"/>
              <a:t>다변수</a:t>
            </a:r>
            <a:r>
              <a:rPr kumimoji="1" lang="ko-KR" altLang="en-US" dirty="0"/>
              <a:t> 다항식으로 구성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‘</a:t>
            </a:r>
            <a:r>
              <a:rPr kumimoji="1" lang="ko-KR" altLang="en-US" dirty="0" err="1"/>
              <a:t>비네거</a:t>
            </a:r>
            <a:r>
              <a:rPr kumimoji="1" lang="en-US" altLang="ko-KR" dirty="0"/>
              <a:t>’ </a:t>
            </a:r>
            <a:r>
              <a:rPr kumimoji="1" lang="ko-KR" altLang="en-US" dirty="0"/>
              <a:t>변수와</a:t>
            </a:r>
            <a:r>
              <a:rPr kumimoji="1" lang="en-US" altLang="ko-KR" dirty="0"/>
              <a:t> ‘</a:t>
            </a:r>
            <a:r>
              <a:rPr kumimoji="1" lang="ko-KR" altLang="en-US" dirty="0"/>
              <a:t>오일</a:t>
            </a:r>
            <a:r>
              <a:rPr kumimoji="1" lang="en-US" altLang="ko-KR" dirty="0"/>
              <a:t>’ </a:t>
            </a:r>
            <a:r>
              <a:rPr kumimoji="1" lang="ko-KR" altLang="en-US" dirty="0"/>
              <a:t>변수를 사용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개인키를 알아야만 </a:t>
            </a:r>
            <a:r>
              <a:rPr kumimoji="1" lang="en-US" altLang="ko-KR" dirty="0"/>
              <a:t>‘</a:t>
            </a:r>
            <a:r>
              <a:rPr kumimoji="1" lang="ko-KR" altLang="en-US" dirty="0" err="1"/>
              <a:t>비네거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변수로부터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오일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변수를 계산 가능한 </a:t>
            </a:r>
            <a:r>
              <a:rPr kumimoji="1" lang="ko-KR" altLang="en-US" dirty="0" err="1"/>
              <a:t>매커니즘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장점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구현이 간결하며</a:t>
            </a:r>
            <a:r>
              <a:rPr kumimoji="1" lang="en-US" altLang="ko-KR" dirty="0"/>
              <a:t> </a:t>
            </a:r>
            <a:r>
              <a:rPr kumimoji="1" lang="ko-KR" altLang="en-US" dirty="0"/>
              <a:t>서명 생성 및 검증 속도가 상대적으로 빠름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단점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상대적으로 서명의 크기가 크며</a:t>
            </a:r>
            <a:r>
              <a:rPr kumimoji="1" lang="en-US" altLang="ko-KR" dirty="0"/>
              <a:t> </a:t>
            </a:r>
            <a:r>
              <a:rPr kumimoji="1" lang="ko-KR" altLang="en-US" dirty="0"/>
              <a:t>공개키의 크기가 매우 큼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877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5207D-F948-7B1B-A6D9-683261BF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SNOVA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48BCAD-2C85-2A18-21E2-758AB86A5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SNOVA: noncommutative-ring</a:t>
            </a:r>
            <a:r>
              <a:rPr kumimoji="1" lang="ko-KR" altLang="en-US" dirty="0"/>
              <a:t> 기반</a:t>
            </a:r>
            <a:r>
              <a:rPr kumimoji="1" lang="en-US" altLang="ko-KR" dirty="0"/>
              <a:t> </a:t>
            </a:r>
            <a:r>
              <a:rPr kumimoji="1" lang="ko-KR" altLang="en-US" dirty="0"/>
              <a:t>알고리즘</a:t>
            </a:r>
            <a:endParaRPr kumimoji="1" lang="en-US" altLang="ko-KR" dirty="0"/>
          </a:p>
          <a:p>
            <a:pPr lvl="1"/>
            <a:r>
              <a:rPr kumimoji="1" lang="ko-Kore-KR" altLang="en-US" dirty="0"/>
              <a:t>공개키가 큰 </a:t>
            </a:r>
            <a:r>
              <a:rPr kumimoji="1" lang="en-US" altLang="ko-Kore-KR" dirty="0"/>
              <a:t>UOV </a:t>
            </a:r>
            <a:r>
              <a:rPr kumimoji="1" lang="ko-Kore-KR" altLang="en-US" dirty="0"/>
              <a:t>알고리즘의 단점을 상쇄하여 설계</a:t>
            </a:r>
            <a:endParaRPr kumimoji="1" lang="en-US" altLang="ko-Kore-KR" dirty="0"/>
          </a:p>
          <a:p>
            <a:pPr lvl="2"/>
            <a:r>
              <a:rPr kumimoji="1" lang="en-US" altLang="ko-Kore-KR" dirty="0"/>
              <a:t>UOV</a:t>
            </a:r>
            <a:r>
              <a:rPr kumimoji="1" lang="ko-Kore-KR" altLang="en-US" dirty="0"/>
              <a:t> 기반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알고리즘 중 가장 작은 공개키 크기를 지님</a:t>
            </a:r>
            <a:endParaRPr kumimoji="1" lang="en-US" altLang="ko-Kore-KR" dirty="0"/>
          </a:p>
          <a:p>
            <a:pPr lvl="1"/>
            <a:r>
              <a:rPr kumimoji="1" lang="ko-KR" altLang="en-US" dirty="0"/>
              <a:t>다양한 보안 수준에 대해 서로 다른 파라미터 옵션을 제공</a:t>
            </a:r>
            <a:r>
              <a:rPr kumimoji="1" lang="en-US" altLang="ko-KR" sz="2800" dirty="0"/>
              <a:t> </a:t>
            </a:r>
          </a:p>
          <a:p>
            <a:pPr lvl="2"/>
            <a:r>
              <a:rPr kumimoji="1" lang="en-US" altLang="ko-Kore-KR" dirty="0" err="1"/>
              <a:t>esk</a:t>
            </a:r>
            <a:r>
              <a:rPr kumimoji="1" lang="en-US" altLang="ko-Kore-KR" dirty="0"/>
              <a:t> </a:t>
            </a:r>
            <a:r>
              <a:rPr kumimoji="1" lang="en-US" altLang="ko-KR" dirty="0"/>
              <a:t>9</a:t>
            </a:r>
            <a:r>
              <a:rPr kumimoji="1" lang="ko-KR" altLang="en-US" dirty="0"/>
              <a:t>개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ssk</a:t>
            </a:r>
            <a:r>
              <a:rPr kumimoji="1" lang="en-US" altLang="ko-Kore-KR" dirty="0"/>
              <a:t> </a:t>
            </a:r>
            <a:r>
              <a:rPr kumimoji="1" lang="en-US" altLang="ko-KR" dirty="0"/>
              <a:t>9</a:t>
            </a:r>
            <a:r>
              <a:rPr kumimoji="1" lang="ko-KR" altLang="en-US" dirty="0"/>
              <a:t>개로 총 </a:t>
            </a:r>
            <a:r>
              <a:rPr kumimoji="1" lang="en-US" altLang="ko-KR" dirty="0"/>
              <a:t>18</a:t>
            </a:r>
            <a:r>
              <a:rPr kumimoji="1" lang="ko-KR" altLang="en-US" dirty="0"/>
              <a:t>개의 파라미터 옵션 제공</a:t>
            </a:r>
            <a:endParaRPr kumimoji="1" lang="en-US" altLang="ko-Kore-KR" dirty="0"/>
          </a:p>
          <a:p>
            <a:pPr lvl="2"/>
            <a:r>
              <a:rPr kumimoji="1" lang="ko-KR" altLang="en-US" dirty="0"/>
              <a:t>리소스가 제한된 환경</a:t>
            </a:r>
            <a:r>
              <a:rPr kumimoji="1" lang="en-US" altLang="ko-KR" dirty="0"/>
              <a:t> </a:t>
            </a:r>
            <a:r>
              <a:rPr kumimoji="1" lang="ko-KR" altLang="en-US" dirty="0"/>
              <a:t>및 높은 보안이 필요한 애플리케이션에 적용이 용이하도록 설계</a:t>
            </a:r>
            <a:endParaRPr kumimoji="1" lang="ko-Kore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7CC0F48-E04F-F69A-E885-791DB04B0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229696"/>
              </p:ext>
            </p:extLst>
          </p:nvPr>
        </p:nvGraphicFramePr>
        <p:xfrm>
          <a:off x="1318322" y="3590694"/>
          <a:ext cx="9018857" cy="30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755">
                  <a:extLst>
                    <a:ext uri="{9D8B030D-6E8A-4147-A177-3AD203B41FA5}">
                      <a16:colId xmlns:a16="http://schemas.microsoft.com/office/drawing/2014/main" val="3267676000"/>
                    </a:ext>
                  </a:extLst>
                </a:gridCol>
                <a:gridCol w="2645003">
                  <a:extLst>
                    <a:ext uri="{9D8B030D-6E8A-4147-A177-3AD203B41FA5}">
                      <a16:colId xmlns:a16="http://schemas.microsoft.com/office/drawing/2014/main" val="2993690588"/>
                    </a:ext>
                  </a:extLst>
                </a:gridCol>
                <a:gridCol w="2194790">
                  <a:extLst>
                    <a:ext uri="{9D8B030D-6E8A-4147-A177-3AD203B41FA5}">
                      <a16:colId xmlns:a16="http://schemas.microsoft.com/office/drawing/2014/main" val="677715849"/>
                    </a:ext>
                  </a:extLst>
                </a:gridCol>
                <a:gridCol w="2232309">
                  <a:extLst>
                    <a:ext uri="{9D8B030D-6E8A-4147-A177-3AD203B41FA5}">
                      <a16:colId xmlns:a16="http://schemas.microsoft.com/office/drawing/2014/main" val="1427313202"/>
                    </a:ext>
                  </a:extLst>
                </a:gridCol>
              </a:tblGrid>
              <a:tr h="4370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Scheme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비밀키</a:t>
                      </a:r>
                      <a:r>
                        <a:rPr lang="en-US" altLang="ko-Kore-KR" dirty="0"/>
                        <a:t>(</a:t>
                      </a:r>
                      <a:r>
                        <a:rPr lang="en-US" altLang="ko-Kore-KR" dirty="0" err="1"/>
                        <a:t>esk</a:t>
                      </a:r>
                      <a:r>
                        <a:rPr lang="en-US" altLang="ko-Kore-KR" dirty="0"/>
                        <a:t>)</a:t>
                      </a:r>
                      <a:r>
                        <a:rPr lang="en-US" altLang="ko-KR" dirty="0"/>
                        <a:t>(bytes)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공개키</a:t>
                      </a:r>
                      <a:r>
                        <a:rPr lang="en-US" altLang="ko-Kore-KR" dirty="0"/>
                        <a:t>(bytes)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서명</a:t>
                      </a:r>
                      <a:r>
                        <a:rPr lang="en-US" altLang="ko-Kore-KR" dirty="0"/>
                        <a:t>(bytes)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331704"/>
                  </a:ext>
                </a:extLst>
              </a:tr>
              <a:tr h="437080"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800" dirty="0"/>
                        <a:t>UOV-I</a:t>
                      </a:r>
                      <a:endParaRPr lang="ko-Kore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800" dirty="0"/>
                        <a:t>348,704</a:t>
                      </a:r>
                      <a:endParaRPr lang="ko-Kore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800" dirty="0"/>
                        <a:t>412,160</a:t>
                      </a:r>
                      <a:endParaRPr lang="ko-Kore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800" dirty="0"/>
                        <a:t>96</a:t>
                      </a:r>
                      <a:endParaRPr lang="ko-Kore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972887"/>
                  </a:ext>
                </a:extLst>
              </a:tr>
              <a:tr h="437080"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800" b="1" dirty="0">
                          <a:solidFill>
                            <a:srgbClr val="FF0000"/>
                          </a:solidFill>
                        </a:rPr>
                        <a:t>SNOVA-I</a:t>
                      </a:r>
                      <a:endParaRPr lang="ko-Kore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b="1" dirty="0">
                          <a:solidFill>
                            <a:srgbClr val="FF0000"/>
                          </a:solidFill>
                        </a:rPr>
                        <a:t>60,056</a:t>
                      </a:r>
                      <a:endParaRPr lang="ko-Kore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800" b="1" dirty="0">
                          <a:solidFill>
                            <a:srgbClr val="FF0000"/>
                          </a:solidFill>
                        </a:rPr>
                        <a:t>9,842</a:t>
                      </a:r>
                      <a:endParaRPr lang="ko-Kore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800" b="1" dirty="0">
                          <a:solidFill>
                            <a:srgbClr val="FF0000"/>
                          </a:solidFill>
                        </a:rPr>
                        <a:t>90</a:t>
                      </a:r>
                      <a:endParaRPr lang="ko-Kore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751737"/>
                  </a:ext>
                </a:extLst>
              </a:tr>
              <a:tr h="437080"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800" dirty="0"/>
                        <a:t>PROV</a:t>
                      </a:r>
                      <a:r>
                        <a:rPr lang="en-US" altLang="ko-KR" sz="1800" dirty="0"/>
                        <a:t>-I</a:t>
                      </a:r>
                      <a:endParaRPr lang="ko-Kore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800" dirty="0"/>
                        <a:t>203,752</a:t>
                      </a:r>
                      <a:endParaRPr lang="ko-Kore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800" dirty="0"/>
                        <a:t>68,326</a:t>
                      </a:r>
                      <a:endParaRPr lang="ko-Kore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800"/>
                        <a:t>160</a:t>
                      </a:r>
                      <a:endParaRPr lang="ko-Kore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776475"/>
                  </a:ext>
                </a:extLst>
              </a:tr>
              <a:tr h="437080"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800" dirty="0"/>
                        <a:t>QR_UOV-I</a:t>
                      </a:r>
                      <a:endParaRPr lang="ko-Kore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dirty="0"/>
                        <a:t>-</a:t>
                      </a:r>
                      <a:endParaRPr lang="ko-Kore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800" dirty="0"/>
                        <a:t>20,657</a:t>
                      </a:r>
                      <a:endParaRPr lang="ko-Kore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800" dirty="0"/>
                        <a:t>331</a:t>
                      </a:r>
                      <a:endParaRPr lang="ko-Kore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80797"/>
                  </a:ext>
                </a:extLst>
              </a:tr>
              <a:tr h="437080"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800" dirty="0"/>
                        <a:t>TUOV-I</a:t>
                      </a:r>
                      <a:endParaRPr lang="ko-Kore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800" dirty="0"/>
                        <a:t>350,272</a:t>
                      </a:r>
                      <a:endParaRPr lang="ko-Kore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800" dirty="0"/>
                        <a:t>412,160</a:t>
                      </a:r>
                      <a:endParaRPr lang="ko-Kore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800" dirty="0"/>
                        <a:t>80</a:t>
                      </a:r>
                      <a:endParaRPr lang="ko-Kore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3572"/>
                  </a:ext>
                </a:extLst>
              </a:tr>
              <a:tr h="437080"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800" dirty="0"/>
                        <a:t>VOX-I</a:t>
                      </a:r>
                      <a:endParaRPr lang="ko-Kore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800" dirty="0"/>
                        <a:t>35,056 </a:t>
                      </a:r>
                      <a:endParaRPr lang="ko-Kore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ko-Kore-KR" sz="1800" dirty="0"/>
                        <a:t>9,104(</a:t>
                      </a:r>
                      <a:r>
                        <a:rPr lang="en" altLang="ko-Kore-KR" sz="1800" dirty="0" err="1"/>
                        <a:t>cpk</a:t>
                      </a:r>
                      <a:r>
                        <a:rPr lang="en" altLang="ko-Kore-KR" sz="1800" dirty="0"/>
                        <a:t>)</a:t>
                      </a:r>
                      <a:endParaRPr lang="ko-Kore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800" dirty="0"/>
                        <a:t>102</a:t>
                      </a:r>
                      <a:endParaRPr lang="ko-Kore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33658"/>
                  </a:ext>
                </a:extLst>
              </a:tr>
            </a:tbl>
          </a:graphicData>
        </a:graphic>
      </p:graphicFrame>
      <p:pic>
        <p:nvPicPr>
          <p:cNvPr id="6" name="그림 5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56DA6B9E-3CDD-667E-4495-8111FFA05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520" y="37022"/>
            <a:ext cx="1752523" cy="298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5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5207D-F948-7B1B-A6D9-683261BF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SNOVA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48BCAD-2C85-2A18-21E2-758AB86A5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ore-KR" altLang="en-US" dirty="0"/>
              <a:t>주요 연산</a:t>
            </a:r>
            <a:r>
              <a:rPr kumimoji="1" lang="en-US" altLang="ko-Kore-KR" dirty="0"/>
              <a:t>: </a:t>
            </a:r>
            <a:r>
              <a:rPr kumimoji="1" lang="ko-Kore-KR" altLang="en-US" dirty="0"/>
              <a:t>가산기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곱셈기</a:t>
            </a:r>
            <a:endParaRPr kumimoji="1" lang="en-US" altLang="ko-Kore-KR" dirty="0"/>
          </a:p>
          <a:p>
            <a:pPr lvl="1"/>
            <a:r>
              <a:rPr kumimoji="1" lang="ko-KR" altLang="en-US" sz="2400" dirty="0" err="1"/>
              <a:t>유한체</a:t>
            </a:r>
            <a:r>
              <a:rPr kumimoji="1" lang="en-US" altLang="ko-KR" sz="2400" dirty="0"/>
              <a:t>(GF2</a:t>
            </a:r>
            <a:r>
              <a:rPr kumimoji="1" lang="en-US" altLang="ko-KR" baseline="30000" dirty="0"/>
              <a:t>4</a:t>
            </a:r>
            <a:r>
              <a:rPr kumimoji="1" lang="en-US" altLang="ko-KR" sz="2400" dirty="0"/>
              <a:t>)</a:t>
            </a:r>
            <a:r>
              <a:rPr kumimoji="1" lang="ko-KR" altLang="en-US" sz="2400" dirty="0"/>
              <a:t>상에서의 연산 수행</a:t>
            </a:r>
            <a:endParaRPr kumimoji="1" lang="en-US" altLang="ko-KR" sz="2400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r>
              <a:rPr kumimoji="1" lang="ko-Kore-KR" altLang="en-US" dirty="0"/>
              <a:t>유한체 연산을 위한 룩업 테이블 생성</a:t>
            </a:r>
            <a:endParaRPr kumimoji="1" lang="en-US" altLang="ko-Kore-KR" dirty="0"/>
          </a:p>
          <a:p>
            <a:pPr lvl="1"/>
            <a:r>
              <a:rPr kumimoji="1" lang="ko-Kore-KR" altLang="en-US" dirty="0"/>
              <a:t>곱셈 등의 효율적인 연산을 위함</a:t>
            </a:r>
            <a:endParaRPr kumimoji="1" lang="en-US" altLang="ko-Kore-KR" dirty="0"/>
          </a:p>
          <a:p>
            <a:pPr lvl="2"/>
            <a:r>
              <a:rPr kumimoji="1" lang="ko-Kore-KR" altLang="en-US" dirty="0"/>
              <a:t>반복 계산 감소 및 리소스 절약 효과</a:t>
            </a:r>
            <a:endParaRPr kumimoji="1" lang="en-US" altLang="ko-Kore-KR" dirty="0"/>
          </a:p>
          <a:p>
            <a:endParaRPr kumimoji="1" lang="en-US" altLang="ko-Kore-KR" dirty="0"/>
          </a:p>
          <a:p>
            <a:pPr lvl="1"/>
            <a:endParaRPr kumimoji="1" lang="ko-Kore-KR" altLang="en-US" dirty="0"/>
          </a:p>
        </p:txBody>
      </p:sp>
      <p:pic>
        <p:nvPicPr>
          <p:cNvPr id="5" name="그림 4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E33198E4-E74F-29AA-DEBA-D20D65B17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0" y="3712724"/>
            <a:ext cx="5345151" cy="3145276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A89EF20-3599-DF74-03D0-FD2935809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2" y="2196281"/>
            <a:ext cx="5797550" cy="2160638"/>
          </a:xfrm>
          <a:prstGeom prst="rect">
            <a:avLst/>
          </a:prstGeom>
        </p:spPr>
      </p:pic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A9D9927-AB7E-41E9-603C-F90C6FAA66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929" y="138629"/>
            <a:ext cx="5345151" cy="300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9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5207D-F948-7B1B-A6D9-683261BF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SNOVA </a:t>
            </a:r>
            <a:r>
              <a:rPr kumimoji="1" lang="ko-Kore-KR" altLang="en-US" dirty="0"/>
              <a:t>가산기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48BCAD-2C85-2A18-21E2-758AB86A5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28bit matrix a XOR b -&gt; c</a:t>
            </a:r>
          </a:p>
          <a:p>
            <a:pPr lvl="1"/>
            <a:r>
              <a:rPr kumimoji="1" lang="en-US" altLang="ko-KR" dirty="0"/>
              <a:t>8bit 4*4 </a:t>
            </a:r>
            <a:r>
              <a:rPr kumimoji="1" lang="ko-KR" altLang="en-US" dirty="0"/>
              <a:t>행렬 간의 덧셈</a:t>
            </a:r>
            <a:endParaRPr kumimoji="1" lang="en-US" altLang="ko-KR" dirty="0"/>
          </a:p>
          <a:p>
            <a:pPr lvl="2"/>
            <a:r>
              <a:rPr kumimoji="1" lang="ko-KR" altLang="en-US" dirty="0" err="1"/>
              <a:t>유한체</a:t>
            </a:r>
            <a:r>
              <a:rPr kumimoji="1" lang="ko-KR" altLang="en-US" dirty="0"/>
              <a:t> 상에서의 덧셈은 비트간 </a:t>
            </a:r>
            <a:r>
              <a:rPr kumimoji="1" lang="en-US" altLang="ko-KR" dirty="0"/>
              <a:t>XOR </a:t>
            </a:r>
            <a:r>
              <a:rPr kumimoji="1" lang="ko-KR" altLang="en-US" dirty="0"/>
              <a:t>연산으로 구현 가능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캐리연산 등 불필요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각 위치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, j)</a:t>
            </a:r>
            <a:r>
              <a:rPr kumimoji="1" lang="ko-KR" altLang="en-US" dirty="0"/>
              <a:t>에 해당하는 행렬 </a:t>
            </a:r>
            <a:r>
              <a:rPr kumimoji="1" lang="en-US" altLang="ko-KR" dirty="0"/>
              <a:t>a, b</a:t>
            </a:r>
            <a:r>
              <a:rPr kumimoji="1" lang="ko-KR" altLang="en-US" dirty="0"/>
              <a:t>의 요소를 가져와 덧셈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반복문의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, j</a:t>
            </a:r>
            <a:r>
              <a:rPr kumimoji="1" lang="ko-KR" altLang="en-US" dirty="0"/>
              <a:t>는 행렬의 인덱스를 설정</a:t>
            </a:r>
            <a:endParaRPr kumimoji="1" lang="en-US" altLang="ko-KR" dirty="0"/>
          </a:p>
          <a:p>
            <a:pPr lvl="3"/>
            <a:r>
              <a:rPr kumimoji="1" lang="ko-KR" altLang="en-US" dirty="0"/>
              <a:t>인덱스는 </a:t>
            </a:r>
            <a:r>
              <a:rPr kumimoji="1" lang="en-US" altLang="ko-KR" dirty="0"/>
              <a:t>get_gf16m </a:t>
            </a:r>
            <a:r>
              <a:rPr kumimoji="1" lang="ko-KR" altLang="en-US" dirty="0"/>
              <a:t>함수 내에서의 </a:t>
            </a:r>
            <a:r>
              <a:rPr kumimoji="1" lang="en-US" altLang="ko-KR" dirty="0"/>
              <a:t>shift, </a:t>
            </a:r>
            <a:r>
              <a:rPr kumimoji="1" lang="en-US" altLang="ko-KR" dirty="0" err="1"/>
              <a:t>xor</a:t>
            </a:r>
            <a:r>
              <a:rPr kumimoji="1" lang="ko-KR" altLang="en-US" dirty="0"/>
              <a:t> 연산으로 설정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덧셈은 </a:t>
            </a:r>
            <a:r>
              <a:rPr kumimoji="1" lang="en-US" altLang="ko-KR" dirty="0"/>
              <a:t>gf16_get_add </a:t>
            </a:r>
            <a:r>
              <a:rPr kumimoji="1" lang="ko-KR" altLang="en-US" dirty="0"/>
              <a:t>함수를 통해 실행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  <a:p>
            <a:pPr marL="0" indent="0">
              <a:buNone/>
            </a:pPr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  <a:p>
            <a:pPr marL="0" indent="0">
              <a:buNone/>
            </a:pPr>
            <a:endParaRPr kumimoji="1" lang="en-US" altLang="ko-Kore-KR" sz="2400" dirty="0"/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8DE7A1E-0CE9-B5CA-3843-970AC7AD5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886" y="0"/>
            <a:ext cx="5323114" cy="1983825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A23F39D1-3663-D8CD-A01A-4F9F05E5F12A}"/>
              </a:ext>
            </a:extLst>
          </p:cNvPr>
          <p:cNvGrpSpPr/>
          <p:nvPr/>
        </p:nvGrpSpPr>
        <p:grpSpPr>
          <a:xfrm>
            <a:off x="8690130" y="2285577"/>
            <a:ext cx="3480098" cy="1846800"/>
            <a:chOff x="8014004" y="2452001"/>
            <a:chExt cx="3480098" cy="1846800"/>
          </a:xfrm>
        </p:grpSpPr>
        <p:pic>
          <p:nvPicPr>
            <p:cNvPr id="8" name="그림 7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8A383178-331B-8337-7121-4EC0515F0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4004" y="2452001"/>
              <a:ext cx="3480098" cy="184680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29336D1-46AA-546A-B05B-876CA60844B2}"/>
                </a:ext>
              </a:extLst>
            </p:cNvPr>
            <p:cNvSpPr/>
            <p:nvPr/>
          </p:nvSpPr>
          <p:spPr>
            <a:xfrm>
              <a:off x="8029529" y="2881335"/>
              <a:ext cx="3451348" cy="22480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FA210E-F58E-3063-3F9F-A8420AB82BD2}"/>
              </a:ext>
            </a:extLst>
          </p:cNvPr>
          <p:cNvGrpSpPr/>
          <p:nvPr/>
        </p:nvGrpSpPr>
        <p:grpSpPr>
          <a:xfrm>
            <a:off x="5950177" y="4422316"/>
            <a:ext cx="5847216" cy="1250660"/>
            <a:chOff x="5950177" y="4422316"/>
            <a:chExt cx="5847216" cy="1250660"/>
          </a:xfrm>
        </p:grpSpPr>
        <p:pic>
          <p:nvPicPr>
            <p:cNvPr id="6" name="그림 5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39102B6B-A11B-E075-84A9-0DBC62BD9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0177" y="4422316"/>
              <a:ext cx="5797550" cy="125066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8036E61-FBC8-E10D-CA89-500F108D5F8F}"/>
                </a:ext>
              </a:extLst>
            </p:cNvPr>
            <p:cNvSpPr txBox="1"/>
            <p:nvPr/>
          </p:nvSpPr>
          <p:spPr>
            <a:xfrm>
              <a:off x="8566902" y="5290500"/>
              <a:ext cx="3230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 err="1">
                  <a:solidFill>
                    <a:schemeClr val="bg1"/>
                  </a:solidFill>
                </a:rPr>
                <a:t>sq_rank</a:t>
              </a:r>
              <a:r>
                <a:rPr kumimoji="1" lang="en-US" altLang="ko-Kore-KR" sz="1400" dirty="0">
                  <a:solidFill>
                    <a:schemeClr val="bg1"/>
                  </a:solidFill>
                </a:rPr>
                <a:t>: rank*rank(16)</a:t>
              </a:r>
              <a:endParaRPr kumimoji="1" lang="ko-Kore-KR" altLang="en-US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6" name="그림 25" descr="텍스트, 폰트, 친필, 타이포그래피이(가) 표시된 사진&#10;&#10;자동 생성된 설명">
            <a:extLst>
              <a:ext uri="{FF2B5EF4-FFF2-40B4-BE49-F238E27FC236}">
                <a16:creationId xmlns:a16="http://schemas.microsoft.com/office/drawing/2014/main" id="{C403FFDD-6DA8-A9BA-DBDF-D5B373AC9D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95" y="4359918"/>
            <a:ext cx="5184548" cy="239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76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5207D-F948-7B1B-A6D9-683261BF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SNOVA </a:t>
            </a:r>
            <a:r>
              <a:rPr kumimoji="1" lang="ko-Kore-KR" altLang="en-US" dirty="0"/>
              <a:t>가산기 </a:t>
            </a:r>
            <a:r>
              <a:rPr kumimoji="1" lang="en-US" altLang="ko-Kore-KR" dirty="0"/>
              <a:t>binary field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48BCAD-2C85-2A18-21E2-758AB86A5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a[</a:t>
            </a:r>
            <a:r>
              <a:rPr kumimoji="1" lang="en-US" altLang="ko-KR" dirty="0"/>
              <a:t>0~15] XOR</a:t>
            </a:r>
            <a:r>
              <a:rPr kumimoji="1" lang="ko-KR" altLang="en-US" dirty="0"/>
              <a:t> </a:t>
            </a:r>
            <a:r>
              <a:rPr kumimoji="1" lang="en-US" altLang="ko-KR" dirty="0"/>
              <a:t>b[0~15]</a:t>
            </a:r>
            <a:r>
              <a:rPr kumimoji="1" lang="ko-KR" altLang="en-US" dirty="0"/>
              <a:t>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c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Set</a:t>
            </a:r>
          </a:p>
          <a:p>
            <a:pPr lvl="1"/>
            <a:r>
              <a:rPr kumimoji="1" lang="ko-Kore-KR" altLang="en-US" dirty="0"/>
              <a:t>즉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단순한 </a:t>
            </a:r>
            <a:r>
              <a:rPr kumimoji="1" lang="en-US" altLang="ko-Kore-KR" dirty="0"/>
              <a:t>a</a:t>
            </a:r>
            <a:r>
              <a:rPr kumimoji="1" lang="en-US" altLang="ko-KR" dirty="0"/>
              <a:t> XOR b</a:t>
            </a:r>
            <a:r>
              <a:rPr kumimoji="1" lang="ko-KR" altLang="en-US" dirty="0"/>
              <a:t>의 구조</a:t>
            </a:r>
            <a:endParaRPr kumimoji="1" lang="ko-Kore-KR" altLang="en-US" dirty="0"/>
          </a:p>
          <a:p>
            <a:endParaRPr kumimoji="1" lang="ko-Kore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1E0467-5C8A-A75B-3B07-A3C6BE64F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0" y="2359958"/>
            <a:ext cx="11845459" cy="104705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7820B74-838E-4D16-F957-1E9F5A12D4B1}"/>
              </a:ext>
            </a:extLst>
          </p:cNvPr>
          <p:cNvSpPr/>
          <p:nvPr/>
        </p:nvSpPr>
        <p:spPr>
          <a:xfrm>
            <a:off x="199077" y="3146134"/>
            <a:ext cx="11768332" cy="2368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그림 5" descr="텍스트, 스크린샷, 타이포그래피, 폰트이(가) 표시된 사진&#10;&#10;자동 생성된 설명">
            <a:extLst>
              <a:ext uri="{FF2B5EF4-FFF2-40B4-BE49-F238E27FC236}">
                <a16:creationId xmlns:a16="http://schemas.microsoft.com/office/drawing/2014/main" id="{1A5BCF2B-0F0C-AA72-3073-396408051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523" y="3622377"/>
            <a:ext cx="1800199" cy="2766747"/>
          </a:xfrm>
          <a:prstGeom prst="rect">
            <a:avLst/>
          </a:prstGeom>
        </p:spPr>
      </p:pic>
      <p:pic>
        <p:nvPicPr>
          <p:cNvPr id="7" name="그림 6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749FD6B8-5B5A-06FA-9EB6-562D490490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8896"/>
            <a:ext cx="6605655" cy="2550598"/>
          </a:xfrm>
          <a:prstGeom prst="rect">
            <a:avLst/>
          </a:prstGeom>
        </p:spPr>
      </p:pic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E9EE1317-BAAD-2700-83A4-A9C089C8CBE0}"/>
              </a:ext>
            </a:extLst>
          </p:cNvPr>
          <p:cNvSpPr/>
          <p:nvPr/>
        </p:nvSpPr>
        <p:spPr>
          <a:xfrm>
            <a:off x="6674603" y="4760641"/>
            <a:ext cx="827315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9" name="그림 8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12397D27-4A7E-0DA6-60DD-975D670E02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705" y="4488567"/>
            <a:ext cx="1828655" cy="17609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61ACF6-1058-98A3-66AF-7A8A587A19C8}"/>
              </a:ext>
            </a:extLst>
          </p:cNvPr>
          <p:cNvSpPr txBox="1"/>
          <p:nvPr/>
        </p:nvSpPr>
        <p:spPr>
          <a:xfrm>
            <a:off x="10222331" y="6280921"/>
            <a:ext cx="231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ARMv8 </a:t>
            </a:r>
            <a:r>
              <a:rPr kumimoji="1" lang="ko-Kore-KR" altLang="en-US" dirty="0"/>
              <a:t>구현 예시</a:t>
            </a:r>
          </a:p>
        </p:txBody>
      </p:sp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C5E0A6D-4AC7-E80E-BC29-AE0FE5610E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018" y="969910"/>
            <a:ext cx="5797550" cy="125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9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5207D-F948-7B1B-A6D9-683261BF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SNOVA </a:t>
            </a:r>
            <a:r>
              <a:rPr kumimoji="1" lang="ko-Kore-KR" altLang="en-US" dirty="0"/>
              <a:t>곱셈기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48BCAD-2C85-2A18-21E2-758AB86A5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GF</a:t>
            </a:r>
            <a:r>
              <a:rPr kumimoji="1" lang="en-US" altLang="ko-KR" dirty="0"/>
              <a:t>16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상에서의 </a:t>
            </a:r>
            <a:r>
              <a:rPr kumimoji="1" lang="en-US" altLang="ko-Kore-KR" dirty="0"/>
              <a:t>a * b </a:t>
            </a:r>
            <a:r>
              <a:rPr kumimoji="1" lang="ko-Kore-KR" altLang="en-US" dirty="0"/>
              <a:t>연산 수행</a:t>
            </a:r>
            <a:endParaRPr kumimoji="1" lang="en-US" altLang="ko-Kore-KR" dirty="0"/>
          </a:p>
          <a:p>
            <a:pPr lvl="1"/>
            <a:r>
              <a:rPr kumimoji="1" lang="ko-Kore-KR" altLang="en-US" dirty="0"/>
              <a:t>룩업 테이블을 활용하여 연산 구현</a:t>
            </a:r>
            <a:endParaRPr kumimoji="1" lang="en-US" altLang="ko-Kore-KR" dirty="0"/>
          </a:p>
          <a:p>
            <a:pPr lvl="2"/>
            <a:r>
              <a:rPr kumimoji="1" lang="en-US" altLang="ko-KR" dirty="0"/>
              <a:t>16 </a:t>
            </a:r>
            <a:r>
              <a:rPr kumimoji="1" lang="ko-KR" altLang="en-US" dirty="0"/>
              <a:t>* </a:t>
            </a:r>
            <a:r>
              <a:rPr kumimoji="1" lang="en-US" altLang="ko-KR" dirty="0"/>
              <a:t>16</a:t>
            </a:r>
            <a:r>
              <a:rPr kumimoji="1" lang="ko-KR" altLang="en-US" dirty="0"/>
              <a:t>의 모든 경우의 수를 미리 계산한 테이블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인덱스를 계산해 값을 조회하는 방식의 구현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ore-KR" dirty="0"/>
          </a:p>
          <a:p>
            <a:endParaRPr kumimoji="1" lang="ko-Kore-KR" altLang="en-US" dirty="0"/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DB4EADE-5C5A-CA95-118C-821C268FB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635" y="0"/>
            <a:ext cx="4939884" cy="2778684"/>
          </a:xfrm>
          <a:prstGeom prst="rect">
            <a:avLst/>
          </a:prstGeom>
        </p:spPr>
      </p:pic>
      <p:pic>
        <p:nvPicPr>
          <p:cNvPr id="5" name="그림 4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BB4DDF2D-CEA1-180D-72EB-113F243E4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3460"/>
            <a:ext cx="5992038" cy="3525928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D2F17997-BB9B-5BE6-F2B2-27099DA9BE75}"/>
              </a:ext>
            </a:extLst>
          </p:cNvPr>
          <p:cNvGrpSpPr/>
          <p:nvPr/>
        </p:nvGrpSpPr>
        <p:grpSpPr>
          <a:xfrm>
            <a:off x="4938366" y="-1"/>
            <a:ext cx="2315269" cy="1152526"/>
            <a:chOff x="315685" y="3504977"/>
            <a:chExt cx="3480098" cy="1846800"/>
          </a:xfrm>
        </p:grpSpPr>
        <p:pic>
          <p:nvPicPr>
            <p:cNvPr id="6" name="그림 5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CE4BB9CD-1D5A-16C4-5D64-C3E77FF89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685" y="3504977"/>
              <a:ext cx="3480098" cy="18468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01958F6-3E8C-9955-7751-AF3C4A1993C3}"/>
                </a:ext>
              </a:extLst>
            </p:cNvPr>
            <p:cNvSpPr/>
            <p:nvPr/>
          </p:nvSpPr>
          <p:spPr>
            <a:xfrm>
              <a:off x="326571" y="3544871"/>
              <a:ext cx="3451348" cy="22480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50C1FC1-30A3-D7DC-FAD5-83691426024C}"/>
                </a:ext>
              </a:extLst>
            </p:cNvPr>
            <p:cNvSpPr/>
            <p:nvPr/>
          </p:nvSpPr>
          <p:spPr>
            <a:xfrm>
              <a:off x="328256" y="4513699"/>
              <a:ext cx="3451348" cy="22480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F6C63C-E81B-8DA9-BEEB-B9A59A3894A6}"/>
              </a:ext>
            </a:extLst>
          </p:cNvPr>
          <p:cNvSpPr/>
          <p:nvPr/>
        </p:nvSpPr>
        <p:spPr>
          <a:xfrm>
            <a:off x="199077" y="3712029"/>
            <a:ext cx="5792961" cy="5660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ED515-0D92-ECE8-16A9-D30AB402759E}"/>
              </a:ext>
            </a:extLst>
          </p:cNvPr>
          <p:cNvSpPr txBox="1"/>
          <p:nvPr/>
        </p:nvSpPr>
        <p:spPr>
          <a:xfrm>
            <a:off x="6487885" y="3810391"/>
            <a:ext cx="231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테이블 초기화 과정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90C4716-0FF8-A319-2460-4CB6FCD3824A}"/>
              </a:ext>
            </a:extLst>
          </p:cNvPr>
          <p:cNvCxnSpPr/>
          <p:nvPr/>
        </p:nvCxnSpPr>
        <p:spPr>
          <a:xfrm>
            <a:off x="5992038" y="3995057"/>
            <a:ext cx="49584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827E17-EEE1-57B8-E1B8-2E967568C296}"/>
              </a:ext>
            </a:extLst>
          </p:cNvPr>
          <p:cNvSpPr/>
          <p:nvPr/>
        </p:nvSpPr>
        <p:spPr>
          <a:xfrm>
            <a:off x="398155" y="3329303"/>
            <a:ext cx="5593884" cy="3827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E1D6E0A-AE6C-44FF-B87A-C1A95C443F54}"/>
              </a:ext>
            </a:extLst>
          </p:cNvPr>
          <p:cNvCxnSpPr/>
          <p:nvPr/>
        </p:nvCxnSpPr>
        <p:spPr>
          <a:xfrm>
            <a:off x="5992037" y="3516086"/>
            <a:ext cx="49584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434B45-B93C-1CA3-7C9F-6A8E7D3B11BC}"/>
              </a:ext>
            </a:extLst>
          </p:cNvPr>
          <p:cNvSpPr txBox="1"/>
          <p:nvPr/>
        </p:nvSpPr>
        <p:spPr>
          <a:xfrm>
            <a:off x="6500893" y="3349752"/>
            <a:ext cx="5072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기약다항식</a:t>
            </a:r>
            <a:r>
              <a:rPr kumimoji="1" lang="en-US" altLang="ko-Kore-KR" dirty="0"/>
              <a:t>(x</a:t>
            </a:r>
            <a:r>
              <a:rPr kumimoji="1" lang="en-US" altLang="ko-Kore-KR" baseline="30000" dirty="0"/>
              <a:t>4</a:t>
            </a:r>
            <a:r>
              <a:rPr kumimoji="1" lang="en-US" altLang="ko-Kore-KR" dirty="0"/>
              <a:t>+x+1)</a:t>
            </a:r>
            <a:r>
              <a:rPr kumimoji="1" lang="ko-Kore-KR" altLang="en-US" dirty="0"/>
              <a:t>에 의해 생성된 </a:t>
            </a:r>
            <a:r>
              <a:rPr kumimoji="1" lang="en-US" altLang="ko-Kore-KR" dirty="0"/>
              <a:t>GF16 </a:t>
            </a:r>
            <a:r>
              <a:rPr kumimoji="1" lang="ko-Kore-KR" altLang="en-US" dirty="0"/>
              <a:t>원소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D376E3-F762-2321-9536-749F1371729C}"/>
              </a:ext>
            </a:extLst>
          </p:cNvPr>
          <p:cNvSpPr/>
          <p:nvPr/>
        </p:nvSpPr>
        <p:spPr>
          <a:xfrm>
            <a:off x="212086" y="4385582"/>
            <a:ext cx="5779952" cy="6436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18CD750-D063-881E-10BC-1028378AD821}"/>
              </a:ext>
            </a:extLst>
          </p:cNvPr>
          <p:cNvCxnSpPr/>
          <p:nvPr/>
        </p:nvCxnSpPr>
        <p:spPr>
          <a:xfrm>
            <a:off x="5992037" y="4735286"/>
            <a:ext cx="49584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F21F0EC-F1EA-E467-E16A-AFE0EA7B0A30}"/>
              </a:ext>
            </a:extLst>
          </p:cNvPr>
          <p:cNvSpPr txBox="1"/>
          <p:nvPr/>
        </p:nvSpPr>
        <p:spPr>
          <a:xfrm>
            <a:off x="6488741" y="4271030"/>
            <a:ext cx="5491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곱셈 테이블 생성 과정</a:t>
            </a:r>
            <a:endParaRPr kumimoji="1" lang="en-US" altLang="ko-Kore-KR" dirty="0"/>
          </a:p>
          <a:p>
            <a:r>
              <a:rPr kumimoji="1" lang="ko-KR" altLang="en-US" dirty="0"/>
              <a:t>각 원소의 곱셈 결과는 </a:t>
            </a:r>
            <a:r>
              <a:rPr kumimoji="1" lang="en" altLang="ko-Kore-KR" dirty="0" err="1"/>
              <a:t>F_star</a:t>
            </a:r>
            <a:r>
              <a:rPr kumimoji="1" lang="en" altLang="ko-Kore-KR" dirty="0"/>
              <a:t> </a:t>
            </a:r>
            <a:r>
              <a:rPr kumimoji="1" lang="ko-KR" altLang="en-US" dirty="0"/>
              <a:t>배열에서 두 인덱스의 합을 </a:t>
            </a:r>
            <a:r>
              <a:rPr kumimoji="1" lang="en-US" altLang="ko-KR" dirty="0"/>
              <a:t>15</a:t>
            </a:r>
            <a:r>
              <a:rPr kumimoji="1" lang="ko-KR" altLang="en-US" dirty="0"/>
              <a:t>로 </a:t>
            </a:r>
            <a:r>
              <a:rPr kumimoji="1" lang="ko-KR" altLang="en-US" dirty="0" err="1"/>
              <a:t>모듈러</a:t>
            </a:r>
            <a:r>
              <a:rPr kumimoji="1" lang="ko-KR" altLang="en-US" dirty="0"/>
              <a:t> 연산하여 얻은 값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2AFADB-6E1F-251F-802C-9D0F855950BE}"/>
              </a:ext>
            </a:extLst>
          </p:cNvPr>
          <p:cNvSpPr/>
          <p:nvPr/>
        </p:nvSpPr>
        <p:spPr>
          <a:xfrm>
            <a:off x="199077" y="5195676"/>
            <a:ext cx="5779952" cy="10533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CA07012-DB5C-DCBE-57DD-BAAA423D3B42}"/>
              </a:ext>
            </a:extLst>
          </p:cNvPr>
          <p:cNvCxnSpPr/>
          <p:nvPr/>
        </p:nvCxnSpPr>
        <p:spPr>
          <a:xfrm>
            <a:off x="5979029" y="5725886"/>
            <a:ext cx="49584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962EE5-C63E-DF8D-FE6B-EA91BF0879B7}"/>
              </a:ext>
            </a:extLst>
          </p:cNvPr>
          <p:cNvSpPr txBox="1"/>
          <p:nvPr/>
        </p:nvSpPr>
        <p:spPr>
          <a:xfrm>
            <a:off x="6500893" y="5546979"/>
            <a:ext cx="231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역원 생성 과정</a:t>
            </a:r>
          </a:p>
        </p:txBody>
      </p:sp>
    </p:spTree>
    <p:extLst>
      <p:ext uri="{BB962C8B-B14F-4D97-AF65-F5344CB8AC3E}">
        <p14:creationId xmlns:p14="http://schemas.microsoft.com/office/powerpoint/2010/main" val="276192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F4B753-CD05-7C62-6BAB-31B5ABF36C8C}"/>
              </a:ext>
            </a:extLst>
          </p:cNvPr>
          <p:cNvSpPr/>
          <p:nvPr/>
        </p:nvSpPr>
        <p:spPr>
          <a:xfrm>
            <a:off x="5864450" y="69508"/>
            <a:ext cx="6327550" cy="1270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D5207D-F948-7B1B-A6D9-683261BF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SNOVA </a:t>
            </a:r>
            <a:r>
              <a:rPr kumimoji="1" lang="ko-Kore-KR" altLang="en-US" dirty="0"/>
              <a:t>곱셈기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48BCAD-2C85-2A18-21E2-758AB86A5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 err="1"/>
              <a:t>i</a:t>
            </a:r>
            <a:r>
              <a:rPr kumimoji="1" lang="en-US" altLang="ko-Kore-KR" sz="2400" dirty="0"/>
              <a:t> </a:t>
            </a:r>
            <a:r>
              <a:rPr kumimoji="1" lang="ko-Kore-KR" altLang="en-US" sz="2400" dirty="0"/>
              <a:t>루프</a:t>
            </a:r>
            <a:r>
              <a:rPr kumimoji="1" lang="en-US" altLang="ko-Kore-KR" sz="2400" dirty="0"/>
              <a:t>: a</a:t>
            </a:r>
            <a:r>
              <a:rPr kumimoji="1" lang="ko-Kore-KR" altLang="en-US" sz="2400" dirty="0"/>
              <a:t>행렬의 요소</a:t>
            </a:r>
            <a:r>
              <a:rPr kumimoji="1" lang="en-US" altLang="ko-Kore-KR" sz="2400" dirty="0"/>
              <a:t>(</a:t>
            </a:r>
            <a:r>
              <a:rPr kumimoji="1" lang="ko-Kore-KR" altLang="en-US" sz="2400" dirty="0"/>
              <a:t>행</a:t>
            </a:r>
            <a:r>
              <a:rPr kumimoji="1" lang="en-US" altLang="ko-Kore-KR" sz="2400" dirty="0"/>
              <a:t>)</a:t>
            </a:r>
            <a:r>
              <a:rPr kumimoji="1" lang="ko-Kore-KR" altLang="en-US" sz="2400" dirty="0"/>
              <a:t>를 반복</a:t>
            </a:r>
            <a:endParaRPr kumimoji="1" lang="en-US" altLang="ko-Kore-KR" sz="2400" dirty="0"/>
          </a:p>
          <a:p>
            <a:r>
              <a:rPr kumimoji="1" lang="en-US" altLang="ko-Kore-KR" sz="2400" dirty="0"/>
              <a:t>j </a:t>
            </a:r>
            <a:r>
              <a:rPr kumimoji="1" lang="ko-Kore-KR" altLang="en-US" sz="2400" dirty="0"/>
              <a:t>루프</a:t>
            </a:r>
            <a:r>
              <a:rPr kumimoji="1" lang="en-US" altLang="ko-Kore-KR" sz="2400" dirty="0"/>
              <a:t>: b</a:t>
            </a:r>
            <a:r>
              <a:rPr kumimoji="1" lang="ko-Kore-KR" altLang="en-US" sz="2400" dirty="0"/>
              <a:t>행렬의 요소</a:t>
            </a:r>
            <a:r>
              <a:rPr kumimoji="1" lang="en-US" altLang="ko-Kore-KR" sz="2400" dirty="0"/>
              <a:t>(</a:t>
            </a:r>
            <a:r>
              <a:rPr kumimoji="1" lang="ko-Kore-KR" altLang="en-US" sz="2400" dirty="0"/>
              <a:t>열</a:t>
            </a:r>
            <a:r>
              <a:rPr kumimoji="1" lang="en-US" altLang="ko-Kore-KR" sz="2400" dirty="0"/>
              <a:t>)</a:t>
            </a:r>
            <a:r>
              <a:rPr kumimoji="1" lang="ko-Kore-KR" altLang="en-US" sz="2400" dirty="0"/>
              <a:t>를 반복</a:t>
            </a: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F80850A-B466-5DF1-F447-178803BDE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9" y="2451776"/>
            <a:ext cx="5670249" cy="3189514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80FCA340-CC5F-0EF9-2786-64E3CD15EBD4}"/>
              </a:ext>
            </a:extLst>
          </p:cNvPr>
          <p:cNvGrpSpPr/>
          <p:nvPr/>
        </p:nvGrpSpPr>
        <p:grpSpPr>
          <a:xfrm>
            <a:off x="3808032" y="0"/>
            <a:ext cx="2315269" cy="1152526"/>
            <a:chOff x="315685" y="3504977"/>
            <a:chExt cx="3480098" cy="1846800"/>
          </a:xfrm>
        </p:grpSpPr>
        <p:pic>
          <p:nvPicPr>
            <p:cNvPr id="6" name="그림 5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F3BBD43A-9490-CDAE-7E00-7B6D10ACC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685" y="3504977"/>
              <a:ext cx="3480098" cy="18468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FAAEF6F-72F2-1143-0524-091BA112E54D}"/>
                </a:ext>
              </a:extLst>
            </p:cNvPr>
            <p:cNvSpPr/>
            <p:nvPr/>
          </p:nvSpPr>
          <p:spPr>
            <a:xfrm>
              <a:off x="326571" y="3544871"/>
              <a:ext cx="3451348" cy="22480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A165589-5A28-2EA4-15C4-C05884D8D0CD}"/>
                </a:ext>
              </a:extLst>
            </p:cNvPr>
            <p:cNvSpPr/>
            <p:nvPr/>
          </p:nvSpPr>
          <p:spPr>
            <a:xfrm>
              <a:off x="328256" y="4513699"/>
              <a:ext cx="3451348" cy="22480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179D17-A605-BC83-678E-D1B94E9E15EF}"/>
              </a:ext>
            </a:extLst>
          </p:cNvPr>
          <p:cNvSpPr/>
          <p:nvPr/>
        </p:nvSpPr>
        <p:spPr>
          <a:xfrm>
            <a:off x="1045029" y="3558205"/>
            <a:ext cx="4735400" cy="3739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F4D6FBB-AB1F-C1E6-04B0-04C345ACA657}"/>
              </a:ext>
            </a:extLst>
          </p:cNvPr>
          <p:cNvCxnSpPr/>
          <p:nvPr/>
        </p:nvCxnSpPr>
        <p:spPr>
          <a:xfrm>
            <a:off x="5780428" y="3736291"/>
            <a:ext cx="49584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131407-3C26-1A8A-78EB-BDC57D843290}"/>
              </a:ext>
            </a:extLst>
          </p:cNvPr>
          <p:cNvSpPr txBox="1"/>
          <p:nvPr/>
        </p:nvSpPr>
        <p:spPr>
          <a:xfrm>
            <a:off x="6244622" y="3406151"/>
            <a:ext cx="5072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각 행렬의 첫 번째 요소간의 곱셈</a:t>
            </a:r>
            <a:endParaRPr kumimoji="1" lang="en-US" altLang="ko-Kore-KR" dirty="0"/>
          </a:p>
          <a:p>
            <a:r>
              <a:rPr kumimoji="1" lang="en-US" altLang="ko-Kore-KR" dirty="0"/>
              <a:t>e.g. a[0][0] * b[0][0] 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6821A2-D7D7-0340-3577-3F1BBEF1D387}"/>
              </a:ext>
            </a:extLst>
          </p:cNvPr>
          <p:cNvSpPr txBox="1"/>
          <p:nvPr/>
        </p:nvSpPr>
        <p:spPr>
          <a:xfrm>
            <a:off x="7939592" y="973552"/>
            <a:ext cx="3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E398D-588F-17E2-5B26-33984A04C42E}"/>
              </a:ext>
            </a:extLst>
          </p:cNvPr>
          <p:cNvSpPr txBox="1"/>
          <p:nvPr/>
        </p:nvSpPr>
        <p:spPr>
          <a:xfrm>
            <a:off x="9898544" y="971998"/>
            <a:ext cx="3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=</a:t>
            </a:r>
            <a:endParaRPr kumimoji="1" lang="ko-Kore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3CE7DDF-E910-4EC4-578A-5D307057E34F}"/>
              </a:ext>
            </a:extLst>
          </p:cNvPr>
          <p:cNvSpPr/>
          <p:nvPr/>
        </p:nvSpPr>
        <p:spPr>
          <a:xfrm>
            <a:off x="6463413" y="484814"/>
            <a:ext cx="343182" cy="34318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948CBD5-C18F-6C37-C804-E51C7EF67F94}"/>
              </a:ext>
            </a:extLst>
          </p:cNvPr>
          <p:cNvSpPr/>
          <p:nvPr/>
        </p:nvSpPr>
        <p:spPr>
          <a:xfrm>
            <a:off x="6806595" y="480366"/>
            <a:ext cx="343182" cy="34318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318D9C6-20E4-2B11-7BE5-778CC47A2202}"/>
              </a:ext>
            </a:extLst>
          </p:cNvPr>
          <p:cNvSpPr/>
          <p:nvPr/>
        </p:nvSpPr>
        <p:spPr>
          <a:xfrm>
            <a:off x="7492959" y="480366"/>
            <a:ext cx="343182" cy="34318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E3763DA-8CE6-2533-3D4C-FE58A2B8FEFB}"/>
              </a:ext>
            </a:extLst>
          </p:cNvPr>
          <p:cNvSpPr/>
          <p:nvPr/>
        </p:nvSpPr>
        <p:spPr>
          <a:xfrm>
            <a:off x="7152967" y="480366"/>
            <a:ext cx="343182" cy="34318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2D6CA1E-EF40-1F5B-4629-385AA5B1A896}"/>
              </a:ext>
            </a:extLst>
          </p:cNvPr>
          <p:cNvSpPr/>
          <p:nvPr/>
        </p:nvSpPr>
        <p:spPr>
          <a:xfrm>
            <a:off x="6463413" y="832444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842B0EB-9E7E-8CA1-174A-A0FBDD287ADF}"/>
              </a:ext>
            </a:extLst>
          </p:cNvPr>
          <p:cNvSpPr/>
          <p:nvPr/>
        </p:nvSpPr>
        <p:spPr>
          <a:xfrm>
            <a:off x="6806595" y="827996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3118B39-991A-6491-916E-36A35D4247A7}"/>
              </a:ext>
            </a:extLst>
          </p:cNvPr>
          <p:cNvSpPr/>
          <p:nvPr/>
        </p:nvSpPr>
        <p:spPr>
          <a:xfrm>
            <a:off x="7492959" y="827996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058CD91-43E7-E21A-447A-0DF1823CD8C9}"/>
              </a:ext>
            </a:extLst>
          </p:cNvPr>
          <p:cNvSpPr/>
          <p:nvPr/>
        </p:nvSpPr>
        <p:spPr>
          <a:xfrm>
            <a:off x="7152967" y="827996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A20E863-9CDB-1765-A1A4-F01A471BF932}"/>
              </a:ext>
            </a:extLst>
          </p:cNvPr>
          <p:cNvSpPr/>
          <p:nvPr/>
        </p:nvSpPr>
        <p:spPr>
          <a:xfrm>
            <a:off x="6463413" y="1175626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3FFCFD3-DC76-587E-A69E-8915435E5BDB}"/>
              </a:ext>
            </a:extLst>
          </p:cNvPr>
          <p:cNvSpPr/>
          <p:nvPr/>
        </p:nvSpPr>
        <p:spPr>
          <a:xfrm>
            <a:off x="6806595" y="1171178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D4797E2-97A0-3E7B-E9FE-3D1275B8DDEB}"/>
              </a:ext>
            </a:extLst>
          </p:cNvPr>
          <p:cNvSpPr/>
          <p:nvPr/>
        </p:nvSpPr>
        <p:spPr>
          <a:xfrm>
            <a:off x="7492959" y="1171178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25DE93B-9A92-85CC-5B8A-4365D2B45562}"/>
              </a:ext>
            </a:extLst>
          </p:cNvPr>
          <p:cNvSpPr/>
          <p:nvPr/>
        </p:nvSpPr>
        <p:spPr>
          <a:xfrm>
            <a:off x="7152967" y="1171178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934170E-FF1B-26F2-D77C-72123CF39E26}"/>
              </a:ext>
            </a:extLst>
          </p:cNvPr>
          <p:cNvSpPr/>
          <p:nvPr/>
        </p:nvSpPr>
        <p:spPr>
          <a:xfrm>
            <a:off x="6463413" y="1523256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86D75CF-2643-3080-47AC-767B39AF9EEC}"/>
              </a:ext>
            </a:extLst>
          </p:cNvPr>
          <p:cNvSpPr/>
          <p:nvPr/>
        </p:nvSpPr>
        <p:spPr>
          <a:xfrm>
            <a:off x="6806595" y="1518808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ECB3BC9-3D45-4AD7-AAE3-5084418EECDC}"/>
              </a:ext>
            </a:extLst>
          </p:cNvPr>
          <p:cNvSpPr/>
          <p:nvPr/>
        </p:nvSpPr>
        <p:spPr>
          <a:xfrm>
            <a:off x="7492959" y="1518808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3A8C7C1-D85E-2406-F935-A18F70AA45C3}"/>
              </a:ext>
            </a:extLst>
          </p:cNvPr>
          <p:cNvSpPr/>
          <p:nvPr/>
        </p:nvSpPr>
        <p:spPr>
          <a:xfrm>
            <a:off x="7152967" y="1518808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FA944CB-816C-531E-A987-1E913C6E8B39}"/>
              </a:ext>
            </a:extLst>
          </p:cNvPr>
          <p:cNvSpPr/>
          <p:nvPr/>
        </p:nvSpPr>
        <p:spPr>
          <a:xfrm>
            <a:off x="10423792" y="451384"/>
            <a:ext cx="343182" cy="34318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34CDE81-6614-EE56-FAAF-D1477DD53F21}"/>
              </a:ext>
            </a:extLst>
          </p:cNvPr>
          <p:cNvSpPr/>
          <p:nvPr/>
        </p:nvSpPr>
        <p:spPr>
          <a:xfrm>
            <a:off x="10766974" y="446936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A88819A-E999-CB5B-604B-C71BD32780C1}"/>
              </a:ext>
            </a:extLst>
          </p:cNvPr>
          <p:cNvSpPr/>
          <p:nvPr/>
        </p:nvSpPr>
        <p:spPr>
          <a:xfrm>
            <a:off x="11453338" y="446936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C7585D4-FC13-08D9-DB37-D75EDA175BDC}"/>
              </a:ext>
            </a:extLst>
          </p:cNvPr>
          <p:cNvSpPr/>
          <p:nvPr/>
        </p:nvSpPr>
        <p:spPr>
          <a:xfrm>
            <a:off x="11113346" y="446936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B01CA4E-B9CD-12F8-CAAC-A2F63D708FE1}"/>
              </a:ext>
            </a:extLst>
          </p:cNvPr>
          <p:cNvSpPr/>
          <p:nvPr/>
        </p:nvSpPr>
        <p:spPr>
          <a:xfrm>
            <a:off x="10423792" y="799014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397AD7F-E208-69D8-FFCF-559E0CA12A79}"/>
              </a:ext>
            </a:extLst>
          </p:cNvPr>
          <p:cNvSpPr/>
          <p:nvPr/>
        </p:nvSpPr>
        <p:spPr>
          <a:xfrm>
            <a:off x="10766974" y="794566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F088690-1EF8-7284-606B-147E9B64991D}"/>
              </a:ext>
            </a:extLst>
          </p:cNvPr>
          <p:cNvSpPr/>
          <p:nvPr/>
        </p:nvSpPr>
        <p:spPr>
          <a:xfrm>
            <a:off x="11453338" y="794566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D7F17CE-37F4-2EC1-C8AF-CA6E2F22A390}"/>
              </a:ext>
            </a:extLst>
          </p:cNvPr>
          <p:cNvSpPr/>
          <p:nvPr/>
        </p:nvSpPr>
        <p:spPr>
          <a:xfrm>
            <a:off x="11113346" y="794566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DCFDE17-24A9-DAA3-3510-1F6C5D5BFF38}"/>
              </a:ext>
            </a:extLst>
          </p:cNvPr>
          <p:cNvSpPr/>
          <p:nvPr/>
        </p:nvSpPr>
        <p:spPr>
          <a:xfrm>
            <a:off x="10423792" y="1142196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4C3C894-CADD-6E94-4F2B-7832AFE42645}"/>
              </a:ext>
            </a:extLst>
          </p:cNvPr>
          <p:cNvSpPr/>
          <p:nvPr/>
        </p:nvSpPr>
        <p:spPr>
          <a:xfrm>
            <a:off x="10766974" y="1137748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D02D2DA-3FA9-1177-6425-DD93D8F6F356}"/>
              </a:ext>
            </a:extLst>
          </p:cNvPr>
          <p:cNvSpPr/>
          <p:nvPr/>
        </p:nvSpPr>
        <p:spPr>
          <a:xfrm>
            <a:off x="11453338" y="1137748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FEA4E5B-A967-78C8-39C1-AF2008DEF44B}"/>
              </a:ext>
            </a:extLst>
          </p:cNvPr>
          <p:cNvSpPr/>
          <p:nvPr/>
        </p:nvSpPr>
        <p:spPr>
          <a:xfrm>
            <a:off x="11113346" y="1137748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CFB1FB5-4F41-46DE-1777-CAFE5C83ADB7}"/>
              </a:ext>
            </a:extLst>
          </p:cNvPr>
          <p:cNvSpPr/>
          <p:nvPr/>
        </p:nvSpPr>
        <p:spPr>
          <a:xfrm>
            <a:off x="10423792" y="1489826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1EFAF92-E91B-8046-7412-E58A12FBAE5D}"/>
              </a:ext>
            </a:extLst>
          </p:cNvPr>
          <p:cNvSpPr/>
          <p:nvPr/>
        </p:nvSpPr>
        <p:spPr>
          <a:xfrm>
            <a:off x="10766974" y="1485378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066CFD6-A1C4-B8A5-9E0F-E1A1BD1895AE}"/>
              </a:ext>
            </a:extLst>
          </p:cNvPr>
          <p:cNvSpPr/>
          <p:nvPr/>
        </p:nvSpPr>
        <p:spPr>
          <a:xfrm>
            <a:off x="11453338" y="1485378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4C3C7DE-BA21-DBFC-A9BF-DF58897AA978}"/>
              </a:ext>
            </a:extLst>
          </p:cNvPr>
          <p:cNvSpPr/>
          <p:nvPr/>
        </p:nvSpPr>
        <p:spPr>
          <a:xfrm>
            <a:off x="11113346" y="1485378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4AB0180-0DC9-6CDA-310B-F470E70016A2}"/>
              </a:ext>
            </a:extLst>
          </p:cNvPr>
          <p:cNvSpPr/>
          <p:nvPr/>
        </p:nvSpPr>
        <p:spPr>
          <a:xfrm>
            <a:off x="8408465" y="481757"/>
            <a:ext cx="343182" cy="3431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EE22F35-415C-E355-08D5-EAC6CB5DACE3}"/>
              </a:ext>
            </a:extLst>
          </p:cNvPr>
          <p:cNvSpPr/>
          <p:nvPr/>
        </p:nvSpPr>
        <p:spPr>
          <a:xfrm>
            <a:off x="8751647" y="477309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50C034E-540D-6BCF-33D1-713A3B010512}"/>
              </a:ext>
            </a:extLst>
          </p:cNvPr>
          <p:cNvSpPr/>
          <p:nvPr/>
        </p:nvSpPr>
        <p:spPr>
          <a:xfrm>
            <a:off x="9438011" y="477309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0215DE5-05F4-F455-10B4-1C4BF81D7047}"/>
              </a:ext>
            </a:extLst>
          </p:cNvPr>
          <p:cNvSpPr/>
          <p:nvPr/>
        </p:nvSpPr>
        <p:spPr>
          <a:xfrm>
            <a:off x="9098019" y="477309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F669F98-5A43-6E83-4B78-BB729309A213}"/>
              </a:ext>
            </a:extLst>
          </p:cNvPr>
          <p:cNvSpPr/>
          <p:nvPr/>
        </p:nvSpPr>
        <p:spPr>
          <a:xfrm>
            <a:off x="8408465" y="829387"/>
            <a:ext cx="343182" cy="3431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D7BBF7C-926E-B93D-D535-F2C89FF17745}"/>
              </a:ext>
            </a:extLst>
          </p:cNvPr>
          <p:cNvSpPr/>
          <p:nvPr/>
        </p:nvSpPr>
        <p:spPr>
          <a:xfrm>
            <a:off x="8751647" y="824939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EC92986-91AB-FB00-4A4A-1E2D3732C3F6}"/>
              </a:ext>
            </a:extLst>
          </p:cNvPr>
          <p:cNvSpPr/>
          <p:nvPr/>
        </p:nvSpPr>
        <p:spPr>
          <a:xfrm>
            <a:off x="9438011" y="824939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46AE638-D169-4B57-8337-A6A2C7A9448E}"/>
              </a:ext>
            </a:extLst>
          </p:cNvPr>
          <p:cNvSpPr/>
          <p:nvPr/>
        </p:nvSpPr>
        <p:spPr>
          <a:xfrm>
            <a:off x="9098019" y="824939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6BCB397-EEBF-18CB-3311-727C2072E2EC}"/>
              </a:ext>
            </a:extLst>
          </p:cNvPr>
          <p:cNvSpPr/>
          <p:nvPr/>
        </p:nvSpPr>
        <p:spPr>
          <a:xfrm>
            <a:off x="8408465" y="1172569"/>
            <a:ext cx="343182" cy="3431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FFF078F-8CB5-8ED4-1BB5-89A8252E08EE}"/>
              </a:ext>
            </a:extLst>
          </p:cNvPr>
          <p:cNvSpPr/>
          <p:nvPr/>
        </p:nvSpPr>
        <p:spPr>
          <a:xfrm>
            <a:off x="8751647" y="1168121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ED6BA15-9D44-9CCF-38A6-8C062706C4F1}"/>
              </a:ext>
            </a:extLst>
          </p:cNvPr>
          <p:cNvSpPr/>
          <p:nvPr/>
        </p:nvSpPr>
        <p:spPr>
          <a:xfrm>
            <a:off x="9438011" y="1168121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32DA81D-B44B-6E74-CF6A-D35050951A8D}"/>
              </a:ext>
            </a:extLst>
          </p:cNvPr>
          <p:cNvSpPr/>
          <p:nvPr/>
        </p:nvSpPr>
        <p:spPr>
          <a:xfrm>
            <a:off x="9098019" y="1168121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3391A86-7F6C-2DC8-2714-AAB7D0E04C4C}"/>
              </a:ext>
            </a:extLst>
          </p:cNvPr>
          <p:cNvSpPr/>
          <p:nvPr/>
        </p:nvSpPr>
        <p:spPr>
          <a:xfrm>
            <a:off x="8408465" y="1520199"/>
            <a:ext cx="343182" cy="3431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6C07F60-8AF2-53E3-2803-03FBA56103EF}"/>
              </a:ext>
            </a:extLst>
          </p:cNvPr>
          <p:cNvSpPr/>
          <p:nvPr/>
        </p:nvSpPr>
        <p:spPr>
          <a:xfrm>
            <a:off x="8751647" y="1515751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F1C5C71-9BB0-51D9-3BC4-1CC2BCAC68E9}"/>
              </a:ext>
            </a:extLst>
          </p:cNvPr>
          <p:cNvSpPr/>
          <p:nvPr/>
        </p:nvSpPr>
        <p:spPr>
          <a:xfrm>
            <a:off x="9438011" y="1515751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AA0713A-2EB9-1B58-9CA6-6304648EC102}"/>
              </a:ext>
            </a:extLst>
          </p:cNvPr>
          <p:cNvSpPr/>
          <p:nvPr/>
        </p:nvSpPr>
        <p:spPr>
          <a:xfrm>
            <a:off x="9098019" y="1515751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A427475-6807-BB6C-E1F1-C115151E59E1}"/>
              </a:ext>
            </a:extLst>
          </p:cNvPr>
          <p:cNvSpPr txBox="1"/>
          <p:nvPr/>
        </p:nvSpPr>
        <p:spPr>
          <a:xfrm>
            <a:off x="8480824" y="1959354"/>
            <a:ext cx="14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행렬 곱셈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9F57DC9-78D6-88B0-5557-641B0AE28357}"/>
              </a:ext>
            </a:extLst>
          </p:cNvPr>
          <p:cNvSpPr/>
          <p:nvPr/>
        </p:nvSpPr>
        <p:spPr>
          <a:xfrm>
            <a:off x="1045028" y="4106847"/>
            <a:ext cx="4735400" cy="7264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6B26719-8515-7DA3-996F-651B0E800F97}"/>
              </a:ext>
            </a:extLst>
          </p:cNvPr>
          <p:cNvSpPr txBox="1"/>
          <p:nvPr/>
        </p:nvSpPr>
        <p:spPr>
          <a:xfrm>
            <a:off x="6276276" y="4309161"/>
            <a:ext cx="5072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각 행렬의 </a:t>
            </a:r>
            <a:r>
              <a:rPr kumimoji="1" lang="en-US" altLang="ko-Kore-KR" dirty="0"/>
              <a:t>2</a:t>
            </a:r>
            <a:r>
              <a:rPr kumimoji="1" lang="en-US" altLang="ko-KR" dirty="0"/>
              <a:t>,3,4</a:t>
            </a:r>
            <a:r>
              <a:rPr kumimoji="1" lang="ko-Kore-KR" altLang="en-US" dirty="0"/>
              <a:t> 번째 요소간의 곱셈</a:t>
            </a:r>
            <a:endParaRPr kumimoji="1" lang="en-US" altLang="ko-Kore-KR" dirty="0"/>
          </a:p>
          <a:p>
            <a:r>
              <a:rPr kumimoji="1" lang="ko-Kore-KR" altLang="en-US" dirty="0"/>
              <a:t>각 곱셈 결과를 누산하여 결과 도출</a:t>
            </a:r>
            <a:endParaRPr kumimoji="1" lang="en-US" altLang="ko-Kore-KR" dirty="0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A2465DC-34FF-0A75-24AB-71EFDF209E9C}"/>
              </a:ext>
            </a:extLst>
          </p:cNvPr>
          <p:cNvCxnSpPr/>
          <p:nvPr/>
        </p:nvCxnSpPr>
        <p:spPr>
          <a:xfrm>
            <a:off x="5780428" y="4513102"/>
            <a:ext cx="49584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770369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59836</TotalTime>
  <Words>668</Words>
  <Application>Microsoft Macintosh PowerPoint</Application>
  <PresentationFormat>와이드스크린</PresentationFormat>
  <Paragraphs>127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제목 테마</vt:lpstr>
      <vt:lpstr>SNOVA 코드 분석</vt:lpstr>
      <vt:lpstr>PowerPoint 프레젠테이션</vt:lpstr>
      <vt:lpstr>SNOVA</vt:lpstr>
      <vt:lpstr>SNOVA</vt:lpstr>
      <vt:lpstr>SNOVA</vt:lpstr>
      <vt:lpstr>SNOVA 가산기</vt:lpstr>
      <vt:lpstr>SNOVA 가산기 binary field</vt:lpstr>
      <vt:lpstr>SNOVA 곱셈기</vt:lpstr>
      <vt:lpstr>SNOVA 곱셈기</vt:lpstr>
      <vt:lpstr>SNOVA 곱셈기 binary field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Minwoo Lee</cp:lastModifiedBy>
  <cp:revision>113</cp:revision>
  <dcterms:created xsi:type="dcterms:W3CDTF">2019-03-05T04:29:07Z</dcterms:created>
  <dcterms:modified xsi:type="dcterms:W3CDTF">2024-04-15T04:42:01Z</dcterms:modified>
</cp:coreProperties>
</file>