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0" y="8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2020-10-18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어셈블리 기초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/>
              <a:t>https://youtu.be/Wpasc5KdnMk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Assembly </a:t>
            </a:r>
          </a:p>
          <a:p>
            <a:pPr lvl="1"/>
            <a:r>
              <a:rPr lang="ko-KR" altLang="en-US" dirty="0"/>
              <a:t>프로그래밍 언어 중 하나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컴퓨터와 대화를 하기 위해서는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으로 대화를 나눠야 한다</a:t>
            </a:r>
            <a:r>
              <a:rPr lang="en-US" altLang="ko-KR" dirty="0"/>
              <a:t>.(</a:t>
            </a:r>
            <a:r>
              <a:rPr lang="ko-KR" altLang="en-US" dirty="0"/>
              <a:t>기계어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사람이 </a:t>
            </a:r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0</a:t>
            </a:r>
            <a:r>
              <a:rPr lang="ko-KR" altLang="en-US" dirty="0"/>
              <a:t>으로 대화하기 </a:t>
            </a:r>
            <a:r>
              <a:rPr lang="ko-KR" altLang="en-US" dirty="0" err="1"/>
              <a:t>힘듬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1"/>
            <a:r>
              <a:rPr lang="ko-KR" altLang="en-US" dirty="0"/>
              <a:t>이를 보완하기 위해 나온 언어가 어셈블리어 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기계어에서 한 단계 위의 언어이며 기계어와 함께 단 </a:t>
            </a:r>
            <a:r>
              <a:rPr lang="ko-KR" altLang="en-US" dirty="0" err="1"/>
              <a:t>둘뿐인</a:t>
            </a:r>
            <a:r>
              <a:rPr lang="ko-KR" altLang="en-US" dirty="0"/>
              <a:t> </a:t>
            </a:r>
            <a:r>
              <a:rPr lang="en-US" altLang="ko-KR" dirty="0"/>
              <a:t>Low level </a:t>
            </a:r>
            <a:r>
              <a:rPr lang="ko-KR" altLang="en-US" dirty="0"/>
              <a:t>언어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High level </a:t>
            </a:r>
            <a:r>
              <a:rPr lang="ko-KR" altLang="en-US" dirty="0"/>
              <a:t>과 </a:t>
            </a:r>
            <a:r>
              <a:rPr lang="en-US" altLang="ko-KR" dirty="0"/>
              <a:t>Low level</a:t>
            </a:r>
            <a:r>
              <a:rPr lang="ko-KR" altLang="en-US" dirty="0"/>
              <a:t>은 컴퓨터가 이해하기 </a:t>
            </a:r>
            <a:r>
              <a:rPr lang="ko-KR" altLang="en-US" dirty="0" err="1"/>
              <a:t>쉬운가로</a:t>
            </a:r>
            <a:r>
              <a:rPr lang="ko-KR" altLang="en-US" dirty="0"/>
              <a:t> 구분한다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High level : C, JAVA, Python …   |  Low level : </a:t>
            </a:r>
            <a:r>
              <a:rPr lang="ko-KR" altLang="en-US" dirty="0"/>
              <a:t>기계어</a:t>
            </a:r>
            <a:r>
              <a:rPr lang="en-US" altLang="ko-KR" dirty="0"/>
              <a:t>, </a:t>
            </a:r>
            <a:r>
              <a:rPr lang="ko-KR" altLang="en-US" dirty="0"/>
              <a:t>어셈블리어</a:t>
            </a:r>
            <a:endParaRPr lang="en-US" altLang="ko-KR" dirty="0"/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128949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어셈블리어의 장점과 단점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장점</a:t>
            </a:r>
            <a:endParaRPr lang="en-US" altLang="ko-KR" dirty="0"/>
          </a:p>
          <a:p>
            <a:pPr lvl="1"/>
            <a:r>
              <a:rPr lang="ko-KR" altLang="en-US" dirty="0"/>
              <a:t>작고 가볍다</a:t>
            </a:r>
            <a:r>
              <a:rPr lang="en-US" altLang="ko-KR" dirty="0"/>
              <a:t>. -&gt; </a:t>
            </a:r>
            <a:r>
              <a:rPr lang="ko-KR" altLang="en-US" dirty="0"/>
              <a:t>빠르다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가독성이 좋다</a:t>
            </a:r>
            <a:r>
              <a:rPr lang="en-US" altLang="ko-KR" dirty="0"/>
              <a:t>. ( ADD, SUB )</a:t>
            </a:r>
          </a:p>
          <a:p>
            <a:pPr lvl="1"/>
            <a:r>
              <a:rPr lang="ko-KR" altLang="en-US" dirty="0"/>
              <a:t>성능이 좋다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단점</a:t>
            </a:r>
            <a:endParaRPr lang="en-US" altLang="ko-KR" dirty="0"/>
          </a:p>
          <a:p>
            <a:pPr lvl="1"/>
            <a:r>
              <a:rPr lang="ko-KR" altLang="en-US" dirty="0"/>
              <a:t>마스터하기 힘들다</a:t>
            </a:r>
            <a:r>
              <a:rPr lang="en-US" altLang="ko-KR" dirty="0"/>
              <a:t>. </a:t>
            </a:r>
          </a:p>
          <a:p>
            <a:pPr lvl="2"/>
            <a:r>
              <a:rPr lang="ko-KR" altLang="en-US" dirty="0"/>
              <a:t>통일된 규격이 없고</a:t>
            </a:r>
            <a:r>
              <a:rPr lang="en-US" altLang="ko-KR" dirty="0"/>
              <a:t>, </a:t>
            </a:r>
            <a:r>
              <a:rPr lang="ko-KR" altLang="en-US" dirty="0"/>
              <a:t>문법이</a:t>
            </a:r>
            <a:r>
              <a:rPr lang="en-US" altLang="ko-KR" dirty="0"/>
              <a:t> </a:t>
            </a:r>
            <a:r>
              <a:rPr lang="ko-KR" altLang="en-US" dirty="0"/>
              <a:t>아키텍처에 따라서 다르다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그래서 더 느릴 수도 있다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9020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High level language</a:t>
            </a:r>
            <a:r>
              <a:rPr lang="ko-KR" altLang="en-US" dirty="0"/>
              <a:t> 와  </a:t>
            </a:r>
            <a:r>
              <a:rPr lang="en-US" altLang="ko-KR" dirty="0"/>
              <a:t>Low level language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High level language</a:t>
            </a:r>
            <a:r>
              <a:rPr lang="ko-KR" altLang="en-US" dirty="0"/>
              <a:t> 와  </a:t>
            </a:r>
            <a:r>
              <a:rPr lang="en-US" altLang="ko-KR" dirty="0"/>
              <a:t>Low level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0E0D3-292F-4C80-B25F-DED1F4D507CE}"/>
              </a:ext>
            </a:extLst>
          </p:cNvPr>
          <p:cNvSpPr txBox="1"/>
          <p:nvPr/>
        </p:nvSpPr>
        <p:spPr>
          <a:xfrm>
            <a:off x="2751909" y="34950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서울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3827D6-6DD1-41CF-BAC2-A5138AF9A595}"/>
              </a:ext>
            </a:extLst>
          </p:cNvPr>
          <p:cNvSpPr txBox="1"/>
          <p:nvPr/>
        </p:nvSpPr>
        <p:spPr>
          <a:xfrm>
            <a:off x="8112597" y="349509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강릉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054FB39-D610-47E3-A3F9-92398D01854B}"/>
              </a:ext>
            </a:extLst>
          </p:cNvPr>
          <p:cNvCxnSpPr/>
          <p:nvPr/>
        </p:nvCxnSpPr>
        <p:spPr>
          <a:xfrm>
            <a:off x="3605349" y="3679763"/>
            <a:ext cx="42497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791FE304-F825-4DAB-8416-FD8AA586A3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05291" y="2629865"/>
            <a:ext cx="1049898" cy="104989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3D05192-EFA1-4A17-983D-5EFDF551188F}"/>
              </a:ext>
            </a:extLst>
          </p:cNvPr>
          <p:cNvSpPr txBox="1"/>
          <p:nvPr/>
        </p:nvSpPr>
        <p:spPr>
          <a:xfrm>
            <a:off x="1758047" y="4206365"/>
            <a:ext cx="20441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자전거를 탄다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페달을 돌린다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/>
              <a:t>몇번국도</a:t>
            </a:r>
            <a:r>
              <a:rPr lang="en-US" altLang="ko-KR" dirty="0"/>
              <a:t>..</a:t>
            </a:r>
          </a:p>
          <a:p>
            <a:pPr marL="342900" indent="-342900">
              <a:buAutoNum type="arabicPeriod"/>
            </a:pPr>
            <a:r>
              <a:rPr lang="en-US" altLang="ko-KR" dirty="0"/>
              <a:t>…..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EA88EE-1065-4AB2-8A78-FFD9AAF88C71}"/>
              </a:ext>
            </a:extLst>
          </p:cNvPr>
          <p:cNvSpPr txBox="1"/>
          <p:nvPr/>
        </p:nvSpPr>
        <p:spPr>
          <a:xfrm>
            <a:off x="7603545" y="4391034"/>
            <a:ext cx="1664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강릉으로 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9C77BAC-8409-41AA-A852-404E846B6F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1292" y="1897972"/>
            <a:ext cx="837895" cy="837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412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AT&amp;T</a:t>
            </a:r>
            <a:r>
              <a:rPr lang="ko-KR" altLang="en-US" dirty="0"/>
              <a:t>와 </a:t>
            </a:r>
            <a:r>
              <a:rPr lang="en-US" altLang="ko-KR" dirty="0"/>
              <a:t>Intel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차이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0795C-F459-40FC-8F25-046C91DCDFF8}"/>
              </a:ext>
            </a:extLst>
          </p:cNvPr>
          <p:cNvSpPr txBox="1"/>
          <p:nvPr/>
        </p:nvSpPr>
        <p:spPr>
          <a:xfrm>
            <a:off x="4485280" y="2015505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ADD</a:t>
            </a:r>
            <a:r>
              <a:rPr lang="ko-KR" altLang="en-US" sz="5400" dirty="0"/>
              <a:t> </a:t>
            </a:r>
            <a:r>
              <a:rPr lang="en-US" altLang="ko-KR" sz="5400" dirty="0"/>
              <a:t>1,</a:t>
            </a:r>
            <a:r>
              <a:rPr lang="ko-KR" altLang="en-US" sz="5400" dirty="0"/>
              <a:t> </a:t>
            </a:r>
            <a:r>
              <a:rPr lang="en-US" altLang="ko-KR" sz="5400" dirty="0"/>
              <a:t>2</a:t>
            </a:r>
            <a:endParaRPr lang="ko-KR" altLang="en-US" sz="5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3B2310-8AE5-4FF5-80D7-F18C6E4989DB}"/>
              </a:ext>
            </a:extLst>
          </p:cNvPr>
          <p:cNvSpPr txBox="1"/>
          <p:nvPr/>
        </p:nvSpPr>
        <p:spPr>
          <a:xfrm>
            <a:off x="1429796" y="5406809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AT&amp;T</a:t>
            </a:r>
            <a:endParaRPr lang="ko-KR" altLang="en-US" sz="3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19EDF8-4E7A-4B17-B8B3-21113C200B0C}"/>
              </a:ext>
            </a:extLst>
          </p:cNvPr>
          <p:cNvSpPr txBox="1"/>
          <p:nvPr/>
        </p:nvSpPr>
        <p:spPr>
          <a:xfrm>
            <a:off x="9685012" y="5406809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Intel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3724195-7D3C-41C7-876E-4925A38C10B5}"/>
              </a:ext>
            </a:extLst>
          </p:cNvPr>
          <p:cNvCxnSpPr/>
          <p:nvPr/>
        </p:nvCxnSpPr>
        <p:spPr>
          <a:xfrm>
            <a:off x="4684266" y="2910643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73E2CD2-C8A3-43D3-93DE-C5C2DE9FF6D5}"/>
              </a:ext>
            </a:extLst>
          </p:cNvPr>
          <p:cNvCxnSpPr>
            <a:cxnSpLocks/>
          </p:cNvCxnSpPr>
          <p:nvPr/>
        </p:nvCxnSpPr>
        <p:spPr>
          <a:xfrm>
            <a:off x="6177786" y="2921639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A02792F-3A32-46E9-9559-2890FE9264D1}"/>
              </a:ext>
            </a:extLst>
          </p:cNvPr>
          <p:cNvCxnSpPr>
            <a:cxnSpLocks/>
          </p:cNvCxnSpPr>
          <p:nvPr/>
        </p:nvCxnSpPr>
        <p:spPr>
          <a:xfrm>
            <a:off x="6939786" y="2921861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29B3B31-D341-4023-A3C6-BE439E58830F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4732166" y="2910643"/>
            <a:ext cx="561700" cy="9329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ACDC9D3-2CCA-419F-B0E3-FCE989376DFB}"/>
              </a:ext>
            </a:extLst>
          </p:cNvPr>
          <p:cNvCxnSpPr>
            <a:cxnSpLocks/>
          </p:cNvCxnSpPr>
          <p:nvPr/>
        </p:nvCxnSpPr>
        <p:spPr>
          <a:xfrm flipH="1">
            <a:off x="6256819" y="2921640"/>
            <a:ext cx="182224" cy="923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30F3CFD-93BE-4B61-AD4E-B041AD46EB5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168388" y="2930238"/>
            <a:ext cx="219986" cy="913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11E4405-7BBD-4078-B304-DB0C0D8D257D}"/>
              </a:ext>
            </a:extLst>
          </p:cNvPr>
          <p:cNvSpPr txBox="1"/>
          <p:nvPr/>
        </p:nvSpPr>
        <p:spPr>
          <a:xfrm>
            <a:off x="4235876" y="384356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Opcode</a:t>
            </a:r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07D76CB-F732-4F8F-A7A8-24EC1E71D012}"/>
              </a:ext>
            </a:extLst>
          </p:cNvPr>
          <p:cNvSpPr txBox="1"/>
          <p:nvPr/>
        </p:nvSpPr>
        <p:spPr>
          <a:xfrm>
            <a:off x="5572492" y="384356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Operand1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39FDC4-3410-418A-912A-5AED30009685}"/>
              </a:ext>
            </a:extLst>
          </p:cNvPr>
          <p:cNvSpPr txBox="1"/>
          <p:nvPr/>
        </p:nvSpPr>
        <p:spPr>
          <a:xfrm>
            <a:off x="6783080" y="3843567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Operand2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33B13A4-C135-42CE-A58A-E930747243E5}"/>
              </a:ext>
            </a:extLst>
          </p:cNvPr>
          <p:cNvSpPr txBox="1"/>
          <p:nvPr/>
        </p:nvSpPr>
        <p:spPr>
          <a:xfrm>
            <a:off x="4926805" y="4425133"/>
            <a:ext cx="21980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Opcode : </a:t>
            </a:r>
            <a:r>
              <a:rPr lang="ko-KR" altLang="en-US" dirty="0"/>
              <a:t>명령어</a:t>
            </a:r>
            <a:endParaRPr lang="en-US" altLang="ko-KR" dirty="0"/>
          </a:p>
          <a:p>
            <a:r>
              <a:rPr lang="en-US" altLang="ko-KR" dirty="0"/>
              <a:t>Operand : </a:t>
            </a:r>
            <a:r>
              <a:rPr lang="ko-KR" altLang="en-US" dirty="0"/>
              <a:t>피연산자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4E4629B-D468-48DB-B119-B226B9EBB2B0}"/>
              </a:ext>
            </a:extLst>
          </p:cNvPr>
          <p:cNvSpPr/>
          <p:nvPr/>
        </p:nvSpPr>
        <p:spPr>
          <a:xfrm>
            <a:off x="4235876" y="1526176"/>
            <a:ext cx="3757792" cy="3805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D9FE88D-7339-46ED-93D6-24EF837778A8}"/>
              </a:ext>
            </a:extLst>
          </p:cNvPr>
          <p:cNvSpPr txBox="1"/>
          <p:nvPr/>
        </p:nvSpPr>
        <p:spPr>
          <a:xfrm>
            <a:off x="534520" y="2015506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ADD</a:t>
            </a:r>
            <a:r>
              <a:rPr lang="ko-KR" altLang="en-US" sz="5400" dirty="0"/>
              <a:t> </a:t>
            </a:r>
            <a:r>
              <a:rPr lang="en-US" altLang="ko-KR" sz="5400" dirty="0"/>
              <a:t>1,</a:t>
            </a:r>
            <a:r>
              <a:rPr lang="ko-KR" altLang="en-US" sz="5400" dirty="0"/>
              <a:t> </a:t>
            </a:r>
            <a:r>
              <a:rPr lang="en-US" altLang="ko-KR" sz="5400" dirty="0"/>
              <a:t>2</a:t>
            </a:r>
            <a:endParaRPr lang="ko-KR" altLang="en-US" sz="5400" dirty="0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DECC3BF2-2FD8-457A-9289-AA8B51F18E94}"/>
              </a:ext>
            </a:extLst>
          </p:cNvPr>
          <p:cNvCxnSpPr/>
          <p:nvPr/>
        </p:nvCxnSpPr>
        <p:spPr>
          <a:xfrm>
            <a:off x="733506" y="2910644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6C0AE36A-D355-4D3C-8276-779FF5D24F61}"/>
              </a:ext>
            </a:extLst>
          </p:cNvPr>
          <p:cNvCxnSpPr>
            <a:cxnSpLocks/>
          </p:cNvCxnSpPr>
          <p:nvPr/>
        </p:nvCxnSpPr>
        <p:spPr>
          <a:xfrm>
            <a:off x="2227026" y="2921640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3E7CB264-3560-45DF-8F18-8975B81E03DF}"/>
              </a:ext>
            </a:extLst>
          </p:cNvPr>
          <p:cNvCxnSpPr>
            <a:cxnSpLocks/>
          </p:cNvCxnSpPr>
          <p:nvPr/>
        </p:nvCxnSpPr>
        <p:spPr>
          <a:xfrm>
            <a:off x="2989026" y="2921862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8EBF2B88-1CB7-4A57-9143-7F8F9BCA0CB4}"/>
              </a:ext>
            </a:extLst>
          </p:cNvPr>
          <p:cNvCxnSpPr>
            <a:cxnSpLocks/>
          </p:cNvCxnSpPr>
          <p:nvPr/>
        </p:nvCxnSpPr>
        <p:spPr>
          <a:xfrm flipH="1">
            <a:off x="2306059" y="2921641"/>
            <a:ext cx="182224" cy="923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F0FFBA95-9D58-4125-9612-E6C36B1BAB2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3249898" y="2938835"/>
            <a:ext cx="0" cy="904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05214BCC-C998-4782-BE3F-CD4B6A0DBEB8}"/>
              </a:ext>
            </a:extLst>
          </p:cNvPr>
          <p:cNvSpPr txBox="1"/>
          <p:nvPr/>
        </p:nvSpPr>
        <p:spPr>
          <a:xfrm>
            <a:off x="1621732" y="384356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1AF5B31-361B-469B-AE03-76DD714C091B}"/>
              </a:ext>
            </a:extLst>
          </p:cNvPr>
          <p:cNvSpPr txBox="1"/>
          <p:nvPr/>
        </p:nvSpPr>
        <p:spPr>
          <a:xfrm>
            <a:off x="2580484" y="3843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Destination</a:t>
            </a:r>
            <a:endParaRPr lang="ko-KR" altLang="en-US" dirty="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068F16E1-3A0D-4EC4-AC8E-F2DCC0C96988}"/>
              </a:ext>
            </a:extLst>
          </p:cNvPr>
          <p:cNvSpPr/>
          <p:nvPr/>
        </p:nvSpPr>
        <p:spPr>
          <a:xfrm>
            <a:off x="285116" y="1526177"/>
            <a:ext cx="3757792" cy="3805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4D5C4C9-8112-485B-83E6-5FF792FEE7BC}"/>
              </a:ext>
            </a:extLst>
          </p:cNvPr>
          <p:cNvSpPr txBox="1"/>
          <p:nvPr/>
        </p:nvSpPr>
        <p:spPr>
          <a:xfrm>
            <a:off x="8392932" y="2015505"/>
            <a:ext cx="29931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ADD</a:t>
            </a:r>
            <a:r>
              <a:rPr lang="ko-KR" altLang="en-US" sz="5400" dirty="0"/>
              <a:t> </a:t>
            </a:r>
            <a:r>
              <a:rPr lang="en-US" altLang="ko-KR" sz="5400" dirty="0"/>
              <a:t>1,</a:t>
            </a:r>
            <a:r>
              <a:rPr lang="ko-KR" altLang="en-US" sz="5400" dirty="0"/>
              <a:t> </a:t>
            </a:r>
            <a:r>
              <a:rPr lang="en-US" altLang="ko-KR" sz="5400" dirty="0"/>
              <a:t>2</a:t>
            </a:r>
            <a:endParaRPr lang="ko-KR" altLang="en-US" sz="5400" dirty="0"/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8F8787B6-7359-4EAD-9E00-DA93D48E03E9}"/>
              </a:ext>
            </a:extLst>
          </p:cNvPr>
          <p:cNvCxnSpPr/>
          <p:nvPr/>
        </p:nvCxnSpPr>
        <p:spPr>
          <a:xfrm>
            <a:off x="8591918" y="2910643"/>
            <a:ext cx="1219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15E552B4-399B-4FCA-849E-44F8E4D9EA15}"/>
              </a:ext>
            </a:extLst>
          </p:cNvPr>
          <p:cNvCxnSpPr>
            <a:cxnSpLocks/>
          </p:cNvCxnSpPr>
          <p:nvPr/>
        </p:nvCxnSpPr>
        <p:spPr>
          <a:xfrm>
            <a:off x="10085438" y="2921639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A00ED7F1-B72C-4501-80CB-AB531E4863D5}"/>
              </a:ext>
            </a:extLst>
          </p:cNvPr>
          <p:cNvCxnSpPr>
            <a:cxnSpLocks/>
          </p:cNvCxnSpPr>
          <p:nvPr/>
        </p:nvCxnSpPr>
        <p:spPr>
          <a:xfrm>
            <a:off x="10847438" y="2921861"/>
            <a:ext cx="45720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25BBC9C5-7C5A-4BEE-BEE8-584CD72E572A}"/>
              </a:ext>
            </a:extLst>
          </p:cNvPr>
          <p:cNvCxnSpPr>
            <a:cxnSpLocks/>
          </p:cNvCxnSpPr>
          <p:nvPr/>
        </p:nvCxnSpPr>
        <p:spPr>
          <a:xfrm flipH="1">
            <a:off x="10164471" y="2921640"/>
            <a:ext cx="182224" cy="9233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B9E87C7A-8DE2-4531-960A-FEC58908FD63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11097598" y="2938835"/>
            <a:ext cx="202495" cy="9047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BCEEB4A8-3ACC-4A02-B63B-5AB3CBF8C5F6}"/>
              </a:ext>
            </a:extLst>
          </p:cNvPr>
          <p:cNvSpPr txBox="1"/>
          <p:nvPr/>
        </p:nvSpPr>
        <p:spPr>
          <a:xfrm>
            <a:off x="9480144" y="384356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Destination</a:t>
            </a:r>
            <a:endParaRPr lang="ko-KR" alt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3274A89-8D04-443B-AF9A-18318329BBCD}"/>
              </a:ext>
            </a:extLst>
          </p:cNvPr>
          <p:cNvSpPr txBox="1"/>
          <p:nvPr/>
        </p:nvSpPr>
        <p:spPr>
          <a:xfrm>
            <a:off x="10842275" y="3843567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Source</a:t>
            </a:r>
            <a:endParaRPr lang="ko-KR" altLang="en-US" dirty="0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9FE916F2-A695-413C-9C5F-57A9AA9275DA}"/>
              </a:ext>
            </a:extLst>
          </p:cNvPr>
          <p:cNvSpPr/>
          <p:nvPr/>
        </p:nvSpPr>
        <p:spPr>
          <a:xfrm>
            <a:off x="8143528" y="1526176"/>
            <a:ext cx="3757792" cy="3805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7B6E692-B291-4731-B7D5-C6162425E7FC}"/>
              </a:ext>
            </a:extLst>
          </p:cNvPr>
          <p:cNvSpPr txBox="1"/>
          <p:nvPr/>
        </p:nvSpPr>
        <p:spPr>
          <a:xfrm>
            <a:off x="635726" y="4650377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를 더하고 </a:t>
            </a:r>
            <a:r>
              <a:rPr lang="en-US" altLang="ko-KR" dirty="0"/>
              <a:t>2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84E911-C248-4E71-8A35-7AAD01D7F4CA}"/>
              </a:ext>
            </a:extLst>
          </p:cNvPr>
          <p:cNvSpPr txBox="1"/>
          <p:nvPr/>
        </p:nvSpPr>
        <p:spPr>
          <a:xfrm>
            <a:off x="8423268" y="4650377"/>
            <a:ext cx="3198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r>
              <a:rPr lang="ko-KR" altLang="en-US" dirty="0"/>
              <a:t>과 </a:t>
            </a:r>
            <a:r>
              <a:rPr lang="en-US" altLang="ko-KR" dirty="0"/>
              <a:t>2</a:t>
            </a:r>
            <a:r>
              <a:rPr lang="ko-KR" altLang="en-US" dirty="0"/>
              <a:t>를 더하고 </a:t>
            </a:r>
            <a:r>
              <a:rPr lang="en-US" altLang="ko-KR" dirty="0"/>
              <a:t>1</a:t>
            </a:r>
            <a:r>
              <a:rPr lang="ko-KR" altLang="en-US" dirty="0"/>
              <a:t>에 저장한다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134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AT&amp;T</a:t>
            </a:r>
            <a:r>
              <a:rPr lang="ko-KR" altLang="en-US" dirty="0"/>
              <a:t>와 </a:t>
            </a:r>
            <a:r>
              <a:rPr lang="en-US" altLang="ko-KR" dirty="0"/>
              <a:t>Intel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차이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5C741A-EC14-4DA5-A051-AE2736470F9E}"/>
              </a:ext>
            </a:extLst>
          </p:cNvPr>
          <p:cNvSpPr/>
          <p:nvPr/>
        </p:nvSpPr>
        <p:spPr>
          <a:xfrm>
            <a:off x="411920" y="1526177"/>
            <a:ext cx="5279661" cy="3805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76AB9E-02A3-4E50-89B8-6E3366225532}"/>
              </a:ext>
            </a:extLst>
          </p:cNvPr>
          <p:cNvSpPr txBox="1"/>
          <p:nvPr/>
        </p:nvSpPr>
        <p:spPr>
          <a:xfrm>
            <a:off x="479674" y="1619795"/>
            <a:ext cx="51441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</a:t>
            </a:r>
            <a:endParaRPr lang="en-US" altLang="ko-KR" dirty="0"/>
          </a:p>
          <a:p>
            <a:r>
              <a:rPr lang="en-US" altLang="ko-KR" dirty="0"/>
              <a:t>$1, $2, $3, $4, $5, $6, $7 , $8 , $9 , $0</a:t>
            </a:r>
          </a:p>
          <a:p>
            <a:endParaRPr lang="en-US" altLang="ko-KR" dirty="0"/>
          </a:p>
          <a:p>
            <a:r>
              <a:rPr lang="en-US" altLang="ko-KR" dirty="0"/>
              <a:t>Register(</a:t>
            </a:r>
            <a:r>
              <a:rPr lang="ko-KR" altLang="en-US" dirty="0"/>
              <a:t>레지스터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%</a:t>
            </a:r>
            <a:r>
              <a:rPr lang="en-US" altLang="ko-KR" dirty="0" err="1"/>
              <a:t>rax</a:t>
            </a:r>
            <a:r>
              <a:rPr lang="en-US" altLang="ko-KR" dirty="0"/>
              <a:t>, %</a:t>
            </a:r>
            <a:r>
              <a:rPr lang="en-US" altLang="ko-KR" dirty="0" err="1"/>
              <a:t>rbx</a:t>
            </a:r>
            <a:r>
              <a:rPr lang="en-US" altLang="ko-KR" dirty="0"/>
              <a:t>, %</a:t>
            </a:r>
            <a:r>
              <a:rPr lang="en-US" altLang="ko-KR" dirty="0" err="1"/>
              <a:t>rcx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%</a:t>
            </a:r>
            <a:r>
              <a:rPr lang="en-US" altLang="ko-KR" dirty="0" err="1"/>
              <a:t>rdx</a:t>
            </a:r>
            <a:endParaRPr lang="ko-KR" altLang="en-US" dirty="0"/>
          </a:p>
          <a:p>
            <a:endParaRPr lang="en-US" altLang="ko-KR" dirty="0"/>
          </a:p>
          <a:p>
            <a:r>
              <a:rPr lang="ko-KR" altLang="en-US" dirty="0"/>
              <a:t>메모리주소 참조</a:t>
            </a:r>
            <a:r>
              <a:rPr lang="en-US" altLang="ko-KR" dirty="0"/>
              <a:t>(</a:t>
            </a:r>
            <a:r>
              <a:rPr lang="en-US" altLang="ko-KR" dirty="0" err="1"/>
              <a:t>eax</a:t>
            </a:r>
            <a:r>
              <a:rPr lang="en-US" altLang="ko-KR" dirty="0"/>
              <a:t> </a:t>
            </a:r>
            <a:r>
              <a:rPr lang="ko-KR" altLang="en-US" dirty="0"/>
              <a:t>레지스터 메모리 주소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(EAX)</a:t>
            </a:r>
          </a:p>
          <a:p>
            <a:endParaRPr lang="en-US" altLang="ko-KR" dirty="0"/>
          </a:p>
          <a:p>
            <a:r>
              <a:rPr lang="en-US" altLang="ko-KR" dirty="0"/>
              <a:t>Offset(</a:t>
            </a:r>
            <a:r>
              <a:rPr lang="ko-KR" altLang="en-US" sz="1100" dirty="0"/>
              <a:t>기준이 되는 주소에서 얼만큼 떨어져 있는지 표기하는 상대 주소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4(EAX)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521300-55C0-43F8-BADB-1B6635669D4E}"/>
              </a:ext>
            </a:extLst>
          </p:cNvPr>
          <p:cNvSpPr txBox="1"/>
          <p:nvPr/>
        </p:nvSpPr>
        <p:spPr>
          <a:xfrm>
            <a:off x="2450463" y="5423008"/>
            <a:ext cx="12025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AT&amp;T</a:t>
            </a:r>
            <a:endParaRPr lang="ko-KR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CEBC8C-95D2-40B8-8983-8016E5280075}"/>
              </a:ext>
            </a:extLst>
          </p:cNvPr>
          <p:cNvSpPr txBox="1"/>
          <p:nvPr/>
        </p:nvSpPr>
        <p:spPr>
          <a:xfrm>
            <a:off x="8660790" y="5406807"/>
            <a:ext cx="9589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/>
              <a:t>Intel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72559C3-38E7-4361-B84F-04B2F154C9AC}"/>
              </a:ext>
            </a:extLst>
          </p:cNvPr>
          <p:cNvSpPr/>
          <p:nvPr/>
        </p:nvSpPr>
        <p:spPr>
          <a:xfrm>
            <a:off x="6500419" y="1526177"/>
            <a:ext cx="5279661" cy="380564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55463FB-FFA9-4315-8E79-262ADC735E69}"/>
              </a:ext>
            </a:extLst>
          </p:cNvPr>
          <p:cNvSpPr txBox="1"/>
          <p:nvPr/>
        </p:nvSpPr>
        <p:spPr>
          <a:xfrm>
            <a:off x="6568173" y="1619795"/>
            <a:ext cx="514414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숫자 표기</a:t>
            </a:r>
            <a:endParaRPr lang="en-US" altLang="ko-KR" dirty="0"/>
          </a:p>
          <a:p>
            <a:r>
              <a:rPr lang="en-US" altLang="ko-KR" dirty="0"/>
              <a:t>1, 2, 3, 4, 5, 6, 7, 8, 9, 0</a:t>
            </a:r>
          </a:p>
          <a:p>
            <a:endParaRPr lang="en-US" altLang="ko-KR" dirty="0"/>
          </a:p>
          <a:p>
            <a:r>
              <a:rPr lang="en-US" altLang="ko-KR" dirty="0"/>
              <a:t>Register(</a:t>
            </a:r>
            <a:r>
              <a:rPr lang="ko-KR" altLang="en-US" dirty="0"/>
              <a:t>레지스터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rax</a:t>
            </a:r>
            <a:r>
              <a:rPr lang="en-US" altLang="ko-KR" dirty="0"/>
              <a:t>, </a:t>
            </a:r>
            <a:r>
              <a:rPr lang="en-US" altLang="ko-KR" dirty="0" err="1"/>
              <a:t>rbx</a:t>
            </a:r>
            <a:r>
              <a:rPr lang="en-US" altLang="ko-KR" dirty="0"/>
              <a:t>, </a:t>
            </a:r>
            <a:r>
              <a:rPr lang="en-US" altLang="ko-KR" dirty="0" err="1"/>
              <a:t>rcx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 err="1"/>
              <a:t>rdx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메모리주소 참조</a:t>
            </a:r>
            <a:r>
              <a:rPr lang="en-US" altLang="ko-KR" dirty="0"/>
              <a:t>(</a:t>
            </a:r>
            <a:r>
              <a:rPr lang="en-US" altLang="ko-KR" dirty="0" err="1"/>
              <a:t>eax</a:t>
            </a:r>
            <a:r>
              <a:rPr lang="en-US" altLang="ko-KR" dirty="0"/>
              <a:t> </a:t>
            </a:r>
            <a:r>
              <a:rPr lang="ko-KR" altLang="en-US" dirty="0"/>
              <a:t>레지스터 메모리 주소</a:t>
            </a:r>
            <a:r>
              <a:rPr lang="en-US" altLang="ko-KR" dirty="0"/>
              <a:t>)</a:t>
            </a:r>
            <a:endParaRPr lang="ko-KR" altLang="en-US" dirty="0"/>
          </a:p>
          <a:p>
            <a:r>
              <a:rPr lang="en-US" altLang="ko-KR" dirty="0"/>
              <a:t>[EAX]</a:t>
            </a:r>
          </a:p>
          <a:p>
            <a:endParaRPr lang="en-US" altLang="ko-KR" dirty="0"/>
          </a:p>
          <a:p>
            <a:r>
              <a:rPr lang="en-US" altLang="ko-KR" dirty="0"/>
              <a:t>Offset(</a:t>
            </a:r>
            <a:r>
              <a:rPr lang="ko-KR" altLang="en-US" sz="1100" dirty="0"/>
              <a:t>기준이 되는 주소에서 얼만큼 떨어져 있는지 표기하는 상대 주소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[EAX+4]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380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Register ( </a:t>
            </a:r>
            <a:r>
              <a:rPr lang="ko-KR" altLang="en-US" dirty="0"/>
              <a:t>레지스터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Register : CPU</a:t>
            </a:r>
            <a:r>
              <a:rPr lang="ko-KR" altLang="en-US" sz="2400" dirty="0"/>
              <a:t>에서 사용하는 변수 같은 것</a:t>
            </a:r>
            <a:r>
              <a:rPr lang="en-US" altLang="ko-KR" sz="2400" dirty="0"/>
              <a:t>. </a:t>
            </a:r>
            <a:r>
              <a:rPr lang="ko-KR" altLang="en-US" sz="2400" dirty="0"/>
              <a:t>변수와 개념은 다르지만 비슷한 역할을 한다</a:t>
            </a:r>
            <a:r>
              <a:rPr lang="en-US" altLang="ko-KR" sz="2400" dirty="0"/>
              <a:t>.</a:t>
            </a:r>
          </a:p>
          <a:p>
            <a:pPr lvl="1"/>
            <a:r>
              <a:rPr lang="en-US" altLang="ko-KR" sz="2000" dirty="0"/>
              <a:t>EAX (Extended Accumulator Register) – </a:t>
            </a:r>
            <a:r>
              <a:rPr lang="ko-KR" altLang="en-US" sz="2000" dirty="0"/>
              <a:t>가장 많이 사용</a:t>
            </a:r>
            <a:r>
              <a:rPr lang="en-US" altLang="ko-KR" sz="2000" dirty="0"/>
              <a:t>, + - </a:t>
            </a:r>
            <a:r>
              <a:rPr lang="ko-KR" altLang="en-US" sz="2000" dirty="0"/>
              <a:t>같은 연산에 사용 </a:t>
            </a:r>
            <a:r>
              <a:rPr lang="en-US" altLang="ko-KR" sz="2000" dirty="0"/>
              <a:t>return </a:t>
            </a:r>
            <a:r>
              <a:rPr lang="ko-KR" altLang="en-US" sz="2000" dirty="0"/>
              <a:t>값이 저장됨</a:t>
            </a:r>
            <a:endParaRPr lang="en-US" altLang="ko-KR" sz="2000" dirty="0"/>
          </a:p>
          <a:p>
            <a:pPr lvl="1"/>
            <a:r>
              <a:rPr lang="en-US" altLang="ko-KR" sz="2000" dirty="0"/>
              <a:t>EDX (Extended Data Register) – + - </a:t>
            </a:r>
            <a:r>
              <a:rPr lang="ko-KR" altLang="en-US" sz="2000" dirty="0"/>
              <a:t>와 같은 연산에 사용</a:t>
            </a:r>
            <a:r>
              <a:rPr lang="en-US" altLang="ko-KR" sz="2000" dirty="0"/>
              <a:t>, return </a:t>
            </a:r>
            <a:r>
              <a:rPr lang="ko-KR" altLang="en-US" sz="2000" dirty="0"/>
              <a:t>값이 저장 안됨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ECX (Extended Counter Register) – </a:t>
            </a:r>
            <a:r>
              <a:rPr lang="ko-KR" altLang="en-US" sz="2000" dirty="0" err="1"/>
              <a:t>카운터하는</a:t>
            </a:r>
            <a:r>
              <a:rPr lang="ko-KR" altLang="en-US" sz="2000" dirty="0"/>
              <a:t> 레지스터 </a:t>
            </a:r>
            <a:endParaRPr lang="en-US" altLang="ko-KR" sz="2000" dirty="0"/>
          </a:p>
          <a:p>
            <a:pPr lvl="2"/>
            <a:r>
              <a:rPr lang="en-US" altLang="ko-KR" sz="1800" dirty="0"/>
              <a:t>for(int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&lt;10;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++) </a:t>
            </a:r>
            <a:r>
              <a:rPr lang="ko-KR" altLang="en-US" sz="1800" dirty="0"/>
              <a:t>에서 </a:t>
            </a:r>
            <a:r>
              <a:rPr lang="en-US" altLang="ko-KR" sz="1800" dirty="0" err="1"/>
              <a:t>i</a:t>
            </a:r>
            <a:r>
              <a:rPr lang="ko-KR" altLang="en-US" sz="1800" dirty="0"/>
              <a:t>와 같은 역할</a:t>
            </a:r>
            <a:r>
              <a:rPr lang="en-US" altLang="ko-KR" sz="1800" dirty="0"/>
              <a:t>.</a:t>
            </a:r>
          </a:p>
          <a:p>
            <a:pPr lvl="1"/>
            <a:r>
              <a:rPr lang="en-US" altLang="ko-KR" sz="2000" dirty="0"/>
              <a:t>EBX (Extended Base Register) – </a:t>
            </a:r>
            <a:r>
              <a:rPr lang="en-US" altLang="ko-KR" sz="2000" dirty="0" err="1"/>
              <a:t>eax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edx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ecx</a:t>
            </a:r>
            <a:r>
              <a:rPr lang="en-US" altLang="ko-KR" sz="2000" dirty="0"/>
              <a:t> </a:t>
            </a:r>
            <a:r>
              <a:rPr lang="ko-KR" altLang="en-US" sz="2000" dirty="0"/>
              <a:t>가 부족할 때 사용되는 여분의 레지스터</a:t>
            </a:r>
            <a:endParaRPr lang="en-US" altLang="ko-KR" sz="2000" dirty="0"/>
          </a:p>
          <a:p>
            <a:pPr lvl="1"/>
            <a:r>
              <a:rPr lang="en-US" altLang="ko-KR" sz="2000" dirty="0"/>
              <a:t>ESI (Extended Source Index) – </a:t>
            </a:r>
            <a:r>
              <a:rPr lang="ko-KR" altLang="en-US" sz="2000" dirty="0"/>
              <a:t>데이터를 복사할 때 복사할 데이터의 주소 저장</a:t>
            </a:r>
            <a:endParaRPr lang="en-US" altLang="ko-KR" sz="2000" dirty="0"/>
          </a:p>
          <a:p>
            <a:pPr lvl="1"/>
            <a:r>
              <a:rPr lang="en-US" altLang="ko-KR" sz="2000" dirty="0"/>
              <a:t>EDI (Extended Destination Index) – </a:t>
            </a:r>
            <a:r>
              <a:rPr lang="ko-KR" altLang="en-US" sz="2000" dirty="0"/>
              <a:t>데이터를 복사할 때 복사할 곳의 주소 저장</a:t>
            </a:r>
            <a:endParaRPr lang="en-US" altLang="ko-KR" sz="2000" dirty="0"/>
          </a:p>
          <a:p>
            <a:pPr lvl="1"/>
            <a:r>
              <a:rPr lang="en-US" altLang="ko-KR" sz="2000" dirty="0"/>
              <a:t>ESP (Extended Stack Pointer) – </a:t>
            </a:r>
            <a:r>
              <a:rPr lang="ko-KR" altLang="en-US" sz="2000" dirty="0" err="1"/>
              <a:t>스텍프레임의</a:t>
            </a:r>
            <a:r>
              <a:rPr lang="ko-KR" altLang="en-US" sz="2000" dirty="0"/>
              <a:t> 끝 지점 주소를 저장</a:t>
            </a:r>
            <a:endParaRPr lang="en-US" altLang="ko-KR" sz="2000" dirty="0"/>
          </a:p>
          <a:p>
            <a:pPr lvl="1"/>
            <a:r>
              <a:rPr lang="en-US" altLang="ko-KR" sz="2000" dirty="0"/>
              <a:t>EBP (Extended Base Pointer) – </a:t>
            </a:r>
            <a:r>
              <a:rPr lang="ko-KR" altLang="en-US" sz="2000" dirty="0" err="1"/>
              <a:t>스텍프렘임의</a:t>
            </a:r>
            <a:r>
              <a:rPr lang="ko-KR" altLang="en-US" sz="2000" dirty="0"/>
              <a:t> 시작 지점 주소를 저장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1777950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69C8710B-FE0E-4416-B1D7-242E4C48B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39454"/>
              </p:ext>
            </p:extLst>
          </p:nvPr>
        </p:nvGraphicFramePr>
        <p:xfrm>
          <a:off x="1936206" y="4865683"/>
          <a:ext cx="812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296493964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08182316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6712207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35764493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9448330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135744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4077401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252765165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86572263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49670825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3716365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037875912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1172507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04582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4657326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56996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5313443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7385724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7082077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9772486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0874777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3772544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8337695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58786723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1816315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07312842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13110860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385129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465134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344111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90674066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762248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143126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7000080F-B0CA-4EAB-B7F9-4BFDC408324F}"/>
              </a:ext>
            </a:extLst>
          </p:cNvPr>
          <p:cNvSpPr txBox="1"/>
          <p:nvPr/>
        </p:nvSpPr>
        <p:spPr>
          <a:xfrm>
            <a:off x="9907753" y="449635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9BB6B9-63E7-48CB-B36E-5B2F117C53C4}"/>
              </a:ext>
            </a:extLst>
          </p:cNvPr>
          <p:cNvSpPr txBox="1"/>
          <p:nvPr/>
        </p:nvSpPr>
        <p:spPr>
          <a:xfrm>
            <a:off x="5779633" y="44963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57206D-E9AF-417E-8199-FB3A06CD7A62}"/>
              </a:ext>
            </a:extLst>
          </p:cNvPr>
          <p:cNvSpPr txBox="1"/>
          <p:nvPr/>
        </p:nvSpPr>
        <p:spPr>
          <a:xfrm>
            <a:off x="1715633" y="4496351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32</a:t>
            </a:r>
            <a:endParaRPr lang="ko-KR" altLang="en-US" dirty="0"/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A664E356-0C49-4923-A7A4-3C358D8D6E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9694384"/>
              </p:ext>
            </p:extLst>
          </p:nvPr>
        </p:nvGraphicFramePr>
        <p:xfrm>
          <a:off x="6000206" y="3429000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21464901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6906363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961455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20419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666978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740607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7906932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472323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531224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749498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731754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2010511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4618883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10348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115378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40326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5011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C193F4F6-2FEA-4F95-A30C-FC24EB3BEE63}"/>
              </a:ext>
            </a:extLst>
          </p:cNvPr>
          <p:cNvSpPr txBox="1"/>
          <p:nvPr/>
        </p:nvSpPr>
        <p:spPr>
          <a:xfrm>
            <a:off x="9907753" y="30596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D4B6AE-A9EB-4BF9-90E1-510F94BE902F}"/>
              </a:ext>
            </a:extLst>
          </p:cNvPr>
          <p:cNvSpPr txBox="1"/>
          <p:nvPr/>
        </p:nvSpPr>
        <p:spPr>
          <a:xfrm>
            <a:off x="5779633" y="305966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DA654620-5302-427F-91EC-0956671C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182654"/>
              </p:ext>
            </p:extLst>
          </p:nvPr>
        </p:nvGraphicFramePr>
        <p:xfrm>
          <a:off x="6000206" y="1990809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4000">
                  <a:extLst>
                    <a:ext uri="{9D8B030D-6E8A-4147-A177-3AD203B41FA5}">
                      <a16:colId xmlns:a16="http://schemas.microsoft.com/office/drawing/2014/main" val="3214649010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76906363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6961455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42041918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6669783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974060761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7906932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54723239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853122449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57494988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4073175416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3220105113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2246188837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21103480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1611537824"/>
                    </a:ext>
                  </a:extLst>
                </a:gridCol>
                <a:gridCol w="254000">
                  <a:extLst>
                    <a:ext uri="{9D8B030D-6E8A-4147-A177-3AD203B41FA5}">
                      <a16:colId xmlns:a16="http://schemas.microsoft.com/office/drawing/2014/main" val="7403262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065011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CD2EA957-5687-42CC-A784-4457B0220A4E}"/>
              </a:ext>
            </a:extLst>
          </p:cNvPr>
          <p:cNvSpPr txBox="1"/>
          <p:nvPr/>
        </p:nvSpPr>
        <p:spPr>
          <a:xfrm>
            <a:off x="9907753" y="162147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44680D-EB9D-485C-9B50-A14CA033974C}"/>
              </a:ext>
            </a:extLst>
          </p:cNvPr>
          <p:cNvSpPr txBox="1"/>
          <p:nvPr/>
        </p:nvSpPr>
        <p:spPr>
          <a:xfrm>
            <a:off x="5779633" y="1621477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15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0DED58-47A4-4AD9-9291-AB750FA2DCBD}"/>
              </a:ext>
            </a:extLst>
          </p:cNvPr>
          <p:cNvSpPr txBox="1"/>
          <p:nvPr/>
        </p:nvSpPr>
        <p:spPr>
          <a:xfrm>
            <a:off x="1936206" y="3436933"/>
            <a:ext cx="18261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AX, BX, CX, DX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6DACA3-54E8-4835-A0A0-F4C57B66BC3D}"/>
              </a:ext>
            </a:extLst>
          </p:cNvPr>
          <p:cNvSpPr txBox="1"/>
          <p:nvPr/>
        </p:nvSpPr>
        <p:spPr>
          <a:xfrm>
            <a:off x="7862929" y="287424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X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A01C4A-B25F-4F53-A393-8D3E007D852A}"/>
              </a:ext>
            </a:extLst>
          </p:cNvPr>
          <p:cNvSpPr txBox="1"/>
          <p:nvPr/>
        </p:nvSpPr>
        <p:spPr>
          <a:xfrm>
            <a:off x="6862956" y="1436811"/>
            <a:ext cx="3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6A9308F-360B-4655-A604-C5E854E50EE0}"/>
              </a:ext>
            </a:extLst>
          </p:cNvPr>
          <p:cNvSpPr txBox="1"/>
          <p:nvPr/>
        </p:nvSpPr>
        <p:spPr>
          <a:xfrm>
            <a:off x="8903259" y="1436811"/>
            <a:ext cx="362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</a:t>
            </a:r>
            <a:endParaRPr lang="ko-KR" alt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9D4BA1-E462-436B-8331-83BFB3F797E7}"/>
              </a:ext>
            </a:extLst>
          </p:cNvPr>
          <p:cNvSpPr txBox="1"/>
          <p:nvPr/>
        </p:nvSpPr>
        <p:spPr>
          <a:xfrm>
            <a:off x="1267132" y="1990809"/>
            <a:ext cx="3660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AH, BH, CH, DH // AL, BL, CL, DL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EACCF8-B52D-4AF2-9278-F6E14B087FB8}"/>
              </a:ext>
            </a:extLst>
          </p:cNvPr>
          <p:cNvSpPr txBox="1"/>
          <p:nvPr/>
        </p:nvSpPr>
        <p:spPr>
          <a:xfrm>
            <a:off x="4779359" y="5540855"/>
            <a:ext cx="24416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EAX, EBX, ECX, EDX</a:t>
            </a:r>
            <a:endParaRPr lang="ko-KR" altLang="en-US" dirty="0"/>
          </a:p>
        </p:txBody>
      </p:sp>
      <p:sp>
        <p:nvSpPr>
          <p:cNvPr id="33" name="제목 1">
            <a:extLst>
              <a:ext uri="{FF2B5EF4-FFF2-40B4-BE49-F238E27FC236}">
                <a16:creationId xmlns:a16="http://schemas.microsoft.com/office/drawing/2014/main" id="{1F5AA0F0-6B9C-4F73-9F2D-04C49F20DA23}"/>
              </a:ext>
            </a:extLst>
          </p:cNvPr>
          <p:cNvSpPr txBox="1">
            <a:spLocks/>
          </p:cNvSpPr>
          <p:nvPr/>
        </p:nvSpPr>
        <p:spPr>
          <a:xfrm>
            <a:off x="411920" y="207747"/>
            <a:ext cx="11368160" cy="7621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Register ( </a:t>
            </a:r>
            <a:r>
              <a:rPr lang="ko-KR" altLang="en-US" dirty="0"/>
              <a:t>레지스터 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22667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Opcode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ko-KR" dirty="0"/>
              <a:t>PUSH – </a:t>
            </a:r>
            <a:r>
              <a:rPr lang="ko-KR" altLang="en-US" dirty="0"/>
              <a:t>스택에 값을 넣는다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POP – </a:t>
            </a:r>
            <a:r>
              <a:rPr lang="ko-KR" altLang="en-US" dirty="0"/>
              <a:t>스택의 값을 가져온다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MOV – </a:t>
            </a:r>
            <a:r>
              <a:rPr lang="ko-KR" altLang="en-US" dirty="0"/>
              <a:t>단순하게 값을 넣는 명령어 </a:t>
            </a:r>
            <a:r>
              <a:rPr lang="en-US" altLang="ko-KR" dirty="0"/>
              <a:t>( MOV</a:t>
            </a:r>
            <a:r>
              <a:rPr lang="ko-KR" altLang="en-US" dirty="0"/>
              <a:t> </a:t>
            </a:r>
            <a:r>
              <a:rPr lang="en-US" altLang="ko-KR" dirty="0"/>
              <a:t>EAX,</a:t>
            </a:r>
            <a:r>
              <a:rPr lang="ko-KR" altLang="en-US" dirty="0"/>
              <a:t> </a:t>
            </a:r>
            <a:r>
              <a:rPr lang="en-US" altLang="ko-KR" dirty="0"/>
              <a:t>ECX</a:t>
            </a:r>
            <a:r>
              <a:rPr lang="ko-KR" altLang="en-US" dirty="0"/>
              <a:t> 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LEA - MOV</a:t>
            </a:r>
            <a:r>
              <a:rPr lang="ko-KR" altLang="en-US" dirty="0"/>
              <a:t>와 같은 역할이지만 </a:t>
            </a:r>
            <a:r>
              <a:rPr lang="en-US" altLang="ko-KR" dirty="0"/>
              <a:t>MOV</a:t>
            </a:r>
            <a:r>
              <a:rPr lang="ko-KR" altLang="en-US" dirty="0"/>
              <a:t>는 값을 넣고</a:t>
            </a:r>
            <a:r>
              <a:rPr lang="en-US" altLang="ko-KR" dirty="0"/>
              <a:t>, LEA</a:t>
            </a:r>
            <a:r>
              <a:rPr lang="ko-KR" altLang="en-US" dirty="0"/>
              <a:t>는 주소를 넣는다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ADD,</a:t>
            </a:r>
            <a:r>
              <a:rPr lang="ko-KR" altLang="en-US" dirty="0"/>
              <a:t> </a:t>
            </a:r>
            <a:r>
              <a:rPr lang="en-US" altLang="ko-KR" dirty="0"/>
              <a:t>SUB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더하기와 빼기</a:t>
            </a:r>
            <a:endParaRPr lang="en-US" altLang="ko-KR" dirty="0"/>
          </a:p>
          <a:p>
            <a:r>
              <a:rPr lang="en-US" altLang="ko-KR" dirty="0"/>
              <a:t>INC, DEC – increase,</a:t>
            </a:r>
            <a:r>
              <a:rPr lang="ko-KR" altLang="en-US" dirty="0"/>
              <a:t> </a:t>
            </a:r>
            <a:r>
              <a:rPr lang="en-US" altLang="ko-KR" dirty="0"/>
              <a:t>decrease</a:t>
            </a:r>
            <a:r>
              <a:rPr lang="ko-KR" altLang="en-US" dirty="0"/>
              <a:t> </a:t>
            </a:r>
            <a:r>
              <a:rPr lang="en-US" altLang="ko-KR" dirty="0"/>
              <a:t>c</a:t>
            </a:r>
            <a:r>
              <a:rPr lang="ko-KR" altLang="en-US" dirty="0"/>
              <a:t>언어에서 </a:t>
            </a:r>
            <a:r>
              <a:rPr lang="en-US" altLang="ko-KR" dirty="0"/>
              <a:t>++, -- </a:t>
            </a:r>
            <a:r>
              <a:rPr lang="ko-KR" altLang="en-US" dirty="0"/>
              <a:t>같은 역할</a:t>
            </a:r>
            <a:endParaRPr lang="en-US" altLang="ko-KR" dirty="0"/>
          </a:p>
          <a:p>
            <a:r>
              <a:rPr lang="en-US" altLang="ko-KR" dirty="0"/>
              <a:t>CMP – operand</a:t>
            </a:r>
            <a:r>
              <a:rPr lang="ko-KR" altLang="en-US" dirty="0"/>
              <a:t>를 비교하는 명령어 </a:t>
            </a:r>
            <a:endParaRPr lang="en-US" altLang="ko-KR" dirty="0"/>
          </a:p>
          <a:p>
            <a:r>
              <a:rPr lang="en-US" altLang="ko-KR" dirty="0"/>
              <a:t>CALL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함수를 호출하는 명령어</a:t>
            </a:r>
            <a:endParaRPr lang="en-US" altLang="ko-KR" dirty="0"/>
          </a:p>
          <a:p>
            <a:r>
              <a:rPr lang="en-US" altLang="ko-KR" dirty="0"/>
              <a:t>RET - CALL</a:t>
            </a:r>
            <a:r>
              <a:rPr lang="ko-KR" altLang="en-US" dirty="0"/>
              <a:t>로 호출된 함수를 종료하고 </a:t>
            </a:r>
            <a:r>
              <a:rPr lang="en-US" altLang="ko-KR" dirty="0"/>
              <a:t>CALL</a:t>
            </a:r>
            <a:r>
              <a:rPr lang="ko-KR" altLang="en-US" dirty="0"/>
              <a:t>다음의 명령줄로 이동하는 명령어</a:t>
            </a:r>
            <a:endParaRPr lang="en-US" altLang="ko-KR" dirty="0"/>
          </a:p>
          <a:p>
            <a:r>
              <a:rPr lang="en-US" altLang="ko-KR" dirty="0"/>
              <a:t>NOP – </a:t>
            </a:r>
            <a:r>
              <a:rPr lang="ko-KR" altLang="en-US" dirty="0"/>
              <a:t>아무것도 하지 않는 명령어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3522518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820</TotalTime>
  <Words>705</Words>
  <Application>Microsoft Office PowerPoint</Application>
  <PresentationFormat>와이드스크린</PresentationFormat>
  <Paragraphs>176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CryptoCraft 테마</vt:lpstr>
      <vt:lpstr>제목 테마</vt:lpstr>
      <vt:lpstr>어셈블리 기초</vt:lpstr>
      <vt:lpstr>어셈블리어란?</vt:lpstr>
      <vt:lpstr>어셈블리어의 장점과 단점</vt:lpstr>
      <vt:lpstr>High level language 와  Low level language</vt:lpstr>
      <vt:lpstr>AT&amp;T와 Intel의 차이</vt:lpstr>
      <vt:lpstr>AT&amp;T와 Intel의 차이</vt:lpstr>
      <vt:lpstr>Register ( 레지스터 )</vt:lpstr>
      <vt:lpstr> </vt:lpstr>
      <vt:lpstr>Opcode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57</cp:revision>
  <dcterms:created xsi:type="dcterms:W3CDTF">2019-03-05T04:29:07Z</dcterms:created>
  <dcterms:modified xsi:type="dcterms:W3CDTF">2020-10-17T20:21:59Z</dcterms:modified>
</cp:coreProperties>
</file>