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9"/>
  </p:notesMasterIdLst>
  <p:handoutMasterIdLst>
    <p:handoutMasterId r:id="rId20"/>
  </p:handoutMasterIdLst>
  <p:sldIdLst>
    <p:sldId id="269" r:id="rId3"/>
    <p:sldId id="275" r:id="rId4"/>
    <p:sldId id="305" r:id="rId5"/>
    <p:sldId id="282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0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6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472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0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npie/CryptoCraftLab-minpie_public" TargetMode="External"/><Relationship Id="rId2" Type="http://schemas.openxmlformats.org/officeDocument/2006/relationships/hyperlink" Target="https://youtu.be/iylH0te0Ujw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mplib.org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공개키 암호의 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Part 2.Ep 3: GMP </a:t>
            </a:r>
            <a:r>
              <a:rPr lang="ko-KR" altLang="en-US" dirty="0"/>
              <a:t>라이브러리</a:t>
            </a:r>
            <a:br>
              <a:rPr lang="en-US" altLang="ko-KR" dirty="0"/>
            </a:br>
            <a:r>
              <a:rPr lang="en-US" altLang="ko-KR" dirty="0"/>
              <a:t>YouTube: </a:t>
            </a:r>
            <a:r>
              <a:rPr lang="en-US" altLang="ko-KR" dirty="0">
                <a:hlinkClick r:id="rId2"/>
              </a:rPr>
              <a:t>https://youtu.be/iylH0te0Ujw</a:t>
            </a:r>
            <a:br>
              <a:rPr lang="en-US" altLang="ko-KR" dirty="0"/>
            </a:br>
            <a:r>
              <a:rPr lang="en-US" altLang="ko-KR" dirty="0"/>
              <a:t>Git: </a:t>
            </a:r>
            <a:r>
              <a:rPr lang="en-US" altLang="ko-KR" dirty="0">
                <a:hlinkClick r:id="rId3"/>
              </a:rPr>
              <a:t>https://github.com/minpie/CryptoCraftLab-minpie_public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GMP </a:t>
            </a:r>
            <a:r>
              <a:rPr lang="ko-KR" altLang="en-US" dirty="0"/>
              <a:t>라이브러리 </a:t>
            </a:r>
            <a:r>
              <a:rPr lang="en-US" altLang="ko-KR" dirty="0"/>
              <a:t>– </a:t>
            </a:r>
            <a:r>
              <a:rPr lang="ko-KR" altLang="en-US" dirty="0"/>
              <a:t>컴파일 방법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3CCABD3-B6EF-959F-49CC-4EA9343650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919" y="3520447"/>
            <a:ext cx="11368159" cy="2367644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gcc</a:t>
            </a:r>
            <a:r>
              <a:rPr lang="en-US" altLang="ko-KR" dirty="0"/>
              <a:t> </a:t>
            </a:r>
            <a:r>
              <a:rPr lang="ko-KR" altLang="en-US" dirty="0"/>
              <a:t>컴파일 인자로는 </a:t>
            </a:r>
            <a:r>
              <a:rPr lang="en-US" altLang="ko-KR" dirty="0"/>
              <a:t>–</a:t>
            </a:r>
            <a:r>
              <a:rPr lang="en-US" altLang="ko-KR" dirty="0" err="1"/>
              <a:t>lgmp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(</a:t>
            </a:r>
            <a:r>
              <a:rPr lang="ko-KR" altLang="en-US" dirty="0"/>
              <a:t>소문자 </a:t>
            </a:r>
            <a:r>
              <a:rPr lang="en-US" altLang="ko-KR" dirty="0"/>
              <a:t>L)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4B7087-E24A-009C-8E0F-DC3B6EEFD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1" y="1061357"/>
            <a:ext cx="11368160" cy="23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18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GMP </a:t>
            </a:r>
            <a:r>
              <a:rPr lang="ko-KR" altLang="en-US" dirty="0"/>
              <a:t>라이브러리 </a:t>
            </a:r>
            <a:r>
              <a:rPr lang="en-US" altLang="ko-KR" dirty="0"/>
              <a:t>– </a:t>
            </a:r>
            <a:r>
              <a:rPr lang="ko-KR" altLang="en-US" dirty="0"/>
              <a:t>사용 방법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3CCABD3-B6EF-959F-49CC-4EA9343650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919" y="2927175"/>
            <a:ext cx="11368159" cy="2367644"/>
          </a:xfrm>
        </p:spPr>
        <p:txBody>
          <a:bodyPr>
            <a:normAutofit/>
          </a:bodyPr>
          <a:lstStyle/>
          <a:p>
            <a:r>
              <a:rPr lang="ko-KR" altLang="en-US" dirty="0"/>
              <a:t>수를 </a:t>
            </a:r>
            <a:r>
              <a:rPr lang="ko-KR" altLang="en-US" dirty="0" err="1"/>
              <a:t>표현할때</a:t>
            </a:r>
            <a:r>
              <a:rPr lang="ko-KR" altLang="en-US" dirty="0"/>
              <a:t> </a:t>
            </a:r>
            <a:r>
              <a:rPr lang="en-US" altLang="ko-KR" dirty="0" err="1"/>
              <a:t>Gmp</a:t>
            </a:r>
            <a:r>
              <a:rPr lang="ko-KR" altLang="en-US" dirty="0"/>
              <a:t>만의 자료형을 선언하여 사용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7C15D0-17FA-7BCA-B18B-47DAA2EF8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19" y="1095936"/>
            <a:ext cx="7983064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1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GMP </a:t>
            </a:r>
            <a:r>
              <a:rPr lang="ko-KR" altLang="en-US" dirty="0"/>
              <a:t>라이브러리 </a:t>
            </a:r>
            <a:r>
              <a:rPr lang="en-US" altLang="ko-KR" dirty="0"/>
              <a:t>– </a:t>
            </a:r>
            <a:r>
              <a:rPr lang="ko-KR" altLang="en-US" dirty="0"/>
              <a:t>사용 방법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3CCABD3-B6EF-959F-49CC-4EA9343650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921" y="4085271"/>
            <a:ext cx="11368159" cy="2196329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Gmp</a:t>
            </a:r>
            <a:r>
              <a:rPr lang="en-US" altLang="ko-KR" dirty="0"/>
              <a:t> </a:t>
            </a:r>
            <a:r>
              <a:rPr lang="ko-KR" altLang="en-US" dirty="0"/>
              <a:t>자료형을</a:t>
            </a:r>
            <a:r>
              <a:rPr lang="en-US" altLang="ko-KR" dirty="0"/>
              <a:t> </a:t>
            </a:r>
            <a:r>
              <a:rPr lang="ko-KR" altLang="en-US" dirty="0"/>
              <a:t>사용 전과 사용 종료 후 각각 </a:t>
            </a:r>
            <a:r>
              <a:rPr lang="en-US" altLang="ko-KR" dirty="0" err="1"/>
              <a:t>mpz_init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 err="1"/>
              <a:t>mpz_clear</a:t>
            </a:r>
            <a:r>
              <a:rPr lang="en-US" altLang="ko-KR" dirty="0"/>
              <a:t>()</a:t>
            </a:r>
            <a:r>
              <a:rPr lang="ko-KR" altLang="en-US" dirty="0"/>
              <a:t>를 사용하여야 함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74DC25E-CD43-3A81-97A6-802365243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103531"/>
            <a:ext cx="6916115" cy="29817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437307-2DFD-B0D8-4742-6C03998F5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922" y="1103531"/>
            <a:ext cx="3448531" cy="104789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439DDC-3ACD-BF31-C63D-01E2FFA26BA0}"/>
              </a:ext>
            </a:extLst>
          </p:cNvPr>
          <p:cNvSpPr/>
          <p:nvPr/>
        </p:nvSpPr>
        <p:spPr>
          <a:xfrm>
            <a:off x="6026331" y="1393371"/>
            <a:ext cx="2595122" cy="6444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25892F-9C81-9084-2F73-AAD0A7E08AAB}"/>
              </a:ext>
            </a:extLst>
          </p:cNvPr>
          <p:cNvSpPr/>
          <p:nvPr/>
        </p:nvSpPr>
        <p:spPr>
          <a:xfrm>
            <a:off x="1274855" y="2007325"/>
            <a:ext cx="2595122" cy="6444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134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GMP </a:t>
            </a:r>
            <a:r>
              <a:rPr lang="ko-KR" altLang="en-US" dirty="0"/>
              <a:t>라이브러리 </a:t>
            </a:r>
            <a:r>
              <a:rPr lang="en-US" altLang="ko-KR" dirty="0"/>
              <a:t>– </a:t>
            </a:r>
            <a:r>
              <a:rPr lang="ko-KR" altLang="en-US" dirty="0"/>
              <a:t>사용 방법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3CCABD3-B6EF-959F-49CC-4EA9343650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920" y="3022825"/>
            <a:ext cx="11368159" cy="2196329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Gmp</a:t>
            </a:r>
            <a:r>
              <a:rPr lang="en-US" altLang="ko-KR" dirty="0"/>
              <a:t> </a:t>
            </a:r>
            <a:r>
              <a:rPr lang="ko-KR" altLang="en-US" dirty="0"/>
              <a:t>자료형에 값을 대입하기 위한 다양한 함수가 존재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Gmp</a:t>
            </a:r>
            <a:r>
              <a:rPr lang="en-US" altLang="ko-KR" dirty="0"/>
              <a:t> </a:t>
            </a:r>
            <a:r>
              <a:rPr lang="ko-KR" altLang="en-US" dirty="0"/>
              <a:t>자료형의 값을 출력하기 위해서는 </a:t>
            </a:r>
            <a:r>
              <a:rPr lang="en-US" altLang="ko-KR" dirty="0" err="1"/>
              <a:t>gmp_printf</a:t>
            </a:r>
            <a:r>
              <a:rPr lang="en-US" altLang="ko-KR" dirty="0"/>
              <a:t>() </a:t>
            </a:r>
            <a:r>
              <a:rPr lang="ko-KR" altLang="en-US" dirty="0"/>
              <a:t>등을 </a:t>
            </a:r>
            <a:r>
              <a:rPr lang="en-US" altLang="ko-KR" dirty="0"/>
              <a:t>%</a:t>
            </a:r>
            <a:r>
              <a:rPr lang="en-US" altLang="ko-KR" dirty="0" err="1"/>
              <a:t>Zd</a:t>
            </a:r>
            <a:r>
              <a:rPr lang="en-US" altLang="ko-KR" dirty="0"/>
              <a:t> </a:t>
            </a:r>
            <a:r>
              <a:rPr lang="ko-KR" altLang="en-US" dirty="0"/>
              <a:t>등과 같은 형식 지정자와 함께 사용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2945C3-AD40-E833-D9DE-3484B85955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459"/>
          <a:stretch/>
        </p:blipFill>
        <p:spPr>
          <a:xfrm>
            <a:off x="411920" y="1065299"/>
            <a:ext cx="5715798" cy="179982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4902EAC-484D-3B63-005C-90DD5A044F45}"/>
              </a:ext>
            </a:extLst>
          </p:cNvPr>
          <p:cNvSpPr/>
          <p:nvPr/>
        </p:nvSpPr>
        <p:spPr>
          <a:xfrm>
            <a:off x="1155122" y="2280996"/>
            <a:ext cx="4444489" cy="4931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81A00D-29BB-773B-91E9-5A88F2C835FE}"/>
              </a:ext>
            </a:extLst>
          </p:cNvPr>
          <p:cNvSpPr/>
          <p:nvPr/>
        </p:nvSpPr>
        <p:spPr>
          <a:xfrm>
            <a:off x="1123403" y="1020057"/>
            <a:ext cx="4798425" cy="2949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24EDC44-573A-CC68-D5CC-A5EB1C9E7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19984"/>
            <a:ext cx="2095792" cy="62873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8D124D-22EA-58CC-A1F4-FE8824A23213}"/>
              </a:ext>
            </a:extLst>
          </p:cNvPr>
          <p:cNvSpPr/>
          <p:nvPr/>
        </p:nvSpPr>
        <p:spPr>
          <a:xfrm>
            <a:off x="6096001" y="1039414"/>
            <a:ext cx="2095792" cy="6545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99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FD20F5-342F-70BC-9BCD-45DBA2062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77" y="1020057"/>
            <a:ext cx="5496692" cy="82879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GMP </a:t>
            </a:r>
            <a:r>
              <a:rPr lang="ko-KR" altLang="en-US" dirty="0"/>
              <a:t>라이브러리 </a:t>
            </a:r>
            <a:r>
              <a:rPr lang="en-US" altLang="ko-KR" dirty="0"/>
              <a:t>– </a:t>
            </a:r>
            <a:r>
              <a:rPr lang="ko-KR" altLang="en-US" dirty="0"/>
              <a:t>사용 방법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3CCABD3-B6EF-959F-49CC-4EA9343650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921" y="1898995"/>
            <a:ext cx="11368159" cy="2196329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Gmp</a:t>
            </a:r>
            <a:r>
              <a:rPr lang="en-US" altLang="ko-KR" dirty="0"/>
              <a:t> </a:t>
            </a:r>
            <a:r>
              <a:rPr lang="ko-KR" altLang="en-US" dirty="0"/>
              <a:t>자료형을 직접 </a:t>
            </a:r>
            <a:r>
              <a:rPr lang="en-US" altLang="ko-KR" dirty="0"/>
              <a:t>return </a:t>
            </a:r>
            <a:r>
              <a:rPr lang="ko-KR" altLang="en-US" dirty="0"/>
              <a:t>하거나 포인터와 함께 사용하는 것은 </a:t>
            </a:r>
            <a:r>
              <a:rPr lang="ko-KR" altLang="en-US" dirty="0" err="1"/>
              <a:t>권장되지않음</a:t>
            </a:r>
            <a:r>
              <a:rPr lang="en-US" altLang="ko-KR" dirty="0"/>
              <a:t>(</a:t>
            </a:r>
            <a:r>
              <a:rPr lang="ko-KR" altLang="en-US" dirty="0"/>
              <a:t>그럴 필요가 없음</a:t>
            </a:r>
            <a:r>
              <a:rPr lang="en-US" altLang="ko-KR" dirty="0"/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81A00D-29BB-773B-91E9-5A88F2C835FE}"/>
              </a:ext>
            </a:extLst>
          </p:cNvPr>
          <p:cNvSpPr/>
          <p:nvPr/>
        </p:nvSpPr>
        <p:spPr>
          <a:xfrm>
            <a:off x="2203266" y="978619"/>
            <a:ext cx="3819503" cy="2492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668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GMP </a:t>
            </a:r>
            <a:r>
              <a:rPr lang="ko-KR" altLang="en-US" dirty="0"/>
              <a:t>라이브러리 </a:t>
            </a:r>
            <a:r>
              <a:rPr lang="en-US" altLang="ko-KR" dirty="0"/>
              <a:t>– </a:t>
            </a:r>
            <a:r>
              <a:rPr lang="ko-KR" altLang="en-US" dirty="0"/>
              <a:t>사용 방법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3CCABD3-B6EF-959F-49CC-4EA9343650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920" y="2508574"/>
            <a:ext cx="11368159" cy="2196329"/>
          </a:xfrm>
        </p:spPr>
        <p:txBody>
          <a:bodyPr>
            <a:normAutofit/>
          </a:bodyPr>
          <a:lstStyle/>
          <a:p>
            <a:r>
              <a:rPr lang="ko-KR" altLang="en-US" dirty="0"/>
              <a:t>이 외에도 많은 내용과 함수들은 전부 </a:t>
            </a:r>
            <a:r>
              <a:rPr lang="en-US" altLang="ko-KR" dirty="0" err="1"/>
              <a:t>gmp</a:t>
            </a:r>
            <a:r>
              <a:rPr lang="en-US" altLang="ko-KR" dirty="0"/>
              <a:t> </a:t>
            </a:r>
            <a:r>
              <a:rPr lang="ko-KR" altLang="en-US" dirty="0"/>
              <a:t>사이트에서 제공하는 </a:t>
            </a:r>
            <a:br>
              <a:rPr lang="en-US" altLang="ko-KR" dirty="0"/>
            </a:br>
            <a:r>
              <a:rPr lang="ko-KR" altLang="en-US" dirty="0"/>
              <a:t>온라인 페이지</a:t>
            </a:r>
            <a:r>
              <a:rPr lang="en-US" altLang="ko-KR" dirty="0"/>
              <a:t>/pdf </a:t>
            </a:r>
            <a:r>
              <a:rPr lang="ko-KR" altLang="en-US" dirty="0"/>
              <a:t>에서 확인이 가능함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581BE6-D81B-B102-C6C4-0E9066D61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127256"/>
            <a:ext cx="3667637" cy="1381318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24BF4AD-8AF9-696C-91DE-E7E045C02C4D}"/>
              </a:ext>
            </a:extLst>
          </p:cNvPr>
          <p:cNvCxnSpPr/>
          <p:nvPr/>
        </p:nvCxnSpPr>
        <p:spPr>
          <a:xfrm>
            <a:off x="1480456" y="1480458"/>
            <a:ext cx="12975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140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51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발표 계획 목록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GMP </a:t>
            </a:r>
            <a:r>
              <a:rPr lang="ko-KR" altLang="en-US" dirty="0"/>
              <a:t>라이브러리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발표 계획</a:t>
            </a:r>
            <a:r>
              <a:rPr lang="en-US" altLang="ko-KR" dirty="0"/>
              <a:t>: 24.07.19ver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Part 1. </a:t>
            </a:r>
            <a:r>
              <a:rPr lang="ko-KR" altLang="en-US" dirty="0" err="1"/>
              <a:t>대칭키</a:t>
            </a:r>
            <a:r>
              <a:rPr lang="ko-KR" altLang="en-US" dirty="0"/>
              <a:t> 암호 단일블록 </a:t>
            </a:r>
            <a:r>
              <a:rPr lang="en-US" altLang="ko-KR" dirty="0"/>
              <a:t>C</a:t>
            </a:r>
            <a:r>
              <a:rPr lang="ko-KR" altLang="en-US" dirty="0"/>
              <a:t>언어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Ep1. AES</a:t>
            </a:r>
          </a:p>
          <a:p>
            <a:pPr lvl="2"/>
            <a:r>
              <a:rPr lang="en-US" altLang="ko-KR" dirty="0"/>
              <a:t>Ep2. DES</a:t>
            </a:r>
          </a:p>
          <a:p>
            <a:pPr lvl="1"/>
            <a:r>
              <a:rPr lang="en-US" altLang="ko-KR" dirty="0"/>
              <a:t>Part 2. 64</a:t>
            </a:r>
            <a:r>
              <a:rPr lang="ko-KR" altLang="en-US" dirty="0"/>
              <a:t>비트 이상 키 길이의 공개키 암호 </a:t>
            </a:r>
            <a:r>
              <a:rPr lang="en-US" altLang="ko-KR" dirty="0"/>
              <a:t>C</a:t>
            </a:r>
            <a:r>
              <a:rPr lang="ko-KR" altLang="en-US" dirty="0"/>
              <a:t>언어 구현</a:t>
            </a:r>
            <a:endParaRPr lang="en-US" altLang="ko-KR" dirty="0"/>
          </a:p>
          <a:p>
            <a:pPr lvl="2"/>
            <a:r>
              <a:rPr lang="en-US" altLang="ko-KR" dirty="0"/>
              <a:t>Ep3. GMP 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pPr lvl="2"/>
            <a:r>
              <a:rPr lang="en-US" altLang="ko-KR" dirty="0"/>
              <a:t>Ep4. RSA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Ep5. Rabin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Ep6. </a:t>
            </a:r>
            <a:r>
              <a:rPr lang="en-US" altLang="ko-KR" dirty="0" err="1"/>
              <a:t>Elgamal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Ep7. ECDSA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Part</a:t>
            </a:r>
            <a:r>
              <a:rPr lang="ko-KR" altLang="en-US" dirty="0"/>
              <a:t> </a:t>
            </a:r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AES-</a:t>
            </a:r>
            <a:r>
              <a:rPr lang="ko-KR" altLang="en-US" dirty="0"/>
              <a:t>운영모드 </a:t>
            </a:r>
            <a:r>
              <a:rPr lang="en-US" altLang="ko-KR" dirty="0"/>
              <a:t>with </a:t>
            </a:r>
            <a:r>
              <a:rPr lang="ko-KR" altLang="en-US" dirty="0"/>
              <a:t>병렬컴퓨팅</a:t>
            </a:r>
            <a:endParaRPr lang="en-US" altLang="ko-KR" dirty="0"/>
          </a:p>
          <a:p>
            <a:pPr lvl="2"/>
            <a:r>
              <a:rPr lang="en-US" altLang="ko-KR" dirty="0"/>
              <a:t>Ep8. </a:t>
            </a:r>
            <a:r>
              <a:rPr lang="en-US" altLang="ko-KR" dirty="0" err="1"/>
              <a:t>OpenMPI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pPr lvl="2"/>
            <a:r>
              <a:rPr lang="en-US" altLang="ko-KR" dirty="0"/>
              <a:t>Ep9. </a:t>
            </a:r>
            <a:r>
              <a:rPr lang="en-US" altLang="ko-KR" dirty="0" err="1"/>
              <a:t>OpenMPI</a:t>
            </a:r>
            <a:r>
              <a:rPr lang="en-US" altLang="ko-KR" dirty="0"/>
              <a:t>-AES</a:t>
            </a:r>
          </a:p>
          <a:p>
            <a:pPr lvl="2"/>
            <a:r>
              <a:rPr lang="en-US" altLang="ko-KR" dirty="0"/>
              <a:t>Ep10. CUDA C</a:t>
            </a:r>
          </a:p>
          <a:p>
            <a:pPr lvl="2"/>
            <a:r>
              <a:rPr lang="en-US" altLang="ko-KR" dirty="0"/>
              <a:t>Ep11. CUDA-AES</a:t>
            </a:r>
          </a:p>
          <a:p>
            <a:pPr lvl="1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22B986E-69BA-D195-7935-326DD9FA1837}"/>
              </a:ext>
            </a:extLst>
          </p:cNvPr>
          <p:cNvGrpSpPr/>
          <p:nvPr/>
        </p:nvGrpSpPr>
        <p:grpSpPr>
          <a:xfrm>
            <a:off x="0" y="2554605"/>
            <a:ext cx="1340667" cy="409793"/>
            <a:chOff x="11020" y="1840502"/>
            <a:chExt cx="1340667" cy="409793"/>
          </a:xfrm>
        </p:grpSpPr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AC452439-53D3-7829-9987-9E4AA8494327}"/>
                </a:ext>
              </a:extLst>
            </p:cNvPr>
            <p:cNvSpPr/>
            <p:nvPr/>
          </p:nvSpPr>
          <p:spPr>
            <a:xfrm>
              <a:off x="776921" y="1840502"/>
              <a:ext cx="574766" cy="409793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4493635-3CD0-E6DD-9B19-6DF48D27093B}"/>
                </a:ext>
              </a:extLst>
            </p:cNvPr>
            <p:cNvSpPr txBox="1"/>
            <p:nvPr/>
          </p:nvSpPr>
          <p:spPr>
            <a:xfrm>
              <a:off x="11020" y="1840502"/>
              <a:ext cx="800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Today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5820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GMP </a:t>
            </a:r>
            <a:r>
              <a:rPr lang="ko-KR" altLang="en-US" dirty="0"/>
              <a:t>라이브러리 </a:t>
            </a:r>
            <a:r>
              <a:rPr lang="en-US" altLang="ko-KR" dirty="0"/>
              <a:t>- </a:t>
            </a:r>
            <a:r>
              <a:rPr lang="ko-KR" altLang="en-US" dirty="0"/>
              <a:t>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331132" y="1213750"/>
            <a:ext cx="5448948" cy="4220664"/>
          </a:xfrm>
        </p:spPr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언어에서 사용할 수 있는 </a:t>
            </a:r>
            <a:br>
              <a:rPr lang="en-US" altLang="ko-KR" dirty="0"/>
            </a:br>
            <a:r>
              <a:rPr lang="ko-KR" altLang="en-US" dirty="0"/>
              <a:t>임의 정밀도 수 계산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r>
              <a:rPr lang="en-US" altLang="ko-KR" dirty="0"/>
              <a:t>1991</a:t>
            </a:r>
            <a:r>
              <a:rPr lang="ko-KR" altLang="en-US" dirty="0"/>
              <a:t>년 최초 발표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https://gmplib.org/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8156D0F-20DF-B08B-4A88-769E73EAD5F1}"/>
              </a:ext>
            </a:extLst>
          </p:cNvPr>
          <p:cNvGrpSpPr/>
          <p:nvPr/>
        </p:nvGrpSpPr>
        <p:grpSpPr>
          <a:xfrm>
            <a:off x="487681" y="1124024"/>
            <a:ext cx="5730240" cy="2864502"/>
            <a:chOff x="487680" y="1124024"/>
            <a:chExt cx="4307157" cy="256841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2171D85-BBC4-DA58-718E-730C6D7EEA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6331"/>
            <a:stretch/>
          </p:blipFill>
          <p:spPr>
            <a:xfrm>
              <a:off x="487680" y="1124024"/>
              <a:ext cx="2629989" cy="256841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A5B311E-19F8-C632-B027-B19D36B61C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8529"/>
            <a:stretch/>
          </p:blipFill>
          <p:spPr>
            <a:xfrm>
              <a:off x="3117669" y="1124024"/>
              <a:ext cx="1677168" cy="25684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0846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GMP </a:t>
            </a:r>
            <a:r>
              <a:rPr lang="ko-KR" altLang="en-US" dirty="0"/>
              <a:t>라이브러리 </a:t>
            </a:r>
            <a:r>
              <a:rPr lang="en-US" altLang="ko-KR" dirty="0"/>
              <a:t>– </a:t>
            </a:r>
            <a:r>
              <a:rPr lang="ko-KR" altLang="en-US" dirty="0"/>
              <a:t>공부의 필요성</a:t>
            </a:r>
            <a:r>
              <a:rPr lang="en-US" altLang="ko-KR" dirty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3161212"/>
                <a:ext cx="11369675" cy="1060322"/>
              </a:xfrm>
            </p:spPr>
            <p:txBody>
              <a:bodyPr/>
              <a:lstStyle/>
              <a:p>
                <a:r>
                  <a:rPr lang="en-US" altLang="ko-KR" dirty="0"/>
                  <a:t>C</a:t>
                </a:r>
                <a:r>
                  <a:rPr lang="ko-KR" altLang="en-US" dirty="0"/>
                  <a:t>에서는 기본 정수 자료형의 최대 크기는 </a:t>
                </a:r>
                <a:r>
                  <a:rPr lang="en-US" altLang="ko-KR" dirty="0"/>
                  <a:t>8</a:t>
                </a:r>
                <a:r>
                  <a:rPr lang="ko-KR" altLang="en-US" dirty="0"/>
                  <a:t>바이트</a:t>
                </a:r>
                <a:endParaRPr lang="en-US" altLang="ko-KR" dirty="0"/>
              </a:p>
              <a:p>
                <a:r>
                  <a:rPr lang="ko-KR" altLang="en-US" dirty="0"/>
                  <a:t>이는 </a:t>
                </a:r>
                <a:r>
                  <a:rPr lang="en-US" altLang="ko-KR" dirty="0"/>
                  <a:t>0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ko-KR" dirty="0"/>
                  <a:t>, </a:t>
                </a:r>
                <a:r>
                  <a:rPr lang="ko-KR" altLang="en-US" dirty="0"/>
                  <a:t>약 </a:t>
                </a:r>
                <a:r>
                  <a:rPr lang="en-US" altLang="ko-KR" dirty="0"/>
                  <a:t>20</a:t>
                </a:r>
                <a:r>
                  <a:rPr lang="ko-KR" altLang="en-US" dirty="0"/>
                  <a:t>자리의 수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3161212"/>
                <a:ext cx="11369675" cy="1060322"/>
              </a:xfrm>
              <a:blipFill>
                <a:blip r:embed="rId2"/>
                <a:stretch>
                  <a:fillRect l="-965" t="-10345" b="-9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EE905E36-AD26-B1F6-8C72-AEE919E73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3" y="2632860"/>
            <a:ext cx="3086531" cy="2762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165E854-EF5E-E8AB-B515-F47EC03A7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20" y="1072476"/>
            <a:ext cx="7849695" cy="1486107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F05126E0-16EB-C363-A0A6-0FE1895ABAF1}"/>
              </a:ext>
            </a:extLst>
          </p:cNvPr>
          <p:cNvGrpSpPr/>
          <p:nvPr/>
        </p:nvGrpSpPr>
        <p:grpSpPr>
          <a:xfrm>
            <a:off x="4127188" y="2021067"/>
            <a:ext cx="4134427" cy="749925"/>
            <a:chOff x="4336767" y="4071307"/>
            <a:chExt cx="4134427" cy="74992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EC92AC3-3670-B42D-658D-F015786923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80428"/>
            <a:stretch/>
          </p:blipFill>
          <p:spPr>
            <a:xfrm>
              <a:off x="4336767" y="4580709"/>
              <a:ext cx="4134427" cy="240523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B6761C2-274F-4966-5750-00804657C9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58548"/>
            <a:stretch/>
          </p:blipFill>
          <p:spPr>
            <a:xfrm>
              <a:off x="4336767" y="4071307"/>
              <a:ext cx="4134427" cy="50940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02333BF-DCAF-8A22-9987-899E0B676C4B}"/>
              </a:ext>
            </a:extLst>
          </p:cNvPr>
          <p:cNvGrpSpPr/>
          <p:nvPr/>
        </p:nvGrpSpPr>
        <p:grpSpPr>
          <a:xfrm>
            <a:off x="411162" y="4147380"/>
            <a:ext cx="6737533" cy="1906089"/>
            <a:chOff x="2727233" y="5043351"/>
            <a:chExt cx="6737533" cy="1906089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ACC50D0-3CA3-13BC-D00A-E95DE94CBB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82984"/>
            <a:stretch/>
          </p:blipFill>
          <p:spPr>
            <a:xfrm>
              <a:off x="2727233" y="5043351"/>
              <a:ext cx="6737533" cy="1166949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2DD4A09-319C-9BFA-50A9-509BF91176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89222"/>
            <a:stretch/>
          </p:blipFill>
          <p:spPr>
            <a:xfrm>
              <a:off x="2727233" y="6210300"/>
              <a:ext cx="6737533" cy="739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5524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GMP </a:t>
            </a:r>
            <a:r>
              <a:rPr lang="ko-KR" altLang="en-US" dirty="0"/>
              <a:t>라이브러리 </a:t>
            </a:r>
            <a:r>
              <a:rPr lang="en-US" altLang="ko-KR" dirty="0"/>
              <a:t>– </a:t>
            </a:r>
            <a:r>
              <a:rPr lang="ko-KR" altLang="en-US" dirty="0"/>
              <a:t>공부의 필요성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701E7A-3EC0-CAA2-BCF0-07A62E8EC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16" y="1076508"/>
            <a:ext cx="9259038" cy="5220699"/>
          </a:xfrm>
          <a:prstGeom prst="rect">
            <a:avLst/>
          </a:prstGeo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3CCABD3-B6EF-959F-49CC-4EA9343650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5678" y="1757771"/>
            <a:ext cx="6274402" cy="4194538"/>
          </a:xfrm>
        </p:spPr>
        <p:txBody>
          <a:bodyPr/>
          <a:lstStyle/>
          <a:p>
            <a:r>
              <a:rPr lang="ko-KR" altLang="en-US" dirty="0"/>
              <a:t>부동 소수점 자료형은 더 큰 범위를 표현할 수 있으나</a:t>
            </a:r>
            <a:r>
              <a:rPr lang="en-US" altLang="ko-KR" dirty="0"/>
              <a:t>, </a:t>
            </a:r>
            <a:r>
              <a:rPr lang="ko-KR" altLang="en-US" dirty="0"/>
              <a:t>표현 정확도가 </a:t>
            </a:r>
            <a:br>
              <a:rPr lang="en-US" altLang="ko-KR" dirty="0"/>
            </a:br>
            <a:r>
              <a:rPr lang="ko-KR" altLang="en-US" dirty="0"/>
              <a:t>일정 크기부터는 점점 낮아짐</a:t>
            </a:r>
          </a:p>
        </p:txBody>
      </p:sp>
    </p:spTree>
    <p:extLst>
      <p:ext uri="{BB962C8B-B14F-4D97-AF65-F5344CB8AC3E}">
        <p14:creationId xmlns:p14="http://schemas.microsoft.com/office/powerpoint/2010/main" val="1900309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GMP </a:t>
            </a:r>
            <a:r>
              <a:rPr lang="ko-KR" altLang="en-US" dirty="0"/>
              <a:t>라이브러리 </a:t>
            </a:r>
            <a:r>
              <a:rPr lang="en-US" altLang="ko-KR" dirty="0"/>
              <a:t>– </a:t>
            </a:r>
            <a:r>
              <a:rPr lang="ko-KR" altLang="en-US" dirty="0"/>
              <a:t>공부의 필요성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D0CC99-80C9-4C5F-0F60-C5713A9321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68" t="12576"/>
          <a:stretch/>
        </p:blipFill>
        <p:spPr>
          <a:xfrm>
            <a:off x="411920" y="1072675"/>
            <a:ext cx="7506618" cy="4082799"/>
          </a:xfrm>
          <a:prstGeom prst="rect">
            <a:avLst/>
          </a:prstGeo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3CCABD3-B6EF-959F-49CC-4EA9343650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18538" y="1072675"/>
            <a:ext cx="3861542" cy="4082799"/>
          </a:xfrm>
        </p:spPr>
        <p:txBody>
          <a:bodyPr/>
          <a:lstStyle/>
          <a:p>
            <a:r>
              <a:rPr lang="ko-KR" altLang="en-US" dirty="0"/>
              <a:t>또한</a:t>
            </a:r>
            <a:r>
              <a:rPr lang="en-US" altLang="ko-KR" dirty="0"/>
              <a:t>, double</a:t>
            </a:r>
            <a:r>
              <a:rPr lang="ko-KR" altLang="en-US" dirty="0"/>
              <a:t>로도 </a:t>
            </a:r>
            <a:br>
              <a:rPr lang="en-US" altLang="ko-KR" dirty="0"/>
            </a:br>
            <a:r>
              <a:rPr lang="en-US" altLang="ko-KR" dirty="0"/>
              <a:t>1024</a:t>
            </a:r>
            <a:r>
              <a:rPr lang="ko-KR" altLang="en-US" dirty="0"/>
              <a:t>비트 정도 </a:t>
            </a:r>
            <a:br>
              <a:rPr lang="en-US" altLang="ko-KR" dirty="0"/>
            </a:br>
            <a:r>
              <a:rPr lang="ko-KR" altLang="en-US" dirty="0"/>
              <a:t>이상의 크기의 수를 다루지 못함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A7E71D-C0DE-CD7B-11BB-D9735D780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538" y="2687013"/>
            <a:ext cx="1686160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GMP </a:t>
            </a:r>
            <a:r>
              <a:rPr lang="ko-KR" altLang="en-US" dirty="0"/>
              <a:t>라이브러리 </a:t>
            </a:r>
            <a:r>
              <a:rPr lang="en-US" altLang="ko-KR" dirty="0"/>
              <a:t>– </a:t>
            </a:r>
            <a:r>
              <a:rPr lang="ko-KR" altLang="en-US" dirty="0"/>
              <a:t>공부의 필요성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3CCABD3-B6EF-959F-49CC-4EA9343650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6"/>
            <a:ext cx="11369675" cy="1782264"/>
          </a:xfrm>
        </p:spPr>
        <p:txBody>
          <a:bodyPr/>
          <a:lstStyle/>
          <a:p>
            <a:r>
              <a:rPr lang="ko-KR" altLang="en-US" dirty="0"/>
              <a:t>따라서 큰 수를 정확하게 다루기 위해서는 별도의 라이브러리 </a:t>
            </a:r>
            <a:br>
              <a:rPr lang="en-US" altLang="ko-KR" dirty="0"/>
            </a:br>
            <a:r>
              <a:rPr lang="ko-KR" altLang="en-US" dirty="0"/>
              <a:t>혹은 알고리즘이 필요</a:t>
            </a:r>
            <a:endParaRPr lang="en-US" altLang="ko-KR" dirty="0"/>
          </a:p>
          <a:p>
            <a:r>
              <a:rPr lang="ko-KR" altLang="en-US" dirty="0"/>
              <a:t>단순히 큰 수를 다룰 수 있다는 점 외에도 다양한 계산함수를 </a:t>
            </a:r>
            <a:br>
              <a:rPr lang="en-US" altLang="ko-KR" dirty="0"/>
            </a:br>
            <a:r>
              <a:rPr lang="ko-KR" altLang="en-US" dirty="0"/>
              <a:t>사용할 수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C9E73F-956F-3757-122F-68D4EED6D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2849790"/>
            <a:ext cx="5963482" cy="3248478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EC049A4-B5C3-4E06-AEDF-0D874BB2F6AA}"/>
              </a:ext>
            </a:extLst>
          </p:cNvPr>
          <p:cNvCxnSpPr/>
          <p:nvPr/>
        </p:nvCxnSpPr>
        <p:spPr>
          <a:xfrm>
            <a:off x="801189" y="4676503"/>
            <a:ext cx="8708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E973B45-3AFE-0A8C-85D2-5F38C4CD0FD7}"/>
              </a:ext>
            </a:extLst>
          </p:cNvPr>
          <p:cNvCxnSpPr/>
          <p:nvPr/>
        </p:nvCxnSpPr>
        <p:spPr>
          <a:xfrm>
            <a:off x="801189" y="3844835"/>
            <a:ext cx="8708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266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GMP </a:t>
            </a:r>
            <a:r>
              <a:rPr lang="ko-KR" altLang="en-US" dirty="0"/>
              <a:t>라이브러리 </a:t>
            </a:r>
            <a:r>
              <a:rPr lang="en-US" altLang="ko-KR" dirty="0"/>
              <a:t>– </a:t>
            </a:r>
            <a:r>
              <a:rPr lang="ko-KR" altLang="en-US" dirty="0"/>
              <a:t>설치 방법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3CCABD3-B6EF-959F-49CC-4EA9343650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01790" y="1152526"/>
            <a:ext cx="5279048" cy="5100228"/>
          </a:xfrm>
        </p:spPr>
        <p:txBody>
          <a:bodyPr>
            <a:normAutofit/>
          </a:bodyPr>
          <a:lstStyle/>
          <a:p>
            <a:r>
              <a:rPr lang="ko-KR" altLang="en-US" dirty="0"/>
              <a:t>단순히 </a:t>
            </a:r>
            <a:r>
              <a:rPr lang="en-US" altLang="ko-KR" dirty="0"/>
              <a:t>apt</a:t>
            </a:r>
            <a:r>
              <a:rPr lang="ko-KR" altLang="en-US" dirty="0"/>
              <a:t>를 이용하거나 직접 컴파일을 하여 설치하는</a:t>
            </a:r>
            <a:br>
              <a:rPr lang="en-US" altLang="ko-KR" dirty="0"/>
            </a:br>
            <a:r>
              <a:rPr lang="ko-KR" altLang="en-US" dirty="0"/>
              <a:t>방법이 존재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376226-6F2F-BB27-B120-7A09884B0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90" y="1075518"/>
            <a:ext cx="6096900" cy="52643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0A36E6-3B19-428A-A913-A6E2967CC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403" y="2430149"/>
            <a:ext cx="5005821" cy="213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96402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385</Words>
  <Application>Microsoft Office PowerPoint</Application>
  <PresentationFormat>와이드스크린</PresentationFormat>
  <Paragraphs>49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Cambria Math</vt:lpstr>
      <vt:lpstr>CryptoCraft 테마</vt:lpstr>
      <vt:lpstr>제목 테마</vt:lpstr>
      <vt:lpstr>공개키 암호의 구현</vt:lpstr>
      <vt:lpstr>PowerPoint 프레젠테이션</vt:lpstr>
      <vt:lpstr>발표 계획: 24.07.19ver</vt:lpstr>
      <vt:lpstr>GMP 라이브러리 - 개요</vt:lpstr>
      <vt:lpstr>GMP 라이브러리 – 공부의 필요성 </vt:lpstr>
      <vt:lpstr>GMP 라이브러리 – 공부의 필요성 </vt:lpstr>
      <vt:lpstr>GMP 라이브러리 – 공부의 필요성 </vt:lpstr>
      <vt:lpstr>GMP 라이브러리 – 공부의 필요성 </vt:lpstr>
      <vt:lpstr>GMP 라이브러리 – 설치 방법 </vt:lpstr>
      <vt:lpstr>GMP 라이브러리 – 컴파일 방법 </vt:lpstr>
      <vt:lpstr>GMP 라이브러리 – 사용 방법 </vt:lpstr>
      <vt:lpstr>GMP 라이브러리 – 사용 방법 </vt:lpstr>
      <vt:lpstr>GMP 라이브러리 – 사용 방법 </vt:lpstr>
      <vt:lpstr>GMP 라이브러리 – 사용 방법 </vt:lpstr>
      <vt:lpstr>GMP 라이브러리 – 사용 방법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차상민</cp:lastModifiedBy>
  <cp:revision>333</cp:revision>
  <dcterms:created xsi:type="dcterms:W3CDTF">2019-03-05T04:29:07Z</dcterms:created>
  <dcterms:modified xsi:type="dcterms:W3CDTF">2024-08-05T07:28:08Z</dcterms:modified>
</cp:coreProperties>
</file>