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43"/>
  </p:notesMasterIdLst>
  <p:handoutMasterIdLst>
    <p:handoutMasterId r:id="rId44"/>
  </p:handoutMasterIdLst>
  <p:sldIdLst>
    <p:sldId id="269" r:id="rId3"/>
    <p:sldId id="280" r:id="rId4"/>
    <p:sldId id="282" r:id="rId5"/>
    <p:sldId id="281" r:id="rId6"/>
    <p:sldId id="283" r:id="rId7"/>
    <p:sldId id="284" r:id="rId8"/>
    <p:sldId id="285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7" r:id="rId18"/>
    <p:sldId id="295" r:id="rId19"/>
    <p:sldId id="298" r:id="rId20"/>
    <p:sldId id="299" r:id="rId21"/>
    <p:sldId id="300" r:id="rId22"/>
    <p:sldId id="296" r:id="rId23"/>
    <p:sldId id="301" r:id="rId24"/>
    <p:sldId id="286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4" r:id="rId37"/>
    <p:sldId id="313" r:id="rId38"/>
    <p:sldId id="316" r:id="rId39"/>
    <p:sldId id="315" r:id="rId40"/>
    <p:sldId id="317" r:id="rId41"/>
    <p:sldId id="274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94660"/>
  </p:normalViewPr>
  <p:slideViewPr>
    <p:cSldViewPr snapToGrid="0">
      <p:cViewPr>
        <p:scale>
          <a:sx n="100" d="100"/>
          <a:sy n="100" d="100"/>
        </p:scale>
        <p:origin x="594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nature.com/articles/s41534-018-0072-4#Sec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부호 기반 양자 내성 암호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ROLLO multiplication </a:t>
            </a:r>
            <a:r>
              <a:rPr lang="ko-KR" altLang="en-US" sz="3200" dirty="0" smtClean="0"/>
              <a:t>구현 및 양자 프로젝트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2020.3.15</a:t>
            </a:r>
          </a:p>
          <a:p>
            <a:r>
              <a:rPr lang="ko-KR" altLang="en-US" dirty="0" smtClean="0"/>
              <a:t>최승</a:t>
            </a:r>
            <a:r>
              <a:rPr lang="ko-KR" altLang="en-US" dirty="0"/>
              <a:t>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591103" y="4768334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https://youtu.be/YN1C7oDCoVc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x53 + x6 + x2 + x1 + 1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14" y="1209675"/>
            <a:ext cx="1135399" cy="4972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왼쪽 대괄호 4"/>
          <p:cNvSpPr/>
          <p:nvPr/>
        </p:nvSpPr>
        <p:spPr>
          <a:xfrm flipH="1">
            <a:off x="5876839" y="2830492"/>
            <a:ext cx="273050" cy="2326924"/>
          </a:xfrm>
          <a:prstGeom prst="leftBracke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0314" y="2260602"/>
            <a:ext cx="1135399" cy="3921123"/>
          </a:xfrm>
          <a:prstGeom prst="rect">
            <a:avLst/>
          </a:prstGeom>
          <a:solidFill>
            <a:schemeClr val="accent1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4" t="23254" r="34958" b="53256"/>
          <a:stretch/>
        </p:blipFill>
        <p:spPr bwMode="auto">
          <a:xfrm>
            <a:off x="3200587" y="2830492"/>
            <a:ext cx="2494857" cy="2326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6398" y="3913385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 횟수 최적화 가능 부분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795713" y="2241550"/>
            <a:ext cx="1404874" cy="291586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795713" y="1209675"/>
            <a:ext cx="3899731" cy="162081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0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x53 + x6 + x2 + x1 + 1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51935" y="1474984"/>
            <a:ext cx="2958028" cy="2718045"/>
            <a:chOff x="551935" y="1474985"/>
            <a:chExt cx="2501658" cy="229870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5" t="23205" r="35016" b="53590"/>
            <a:stretch/>
          </p:blipFill>
          <p:spPr bwMode="auto">
            <a:xfrm>
              <a:off x="551935" y="1474985"/>
              <a:ext cx="2501658" cy="2298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882650" y="2319535"/>
              <a:ext cx="336550" cy="2014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28726" y="3572270"/>
              <a:ext cx="300038" cy="2014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43164" y="2319534"/>
              <a:ext cx="300038" cy="2014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43126" y="3572270"/>
              <a:ext cx="300038" cy="2014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776663" y="1474985"/>
            <a:ext cx="36471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/>
              <a:t>e</a:t>
            </a:r>
            <a:r>
              <a:rPr lang="en-US" altLang="ko-KR" dirty="0" smtClean="0"/>
              <a:t>4 = e2 + e3 + e49 + e50 +e51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52863" y="1986118"/>
            <a:ext cx="24801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e4 = + e51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e</a:t>
            </a:r>
            <a:r>
              <a:rPr lang="en-US" altLang="ko-KR" sz="1400" dirty="0" smtClean="0"/>
              <a:t>10 = e4</a:t>
            </a:r>
            <a:br>
              <a:rPr lang="en-US" altLang="ko-KR" sz="1400" dirty="0" smtClean="0"/>
            </a:br>
            <a:r>
              <a:rPr lang="en-US" altLang="ko-KR" sz="1400" dirty="0" smtClean="0"/>
              <a:t>e10 = e4 + e51</a:t>
            </a:r>
            <a:br>
              <a:rPr lang="en-US" altLang="ko-KR" sz="1400" dirty="0" smtClean="0"/>
            </a:br>
            <a:r>
              <a:rPr lang="en-US" altLang="ko-KR" sz="1400" dirty="0" smtClean="0"/>
              <a:t>e10 = e4 + e51 + </a:t>
            </a:r>
            <a:r>
              <a:rPr lang="en-US" altLang="ko-KR" sz="1400" dirty="0" smtClean="0">
                <a:solidFill>
                  <a:srgbClr val="FF0000"/>
                </a:solidFill>
              </a:rPr>
              <a:t>e8 + e9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x53 + x6 + x2 + x1 + 1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6703" y="1474985"/>
            <a:ext cx="248978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/>
              <a:t>e</a:t>
            </a:r>
            <a:r>
              <a:rPr lang="en-US" altLang="ko-KR" dirty="0" smtClean="0"/>
              <a:t>6, </a:t>
            </a:r>
            <a:r>
              <a:rPr lang="en-US" altLang="ko-KR" dirty="0"/>
              <a:t>e</a:t>
            </a:r>
            <a:r>
              <a:rPr lang="en-US" altLang="ko-KR" dirty="0" smtClean="0"/>
              <a:t>7, </a:t>
            </a:r>
            <a:r>
              <a:rPr lang="en-US" altLang="ko-KR" dirty="0"/>
              <a:t>e</a:t>
            </a:r>
            <a:r>
              <a:rPr lang="en-US" altLang="ko-KR" dirty="0" smtClean="0"/>
              <a:t>8 , e9, e10</a:t>
            </a:r>
            <a:br>
              <a:rPr lang="en-US" altLang="ko-KR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전부 다 적용 가능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연산 횟수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회 </a:t>
            </a:r>
            <a:r>
              <a:rPr lang="en-US" altLang="ko-KR" sz="1600" dirty="0" smtClean="0">
                <a:sym typeface="Wingdings" pitchFamily="2" charset="2"/>
              </a:rPr>
              <a:t> 3</a:t>
            </a:r>
            <a:r>
              <a:rPr lang="ko-KR" altLang="en-US" sz="1600" dirty="0" smtClean="0">
                <a:sym typeface="Wingdings" pitchFamily="2" charset="2"/>
              </a:rPr>
              <a:t>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51934" y="1474984"/>
            <a:ext cx="3038747" cy="2792216"/>
            <a:chOff x="551935" y="1474985"/>
            <a:chExt cx="2501658" cy="229870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5" t="23205" r="35016" b="53590"/>
            <a:stretch/>
          </p:blipFill>
          <p:spPr bwMode="auto">
            <a:xfrm>
              <a:off x="551935" y="1474985"/>
              <a:ext cx="2501658" cy="2298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882650" y="2319535"/>
              <a:ext cx="336550" cy="2014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28726" y="3572270"/>
              <a:ext cx="300038" cy="2014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43164" y="2319534"/>
              <a:ext cx="300038" cy="2014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43126" y="3572270"/>
              <a:ext cx="300038" cy="2014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82650" y="2108593"/>
              <a:ext cx="336550" cy="2014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31107" y="3367487"/>
              <a:ext cx="300038" cy="2014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45507" y="3367487"/>
              <a:ext cx="300038" cy="2014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445545" y="2109483"/>
              <a:ext cx="300038" cy="2014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82650" y="1898542"/>
              <a:ext cx="336550" cy="20141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445545" y="1899432"/>
              <a:ext cx="300038" cy="20141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233488" y="3151783"/>
              <a:ext cx="300038" cy="20141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47888" y="3151783"/>
              <a:ext cx="300038" cy="20141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81062" y="1692060"/>
              <a:ext cx="336550" cy="20141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831342" y="1697127"/>
              <a:ext cx="300038" cy="20141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33488" y="2945301"/>
              <a:ext cx="293684" cy="20141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40902" y="2950368"/>
              <a:ext cx="300038" cy="20141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81062" y="1483492"/>
              <a:ext cx="336550" cy="20141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27134" y="1479748"/>
              <a:ext cx="300038" cy="20141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27138" y="2731749"/>
              <a:ext cx="293684" cy="20141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134552" y="2736816"/>
              <a:ext cx="300038" cy="20141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79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x53 + x6 + x2 + x1 + 1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6703" y="1474985"/>
            <a:ext cx="248978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/>
              <a:t>e</a:t>
            </a:r>
            <a:r>
              <a:rPr lang="en-US" altLang="ko-KR" dirty="0" smtClean="0"/>
              <a:t>6, </a:t>
            </a:r>
            <a:r>
              <a:rPr lang="en-US" altLang="ko-KR" dirty="0"/>
              <a:t>e</a:t>
            </a:r>
            <a:r>
              <a:rPr lang="en-US" altLang="ko-KR" dirty="0" smtClean="0"/>
              <a:t>7, </a:t>
            </a:r>
            <a:r>
              <a:rPr lang="en-US" altLang="ko-KR" dirty="0"/>
              <a:t>e</a:t>
            </a:r>
            <a:r>
              <a:rPr lang="en-US" altLang="ko-KR" dirty="0" smtClean="0"/>
              <a:t>8 , e9, e10</a:t>
            </a:r>
            <a:br>
              <a:rPr lang="en-US" altLang="ko-KR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전부 다 적용 가능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연산 횟수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회 </a:t>
            </a:r>
            <a:r>
              <a:rPr lang="en-US" altLang="ko-KR" sz="1600" dirty="0" smtClean="0">
                <a:sym typeface="Wingdings" pitchFamily="2" charset="2"/>
              </a:rPr>
              <a:t> 3</a:t>
            </a:r>
            <a:r>
              <a:rPr lang="ko-KR" altLang="en-US" sz="1600" dirty="0" smtClean="0">
                <a:sym typeface="Wingdings" pitchFamily="2" charset="2"/>
              </a:rPr>
              <a:t>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51934" y="1474984"/>
            <a:ext cx="3038747" cy="2792216"/>
            <a:chOff x="551935" y="1474985"/>
            <a:chExt cx="2501658" cy="229870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5" t="23205" r="35016" b="53590"/>
            <a:stretch/>
          </p:blipFill>
          <p:spPr bwMode="auto">
            <a:xfrm>
              <a:off x="551935" y="1474985"/>
              <a:ext cx="2501658" cy="2298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882650" y="2319535"/>
              <a:ext cx="336550" cy="2014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28726" y="3572270"/>
              <a:ext cx="300038" cy="2014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43164" y="2319534"/>
              <a:ext cx="300038" cy="2014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43126" y="3572270"/>
              <a:ext cx="300038" cy="2014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82650" y="2108593"/>
              <a:ext cx="336550" cy="2014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31107" y="3367487"/>
              <a:ext cx="300038" cy="2014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45507" y="3367487"/>
              <a:ext cx="300038" cy="2014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445545" y="2109483"/>
              <a:ext cx="300038" cy="2014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82650" y="1898542"/>
              <a:ext cx="336550" cy="20141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445545" y="1899432"/>
              <a:ext cx="300038" cy="20141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233488" y="3151783"/>
              <a:ext cx="300038" cy="20141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47888" y="3151783"/>
              <a:ext cx="300038" cy="20141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81062" y="1692060"/>
              <a:ext cx="336550" cy="20141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831342" y="1697127"/>
              <a:ext cx="300038" cy="20141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33488" y="2945301"/>
              <a:ext cx="293684" cy="20141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40902" y="2950368"/>
              <a:ext cx="300038" cy="20141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81062" y="1483492"/>
              <a:ext cx="336550" cy="20141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27134" y="1479748"/>
              <a:ext cx="300038" cy="20141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27138" y="2731749"/>
              <a:ext cx="293684" cy="20141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134552" y="2736816"/>
              <a:ext cx="300038" cy="20141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165283" y="2992713"/>
            <a:ext cx="5186035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/>
              <a:t>e</a:t>
            </a:r>
            <a:r>
              <a:rPr lang="en-US" altLang="ko-KR" dirty="0" smtClean="0"/>
              <a:t>6, </a:t>
            </a:r>
            <a:r>
              <a:rPr lang="en-US" altLang="ko-KR" dirty="0"/>
              <a:t>e</a:t>
            </a:r>
            <a:r>
              <a:rPr lang="en-US" altLang="ko-KR" dirty="0" smtClean="0"/>
              <a:t>7, </a:t>
            </a:r>
            <a:r>
              <a:rPr lang="en-US" altLang="ko-KR" dirty="0"/>
              <a:t>e</a:t>
            </a:r>
            <a:r>
              <a:rPr lang="en-US" altLang="ko-KR" dirty="0" smtClean="0"/>
              <a:t>8 , e9, e10</a:t>
            </a:r>
            <a:br>
              <a:rPr lang="en-US" altLang="ko-KR" dirty="0" smtClean="0"/>
            </a:br>
            <a:r>
              <a:rPr lang="en-US" altLang="ko-KR" dirty="0" smtClean="0"/>
              <a:t>ex)</a:t>
            </a:r>
            <a:br>
              <a:rPr lang="en-US" altLang="ko-KR" dirty="0" smtClean="0"/>
            </a:br>
            <a:r>
              <a:rPr lang="en-US" altLang="ko-KR" dirty="0" smtClean="0"/>
              <a:t>e6 = e0(e0+e47)</a:t>
            </a:r>
            <a:br>
              <a:rPr lang="en-US" altLang="ko-KR" dirty="0" smtClean="0"/>
            </a:br>
            <a:r>
              <a:rPr lang="en-US" altLang="ko-KR" dirty="0" smtClean="0"/>
              <a:t>e6 = e0 + e47 + e4 + e5</a:t>
            </a:r>
            <a:br>
              <a:rPr lang="en-US" altLang="ko-KR" dirty="0" smtClean="0"/>
            </a:b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dirty="0" smtClean="0"/>
              <a:t>e8 = e2(e2 + e49) + </a:t>
            </a:r>
            <a:r>
              <a:rPr lang="en-US" altLang="ko-KR" dirty="0" smtClean="0">
                <a:solidFill>
                  <a:srgbClr val="FF0000"/>
                </a:solidFill>
              </a:rPr>
              <a:t>e6</a:t>
            </a:r>
            <a:r>
              <a:rPr lang="en-US" altLang="ko-KR" dirty="0" smtClean="0"/>
              <a:t> + e7</a:t>
            </a:r>
            <a:br>
              <a:rPr lang="en-US" altLang="ko-KR" dirty="0" smtClean="0"/>
            </a:br>
            <a:r>
              <a:rPr lang="en-US" altLang="ko-KR" dirty="0" smtClean="0"/>
              <a:t>e8 = e2 + e49 + </a:t>
            </a:r>
            <a:r>
              <a:rPr lang="en-US" altLang="ko-KR" dirty="0" smtClean="0">
                <a:solidFill>
                  <a:srgbClr val="FF0000"/>
                </a:solidFill>
              </a:rPr>
              <a:t>(e0 + e47 + e4 + e5)</a:t>
            </a:r>
            <a:r>
              <a:rPr lang="en-US" altLang="ko-KR" dirty="0" smtClean="0"/>
              <a:t> + e7    </a:t>
            </a:r>
            <a:r>
              <a:rPr lang="en-US" altLang="ko-KR" dirty="0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36548" y="3001567"/>
            <a:ext cx="733927" cy="12656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978140" y="4407408"/>
            <a:ext cx="1074420" cy="4297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51318" y="443762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무조건 안쪽 값부터 연산</a:t>
            </a:r>
            <a:endParaRPr lang="ko-KR" altLang="en-US" b="1" dirty="0"/>
          </a:p>
        </p:txBody>
      </p:sp>
      <p:sp>
        <p:nvSpPr>
          <p:cNvPr id="17" name="오른쪽 대괄호 16"/>
          <p:cNvSpPr/>
          <p:nvPr/>
        </p:nvSpPr>
        <p:spPr>
          <a:xfrm>
            <a:off x="3733800" y="2992713"/>
            <a:ext cx="150739" cy="1274487"/>
          </a:xfrm>
          <a:prstGeom prst="rightBracket">
            <a:avLst>
              <a:gd name="adj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x53 + x6 + x2 + x1 + 1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5" t="23205" r="35016" b="53590"/>
          <a:stretch/>
        </p:blipFill>
        <p:spPr bwMode="auto">
          <a:xfrm>
            <a:off x="551934" y="1474984"/>
            <a:ext cx="3038747" cy="2792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53651" y="2500853"/>
            <a:ext cx="408805" cy="24465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74027" y="4022543"/>
            <a:ext cx="364454" cy="2446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49197" y="2500852"/>
            <a:ext cx="364454" cy="24465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84743" y="4022543"/>
            <a:ext cx="364454" cy="2446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3651" y="2244624"/>
            <a:ext cx="408805" cy="244657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76920" y="3773794"/>
            <a:ext cx="364454" cy="24465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87635" y="3773794"/>
            <a:ext cx="364454" cy="24465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52089" y="2245705"/>
            <a:ext cx="364454" cy="244657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53651" y="1989476"/>
            <a:ext cx="408805" cy="24465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52089" y="1990557"/>
            <a:ext cx="364454" cy="24465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79812" y="3511780"/>
            <a:ext cx="364454" cy="24465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90527" y="3511780"/>
            <a:ext cx="364454" cy="24465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51722" y="1738664"/>
            <a:ext cx="408805" cy="24465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06021" y="1744818"/>
            <a:ext cx="364454" cy="24465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379812" y="3260967"/>
            <a:ext cx="356736" cy="24465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82041" y="3267122"/>
            <a:ext cx="364454" cy="24465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51722" y="1485317"/>
            <a:ext cx="408805" cy="244657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72094" y="1480770"/>
            <a:ext cx="364454" cy="244657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372099" y="3001567"/>
            <a:ext cx="356736" cy="244657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74328" y="3007722"/>
            <a:ext cx="364454" cy="244657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44266" y="3001567"/>
            <a:ext cx="740477" cy="1265633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023360" y="1474984"/>
            <a:ext cx="18966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e10 = e9 + e8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 9  = e8 </a:t>
            </a:r>
            <a:r>
              <a:rPr lang="en-US" altLang="ko-KR" dirty="0"/>
              <a:t>+ </a:t>
            </a:r>
            <a:r>
              <a:rPr lang="en-US" altLang="ko-KR" dirty="0" smtClean="0"/>
              <a:t>e7</a:t>
            </a:r>
            <a:endParaRPr lang="ko-KR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e8   = e7 </a:t>
            </a:r>
            <a:r>
              <a:rPr lang="en-US" altLang="ko-KR" dirty="0"/>
              <a:t>+ </a:t>
            </a:r>
            <a:r>
              <a:rPr lang="en-US" altLang="ko-KR" dirty="0" smtClean="0"/>
              <a:t>e6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e7   = e6 </a:t>
            </a:r>
            <a:r>
              <a:rPr lang="en-US" altLang="ko-KR" dirty="0"/>
              <a:t>+ </a:t>
            </a:r>
            <a:r>
              <a:rPr lang="en-US" altLang="ko-KR" dirty="0" smtClean="0"/>
              <a:t>e5</a:t>
            </a:r>
            <a:endParaRPr lang="ko-KR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e6   = e5 </a:t>
            </a:r>
            <a:r>
              <a:rPr lang="en-US" altLang="ko-KR" dirty="0"/>
              <a:t>+ </a:t>
            </a:r>
            <a:r>
              <a:rPr lang="en-US" altLang="ko-KR" dirty="0" smtClean="0"/>
              <a:t>e4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32" name="아래쪽 화살표 31"/>
          <p:cNvSpPr/>
          <p:nvPr/>
        </p:nvSpPr>
        <p:spPr>
          <a:xfrm>
            <a:off x="4785360" y="3053442"/>
            <a:ext cx="548640" cy="62666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047223" y="3773794"/>
            <a:ext cx="20249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e0  =  e0 + e47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e1  =  e1 </a:t>
            </a:r>
            <a:r>
              <a:rPr lang="en-US" altLang="ko-KR" dirty="0"/>
              <a:t>+ </a:t>
            </a:r>
            <a:r>
              <a:rPr lang="en-US" altLang="ko-KR" dirty="0" smtClean="0"/>
              <a:t>e48</a:t>
            </a:r>
            <a:endParaRPr lang="ko-KR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e2  =  e2 </a:t>
            </a:r>
            <a:r>
              <a:rPr lang="en-US" altLang="ko-KR" dirty="0"/>
              <a:t>+ </a:t>
            </a:r>
            <a:r>
              <a:rPr lang="en-US" altLang="ko-KR" dirty="0" smtClean="0"/>
              <a:t>e49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e3  =  e3 </a:t>
            </a:r>
            <a:r>
              <a:rPr lang="en-US" altLang="ko-KR" dirty="0"/>
              <a:t>+ </a:t>
            </a:r>
            <a:r>
              <a:rPr lang="en-US" altLang="ko-KR" dirty="0" smtClean="0"/>
              <a:t>e50</a:t>
            </a:r>
            <a:endParaRPr lang="ko-KR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e4  =  e4 </a:t>
            </a:r>
            <a:r>
              <a:rPr lang="en-US" altLang="ko-KR" dirty="0"/>
              <a:t>+ </a:t>
            </a:r>
            <a:r>
              <a:rPr lang="en-US" altLang="ko-KR" dirty="0" smtClean="0"/>
              <a:t>e51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9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x53 + x6 + x2 + x1 + 1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5" t="23205" r="35016" b="53590"/>
          <a:stretch/>
        </p:blipFill>
        <p:spPr bwMode="auto">
          <a:xfrm>
            <a:off x="551934" y="1474984"/>
            <a:ext cx="3038747" cy="2792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53651" y="2500853"/>
            <a:ext cx="408805" cy="24465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74027" y="4022543"/>
            <a:ext cx="364454" cy="24465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49197" y="2500852"/>
            <a:ext cx="364454" cy="24465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84743" y="4022543"/>
            <a:ext cx="364454" cy="24465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3651" y="2244624"/>
            <a:ext cx="408805" cy="244657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76920" y="3773794"/>
            <a:ext cx="364454" cy="244657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87635" y="3773794"/>
            <a:ext cx="364454" cy="244657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52089" y="2245705"/>
            <a:ext cx="364454" cy="244657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53651" y="1989476"/>
            <a:ext cx="408805" cy="24465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52089" y="1990557"/>
            <a:ext cx="364454" cy="24465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79812" y="3511780"/>
            <a:ext cx="364454" cy="24465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90527" y="3511780"/>
            <a:ext cx="364454" cy="24465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51722" y="1738664"/>
            <a:ext cx="408805" cy="24465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06021" y="1744818"/>
            <a:ext cx="364454" cy="24465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379812" y="3260967"/>
            <a:ext cx="356736" cy="24465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82041" y="3267122"/>
            <a:ext cx="364454" cy="24465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51722" y="1485317"/>
            <a:ext cx="408805" cy="244657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72094" y="1480770"/>
            <a:ext cx="364454" cy="244657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372099" y="3001567"/>
            <a:ext cx="356736" cy="244657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74328" y="3007722"/>
            <a:ext cx="364454" cy="244657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44266" y="3001567"/>
            <a:ext cx="740477" cy="1265633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023360" y="1474984"/>
            <a:ext cx="18966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e10 = e9 + e8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 9  = e8 </a:t>
            </a:r>
            <a:r>
              <a:rPr lang="en-US" altLang="ko-KR" dirty="0"/>
              <a:t>+ </a:t>
            </a:r>
            <a:r>
              <a:rPr lang="en-US" altLang="ko-KR" dirty="0" smtClean="0"/>
              <a:t>e7</a:t>
            </a:r>
            <a:endParaRPr lang="ko-KR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e8   = e7 </a:t>
            </a:r>
            <a:r>
              <a:rPr lang="en-US" altLang="ko-KR" dirty="0"/>
              <a:t>+ </a:t>
            </a:r>
            <a:r>
              <a:rPr lang="en-US" altLang="ko-KR" dirty="0" smtClean="0"/>
              <a:t>e6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e7   = e6 </a:t>
            </a:r>
            <a:r>
              <a:rPr lang="en-US" altLang="ko-KR" dirty="0"/>
              <a:t>+ </a:t>
            </a:r>
            <a:r>
              <a:rPr lang="en-US" altLang="ko-KR" dirty="0" smtClean="0"/>
              <a:t>e5</a:t>
            </a:r>
            <a:endParaRPr lang="ko-KR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e6   = e5 </a:t>
            </a:r>
            <a:r>
              <a:rPr lang="en-US" altLang="ko-KR" dirty="0"/>
              <a:t>+ </a:t>
            </a:r>
            <a:r>
              <a:rPr lang="en-US" altLang="ko-KR" dirty="0" smtClean="0"/>
              <a:t>e4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32" name="아래쪽 화살표 31"/>
          <p:cNvSpPr/>
          <p:nvPr/>
        </p:nvSpPr>
        <p:spPr>
          <a:xfrm>
            <a:off x="4785360" y="3053442"/>
            <a:ext cx="548640" cy="62666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047223" y="3773794"/>
            <a:ext cx="20249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e0  =  e0 + e47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e1  =  e1 </a:t>
            </a:r>
            <a:r>
              <a:rPr lang="en-US" altLang="ko-KR" dirty="0"/>
              <a:t>+ </a:t>
            </a:r>
            <a:r>
              <a:rPr lang="en-US" altLang="ko-KR" dirty="0" smtClean="0"/>
              <a:t>e48</a:t>
            </a:r>
            <a:endParaRPr lang="ko-KR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e2  =  e2 </a:t>
            </a:r>
            <a:r>
              <a:rPr lang="en-US" altLang="ko-KR" dirty="0"/>
              <a:t>+ </a:t>
            </a:r>
            <a:r>
              <a:rPr lang="en-US" altLang="ko-KR" dirty="0" smtClean="0"/>
              <a:t>e49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e3  =  e3 </a:t>
            </a:r>
            <a:r>
              <a:rPr lang="en-US" altLang="ko-KR" dirty="0"/>
              <a:t>+ </a:t>
            </a:r>
            <a:r>
              <a:rPr lang="en-US" altLang="ko-KR" dirty="0" smtClean="0"/>
              <a:t>e50</a:t>
            </a:r>
            <a:endParaRPr lang="ko-KR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e4  =  e4 </a:t>
            </a:r>
            <a:r>
              <a:rPr lang="en-US" altLang="ko-KR" dirty="0"/>
              <a:t>+ </a:t>
            </a:r>
            <a:r>
              <a:rPr lang="en-US" altLang="ko-KR" dirty="0" smtClean="0"/>
              <a:t>e51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30" name="아래쪽 화살표 29"/>
          <p:cNvSpPr/>
          <p:nvPr/>
        </p:nvSpPr>
        <p:spPr>
          <a:xfrm rot="16200000">
            <a:off x="6461760" y="4182339"/>
            <a:ext cx="548640" cy="62666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825740" y="3702788"/>
            <a:ext cx="30828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e10 = e10 + e4(e4 + e51)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 9  = e9 + e3(e3 </a:t>
            </a:r>
            <a:r>
              <a:rPr lang="en-US" altLang="ko-KR" dirty="0"/>
              <a:t>+ </a:t>
            </a:r>
            <a:r>
              <a:rPr lang="en-US" altLang="ko-KR" dirty="0" smtClean="0"/>
              <a:t>e50)</a:t>
            </a:r>
            <a:endParaRPr lang="ko-KR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e8   = e8 + e2(e2 </a:t>
            </a:r>
            <a:r>
              <a:rPr lang="en-US" altLang="ko-KR" dirty="0"/>
              <a:t>+ </a:t>
            </a:r>
            <a:r>
              <a:rPr lang="en-US" altLang="ko-KR" dirty="0" smtClean="0"/>
              <a:t>e49)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e7   = e7 + e1(e1 </a:t>
            </a:r>
            <a:r>
              <a:rPr lang="en-US" altLang="ko-KR" dirty="0"/>
              <a:t>+ </a:t>
            </a:r>
            <a:r>
              <a:rPr lang="en-US" altLang="ko-KR" dirty="0" smtClean="0"/>
              <a:t>e48)</a:t>
            </a:r>
            <a:endParaRPr lang="ko-KR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e6   = e6 + e0(e0 </a:t>
            </a:r>
            <a:r>
              <a:rPr lang="en-US" altLang="ko-KR" dirty="0"/>
              <a:t>+ </a:t>
            </a:r>
            <a:r>
              <a:rPr lang="en-US" altLang="ko-KR" dirty="0" smtClean="0"/>
              <a:t>e47)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2384" y="5684520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e6, e7, e8, e9, e10 </a:t>
            </a:r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944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x53 + x6 + x2 + x1 + 1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5" t="23205" r="35016" b="53590"/>
          <a:stretch/>
        </p:blipFill>
        <p:spPr bwMode="auto">
          <a:xfrm>
            <a:off x="551934" y="1474984"/>
            <a:ext cx="3038747" cy="2792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53651" y="2500853"/>
            <a:ext cx="408805" cy="24465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50050" y="2756910"/>
            <a:ext cx="364454" cy="24465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49197" y="2500852"/>
            <a:ext cx="364454" cy="24465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84743" y="2756383"/>
            <a:ext cx="364454" cy="24465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3651" y="2244624"/>
            <a:ext cx="408805" cy="244657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76920" y="2760778"/>
            <a:ext cx="364454" cy="244657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26073" y="2760778"/>
            <a:ext cx="364454" cy="244657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52089" y="2245705"/>
            <a:ext cx="364454" cy="244657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53651" y="3001567"/>
            <a:ext cx="1895545" cy="1265633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808220" y="2500852"/>
            <a:ext cx="4012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e5   = e3(e3 + e50) + e4(e4 </a:t>
            </a:r>
            <a:r>
              <a:rPr lang="en-US" altLang="ko-KR" dirty="0"/>
              <a:t>+ </a:t>
            </a:r>
            <a:r>
              <a:rPr lang="en-US" altLang="ko-KR" dirty="0" smtClean="0"/>
              <a:t>e51)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e5 </a:t>
            </a:r>
            <a:r>
              <a:rPr lang="ko-KR" altLang="en-US" b="1" dirty="0" smtClean="0"/>
              <a:t>완료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25461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x53 + x6 + x2 + x1 + 1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5" t="23205" r="35016" b="53590"/>
          <a:stretch/>
        </p:blipFill>
        <p:spPr bwMode="auto">
          <a:xfrm>
            <a:off x="551934" y="1474984"/>
            <a:ext cx="3038747" cy="2792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53651" y="2500853"/>
            <a:ext cx="408805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49197" y="2500852"/>
            <a:ext cx="364454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3651" y="2244624"/>
            <a:ext cx="408805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52089" y="2245705"/>
            <a:ext cx="364454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53651" y="1989476"/>
            <a:ext cx="408805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52089" y="1990557"/>
            <a:ext cx="364454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51722" y="1738664"/>
            <a:ext cx="408805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51722" y="1477697"/>
            <a:ext cx="408805" cy="24465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72094" y="1480770"/>
            <a:ext cx="364454" cy="24465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51722" y="2745511"/>
            <a:ext cx="1900367" cy="1521690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06021" y="1737198"/>
            <a:ext cx="364454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366375" y="2500854"/>
            <a:ext cx="370173" cy="24465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123181" y="2495498"/>
            <a:ext cx="364454" cy="24465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75175" y="2001048"/>
            <a:ext cx="364454" cy="24465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841547" y="1981855"/>
            <a:ext cx="364454" cy="24465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736548" y="2500851"/>
            <a:ext cx="369473" cy="244657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71629" y="2245705"/>
            <a:ext cx="364454" cy="244657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852089" y="2235214"/>
            <a:ext cx="364454" cy="244657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487635" y="2500854"/>
            <a:ext cx="364454" cy="244657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808220" y="2500852"/>
            <a:ext cx="4660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e4   = e2(e2 + e49) + e3(e3 </a:t>
            </a:r>
            <a:r>
              <a:rPr lang="en-US" altLang="ko-KR" dirty="0"/>
              <a:t>+ </a:t>
            </a:r>
            <a:r>
              <a:rPr lang="en-US" altLang="ko-KR" dirty="0" smtClean="0"/>
              <a:t>e50) + e51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e4 </a:t>
            </a:r>
            <a:r>
              <a:rPr lang="ko-KR" altLang="en-US" b="1" dirty="0" smtClean="0"/>
              <a:t>완료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4097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x53 + x6 + x2 + x1 + 1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5" t="23205" r="35016" b="53590"/>
          <a:stretch/>
        </p:blipFill>
        <p:spPr bwMode="auto">
          <a:xfrm>
            <a:off x="551934" y="1474984"/>
            <a:ext cx="3038747" cy="2792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53651" y="2237004"/>
            <a:ext cx="408805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52089" y="2245705"/>
            <a:ext cx="364454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53651" y="1989476"/>
            <a:ext cx="408805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52089" y="1990557"/>
            <a:ext cx="364454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51722" y="1738664"/>
            <a:ext cx="408805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51722" y="1477697"/>
            <a:ext cx="408805" cy="24465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72094" y="1480770"/>
            <a:ext cx="364454" cy="24465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51722" y="2500852"/>
            <a:ext cx="1900367" cy="1766349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06021" y="1737198"/>
            <a:ext cx="364454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366375" y="2248580"/>
            <a:ext cx="370173" cy="24465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123181" y="2250844"/>
            <a:ext cx="364454" cy="24465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51722" y="1756391"/>
            <a:ext cx="402365" cy="24465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123181" y="1737198"/>
            <a:ext cx="364454" cy="24465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736548" y="2248577"/>
            <a:ext cx="369473" cy="244657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51722" y="2001048"/>
            <a:ext cx="420371" cy="244657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852089" y="1990557"/>
            <a:ext cx="364454" cy="244657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487635" y="2248580"/>
            <a:ext cx="364454" cy="244657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808220" y="2500852"/>
            <a:ext cx="4660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e3   = e1(e1 + e48) + e2(e2 </a:t>
            </a:r>
            <a:r>
              <a:rPr lang="en-US" altLang="ko-KR" dirty="0"/>
              <a:t>+ </a:t>
            </a:r>
            <a:r>
              <a:rPr lang="en-US" altLang="ko-KR" smtClean="0"/>
              <a:t>e49) + e50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e3 </a:t>
            </a:r>
            <a:r>
              <a:rPr lang="ko-KR" altLang="en-US" b="1" dirty="0" smtClean="0"/>
              <a:t>완료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5670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x53 + x6 + x2 + x1 + 1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5" t="23205" r="35016" b="53590"/>
          <a:stretch/>
        </p:blipFill>
        <p:spPr bwMode="auto">
          <a:xfrm>
            <a:off x="551934" y="1474984"/>
            <a:ext cx="3038747" cy="2792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953651" y="1989476"/>
            <a:ext cx="408805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52089" y="1990557"/>
            <a:ext cx="364454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51722" y="1738664"/>
            <a:ext cx="408805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51722" y="1477697"/>
            <a:ext cx="408805" cy="24465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72094" y="1480770"/>
            <a:ext cx="364454" cy="24465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51722" y="2235214"/>
            <a:ext cx="2264821" cy="2031987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06021" y="1737198"/>
            <a:ext cx="364454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808220" y="2500852"/>
            <a:ext cx="4012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e3   = e1(e1 + e48) + e2(e2 </a:t>
            </a:r>
            <a:r>
              <a:rPr lang="en-US" altLang="ko-KR" dirty="0"/>
              <a:t>+ </a:t>
            </a:r>
            <a:r>
              <a:rPr lang="en-US" altLang="ko-KR" dirty="0" smtClean="0"/>
              <a:t>e49)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e3 </a:t>
            </a:r>
            <a:r>
              <a:rPr lang="ko-KR" altLang="en-US" b="1" dirty="0" smtClean="0"/>
              <a:t>완료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5054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</a:t>
            </a:r>
            <a:endParaRPr lang="ko-KR" altLang="en-US" dirty="0"/>
          </a:p>
        </p:txBody>
      </p:sp>
      <p:pic>
        <p:nvPicPr>
          <p:cNvPr id="1026" name="Picture 2" descr="https://lh6.googleusercontent.com/LhtQy9uQScktvWPZEDn6Vc0jjqoSBK21c9-H4LvzhlYy_P5Oi2k_2BsudEf9iCgqr4K3wuCadcS_n9gk8E5zCERfz_jKqwWO2aPLP8seSTBkq0R20Bt-olkBayOEiYF-dTCJj2F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074" y="1207389"/>
            <a:ext cx="8765852" cy="489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x53 + x6 + x2 + x1 + 1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5" t="23205" r="35016" b="53590"/>
          <a:stretch/>
        </p:blipFill>
        <p:spPr bwMode="auto">
          <a:xfrm>
            <a:off x="551934" y="1474984"/>
            <a:ext cx="3038747" cy="2792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953651" y="1989476"/>
            <a:ext cx="408805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52089" y="1990557"/>
            <a:ext cx="364454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39530" y="1738664"/>
            <a:ext cx="408805" cy="24465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51722" y="1477697"/>
            <a:ext cx="408805" cy="24465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72094" y="1480770"/>
            <a:ext cx="364454" cy="24465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51722" y="2249323"/>
            <a:ext cx="2264821" cy="2017877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0" y="1480770"/>
            <a:ext cx="58625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/>
              <a:t>e0 = e0 + 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e51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ym typeface="Wingdings" pitchFamily="2" charset="2"/>
              </a:rPr>
              <a:t>   </a:t>
            </a:r>
            <a:r>
              <a:rPr lang="en-US" altLang="ko-KR" sz="1600" b="1" dirty="0" smtClean="0">
                <a:sym typeface="Wingdings" pitchFamily="2" charset="2"/>
              </a:rPr>
              <a:t>e0 </a:t>
            </a:r>
            <a:r>
              <a:rPr lang="ko-KR" altLang="en-US" sz="1600" b="1" dirty="0" smtClean="0">
                <a:sym typeface="Wingdings" pitchFamily="2" charset="2"/>
              </a:rPr>
              <a:t>완성</a:t>
            </a:r>
            <a:endParaRPr lang="en-US" altLang="ko-KR" sz="1600" b="1" dirty="0" smtClean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sym typeface="Wingdings" pitchFamily="2" charset="2"/>
              </a:rPr>
              <a:t>e1 </a:t>
            </a:r>
            <a:r>
              <a:rPr lang="en-US" altLang="ko-KR" sz="1600" dirty="0">
                <a:sym typeface="Wingdings" pitchFamily="2" charset="2"/>
              </a:rPr>
              <a:t>= e1 + e0(e0 + e47 + e51) = e1 + e0 + e47 + e48 + </a:t>
            </a:r>
            <a:r>
              <a:rPr lang="en-US" altLang="ko-KR" sz="1600" dirty="0" smtClean="0">
                <a:sym typeface="Wingdings" pitchFamily="2" charset="2"/>
              </a:rPr>
              <a:t>e51</a:t>
            </a:r>
            <a:br>
              <a:rPr lang="en-US" altLang="ko-KR" sz="1600" dirty="0" smtClean="0">
                <a:sym typeface="Wingdings" pitchFamily="2" charset="2"/>
              </a:rPr>
            </a:br>
            <a:r>
              <a:rPr lang="en-US" altLang="ko-KR" sz="1600" b="1" dirty="0" smtClean="0">
                <a:sym typeface="Wingdings" pitchFamily="2" charset="2"/>
              </a:rPr>
              <a:t> e1 </a:t>
            </a:r>
            <a:r>
              <a:rPr lang="ko-KR" altLang="en-US" sz="1600" b="1" dirty="0" smtClean="0">
                <a:sym typeface="Wingdings" pitchFamily="2" charset="2"/>
              </a:rPr>
              <a:t>완성</a:t>
            </a:r>
            <a:endParaRPr lang="en-US" altLang="ko-KR" sz="1600" b="1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sym typeface="Wingdings" pitchFamily="2" charset="2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41567" y="1480770"/>
            <a:ext cx="364454" cy="244657"/>
          </a:xfrm>
          <a:prstGeom prst="rect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744980" y="1725427"/>
            <a:ext cx="350017" cy="24465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470475" y="1737594"/>
            <a:ext cx="384267" cy="24465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95900" y="1722354"/>
            <a:ext cx="364454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8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x53 + x6 + x2 + x1 + 1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5" t="23205" r="35016" b="53590"/>
          <a:stretch/>
        </p:blipFill>
        <p:spPr bwMode="auto">
          <a:xfrm>
            <a:off x="551934" y="1474984"/>
            <a:ext cx="3038747" cy="2792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953651" y="1989476"/>
            <a:ext cx="408805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52089" y="1990557"/>
            <a:ext cx="364454" cy="24465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51722" y="1738664"/>
            <a:ext cx="408805" cy="2446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51722" y="2249323"/>
            <a:ext cx="2264821" cy="2017877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0" y="1480770"/>
            <a:ext cx="7943200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e</a:t>
            </a:r>
            <a:r>
              <a:rPr lang="en-US" altLang="ko-KR" sz="1600" dirty="0" smtClean="0"/>
              <a:t>0 = e0 + 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e51</a:t>
            </a:r>
            <a:r>
              <a:rPr lang="en-US" altLang="ko-KR" sz="1600" dirty="0" smtClean="0"/>
              <a:t> </a:t>
            </a:r>
            <a:r>
              <a:rPr lang="en-US" altLang="ko-KR" sz="1600" dirty="0">
                <a:sym typeface="Wingdings" pitchFamily="2" charset="2"/>
              </a:rPr>
              <a:t> </a:t>
            </a:r>
            <a:r>
              <a:rPr lang="en-US" altLang="ko-KR" sz="1600" dirty="0" smtClean="0">
                <a:sym typeface="Wingdings" pitchFamily="2" charset="2"/>
              </a:rPr>
              <a:t>  e0 </a:t>
            </a:r>
            <a:r>
              <a:rPr lang="ko-KR" altLang="en-US" sz="1600" dirty="0" smtClean="0">
                <a:sym typeface="Wingdings" pitchFamily="2" charset="2"/>
              </a:rPr>
              <a:t>완성</a:t>
            </a:r>
            <a:endParaRPr lang="en-US" altLang="ko-KR" sz="1600" dirty="0" smtClean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ym typeface="Wingdings" pitchFamily="2" charset="2"/>
              </a:rPr>
              <a:t>e</a:t>
            </a:r>
            <a:r>
              <a:rPr lang="en-US" altLang="ko-KR" sz="1600" dirty="0" smtClean="0">
                <a:sym typeface="Wingdings" pitchFamily="2" charset="2"/>
              </a:rPr>
              <a:t>1 = e1 + e0(e0 + e47 + e51) = e1 + e0 + e47 + e48 + e51</a:t>
            </a:r>
            <a:br>
              <a:rPr lang="en-US" altLang="ko-KR" sz="1600" dirty="0" smtClean="0">
                <a:sym typeface="Wingdings" pitchFamily="2" charset="2"/>
              </a:rPr>
            </a:br>
            <a:r>
              <a:rPr lang="en-US" altLang="ko-KR" sz="1600" b="1" dirty="0">
                <a:sym typeface="Wingdings" pitchFamily="2" charset="2"/>
              </a:rPr>
              <a:t> e1 </a:t>
            </a:r>
            <a:r>
              <a:rPr lang="ko-KR" altLang="en-US" sz="1600" b="1" dirty="0" smtClean="0">
                <a:sym typeface="Wingdings" pitchFamily="2" charset="2"/>
              </a:rPr>
              <a:t>완성</a:t>
            </a:r>
            <a:r>
              <a:rPr lang="en-US" altLang="ko-KR" sz="1600" b="1" dirty="0" smtClean="0">
                <a:sym typeface="Wingdings" pitchFamily="2" charset="2"/>
              </a:rPr>
              <a:t/>
            </a:r>
            <a:br>
              <a:rPr lang="en-US" altLang="ko-KR" sz="1600" b="1" dirty="0" smtClean="0">
                <a:sym typeface="Wingdings" pitchFamily="2" charset="2"/>
              </a:rPr>
            </a:br>
            <a:endParaRPr lang="en-US" altLang="ko-KR" sz="1600" dirty="0" smtClean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ym typeface="Wingdings" pitchFamily="2" charset="2"/>
              </a:rPr>
              <a:t>e</a:t>
            </a:r>
            <a:r>
              <a:rPr lang="en-US" altLang="ko-KR" sz="1600" dirty="0" smtClean="0">
                <a:sym typeface="Wingdings" pitchFamily="2" charset="2"/>
              </a:rPr>
              <a:t>2 = e2 + e1(e0 + e1 + e47 + e48 + e51) = e2 + e0 + e1 + e47 + e48 + e49 + e51</a:t>
            </a:r>
            <a:br>
              <a:rPr lang="en-US" altLang="ko-KR" sz="1600" dirty="0" smtClean="0">
                <a:sym typeface="Wingdings" pitchFamily="2" charset="2"/>
              </a:rPr>
            </a:br>
            <a:r>
              <a:rPr lang="en-US" altLang="ko-KR" sz="1600" b="1" dirty="0">
                <a:sym typeface="Wingdings" pitchFamily="2" charset="2"/>
              </a:rPr>
              <a:t> </a:t>
            </a:r>
            <a:r>
              <a:rPr lang="en-US" altLang="ko-KR" sz="1600" b="1" dirty="0" smtClean="0">
                <a:sym typeface="Wingdings" pitchFamily="2" charset="2"/>
              </a:rPr>
              <a:t>e2 </a:t>
            </a:r>
            <a:r>
              <a:rPr lang="ko-KR" altLang="en-US" sz="1600" b="1" dirty="0" smtClean="0">
                <a:sym typeface="Wingdings" pitchFamily="2" charset="2"/>
              </a:rPr>
              <a:t>완성</a:t>
            </a:r>
            <a:r>
              <a:rPr lang="en-US" altLang="ko-KR" sz="1600" b="1" dirty="0" smtClean="0">
                <a:sym typeface="Wingdings" pitchFamily="2" charset="2"/>
              </a:rPr>
              <a:t/>
            </a:r>
            <a:br>
              <a:rPr lang="en-US" altLang="ko-KR" sz="1600" b="1" dirty="0" smtClean="0">
                <a:sym typeface="Wingdings" pitchFamily="2" charset="2"/>
              </a:rPr>
            </a:br>
            <a:r>
              <a:rPr lang="en-US" altLang="ko-KR" sz="1600" b="1" dirty="0" smtClean="0">
                <a:sym typeface="Wingdings" pitchFamily="2" charset="2"/>
              </a:rPr>
              <a:t/>
            </a:r>
            <a:br>
              <a:rPr lang="en-US" altLang="ko-KR" sz="1600" b="1" dirty="0" smtClean="0">
                <a:sym typeface="Wingdings" pitchFamily="2" charset="2"/>
              </a:rPr>
            </a:br>
            <a:r>
              <a:rPr lang="en-US" altLang="ko-KR" sz="1600" b="1" dirty="0" smtClean="0">
                <a:sym typeface="Wingdings" pitchFamily="2" charset="2"/>
              </a:rPr>
              <a:t/>
            </a:r>
            <a:br>
              <a:rPr lang="en-US" altLang="ko-KR" sz="1600" b="1" dirty="0" smtClean="0">
                <a:sym typeface="Wingdings" pitchFamily="2" charset="2"/>
              </a:rPr>
            </a:br>
            <a:r>
              <a:rPr lang="ko-KR" altLang="en-US" sz="2000" b="1" dirty="0" smtClean="0">
                <a:sym typeface="Wingdings" pitchFamily="2" charset="2"/>
              </a:rPr>
              <a:t>전부 완성</a:t>
            </a:r>
            <a:endParaRPr lang="en-US" altLang="ko-KR" sz="2000" dirty="0" smtClean="0">
              <a:sym typeface="Wingdings" pitchFamily="2" charset="2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77940" y="1729974"/>
            <a:ext cx="332790" cy="2446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744980" y="1725427"/>
            <a:ext cx="350017" cy="2446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470475" y="1737594"/>
            <a:ext cx="384267" cy="2446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06021" y="1737198"/>
            <a:ext cx="364454" cy="2446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62457" y="1974749"/>
            <a:ext cx="382524" cy="2446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50573" y="1973679"/>
            <a:ext cx="344423" cy="2446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106022" y="1976752"/>
            <a:ext cx="364453" cy="2446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216543" y="2004666"/>
            <a:ext cx="384267" cy="2446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470475" y="1973283"/>
            <a:ext cx="378722" cy="2446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32734" y="1480770"/>
            <a:ext cx="1173287" cy="244657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7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x53 + x6 + x2 + x1 + 1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14" y="1209675"/>
            <a:ext cx="1135399" cy="4972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482447" y="1209675"/>
            <a:ext cx="3038747" cy="2792216"/>
            <a:chOff x="3356094" y="1209675"/>
            <a:chExt cx="3038747" cy="2792216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5" t="23205" r="35016" b="53590"/>
            <a:stretch/>
          </p:blipFill>
          <p:spPr bwMode="auto">
            <a:xfrm>
              <a:off x="3356094" y="1209675"/>
              <a:ext cx="3038747" cy="2792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4161423" y="1209675"/>
              <a:ext cx="384267" cy="2446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50590" y="1981805"/>
              <a:ext cx="384267" cy="2446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90707" y="1476783"/>
              <a:ext cx="384267" cy="2446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650590" y="1729060"/>
              <a:ext cx="384267" cy="2446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50590" y="2229680"/>
              <a:ext cx="384267" cy="2446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60313" y="2257426"/>
            <a:ext cx="1135399" cy="3915610"/>
          </a:xfrm>
          <a:prstGeom prst="rect">
            <a:avLst/>
          </a:prstGeom>
          <a:solidFill>
            <a:schemeClr val="bg1">
              <a:lumMod val="6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대괄호 15"/>
          <p:cNvSpPr/>
          <p:nvPr/>
        </p:nvSpPr>
        <p:spPr>
          <a:xfrm>
            <a:off x="2072640" y="5623560"/>
            <a:ext cx="251460" cy="549476"/>
          </a:xfrm>
          <a:prstGeom prst="rightBracket">
            <a:avLst>
              <a:gd name="adj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82447" y="5459716"/>
            <a:ext cx="260039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e47~e51 </a:t>
            </a:r>
            <a:r>
              <a:rPr lang="ko-KR" altLang="en-US" dirty="0" smtClean="0"/>
              <a:t>값들이 변경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 smtClean="0"/>
              <a:t>ex) e47 = e41 + e45 + e46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>
            <a:off x="6248400" y="3643731"/>
            <a:ext cx="1249680" cy="533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227" y="3517952"/>
            <a:ext cx="2917786" cy="78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연산 되기 전의 </a:t>
            </a:r>
            <a:r>
              <a:rPr lang="en-US" altLang="ko-KR" sz="1600" b="1" dirty="0" smtClean="0"/>
              <a:t>e47~e51 </a:t>
            </a:r>
            <a:r>
              <a:rPr lang="ko-KR" altLang="en-US" sz="1600" b="1" dirty="0" smtClean="0"/>
              <a:t>값을 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ko-KR" altLang="en-US" sz="1600" b="1" dirty="0" smtClean="0"/>
              <a:t>저장할 공간 따로 필요</a:t>
            </a:r>
            <a:r>
              <a:rPr lang="en-US" altLang="ko-KR" sz="1200" b="1" dirty="0" smtClean="0"/>
              <a:t>(5</a:t>
            </a:r>
            <a:r>
              <a:rPr lang="ko-KR" altLang="en-US" sz="1200" b="1" dirty="0" smtClean="0"/>
              <a:t>개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244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x67 + x5 + x2 + x1 + 1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41" y="1104900"/>
            <a:ext cx="9096518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8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02" y="1309817"/>
            <a:ext cx="1028586" cy="4330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071" y="1309817"/>
            <a:ext cx="2144152" cy="4330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844" y="2191266"/>
            <a:ext cx="2093653" cy="270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804" y="1309817"/>
            <a:ext cx="1827595" cy="4330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7987" y="5824152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변수 선언 및 초기화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968633" y="5842172"/>
            <a:ext cx="229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Reduction</a:t>
            </a:r>
            <a:r>
              <a:rPr lang="ko-KR" altLang="en-US" sz="1200" b="1" dirty="0" smtClean="0"/>
              <a:t>이 필요한 곱셈 연산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26516" y="5856072"/>
            <a:ext cx="2342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앞 곱셈 연산에 대한 </a:t>
            </a:r>
            <a:r>
              <a:rPr lang="en-US" altLang="ko-KR" sz="1200" b="1" dirty="0" smtClean="0"/>
              <a:t>Reduction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940447" y="5869972"/>
            <a:ext cx="2496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Reduction</a:t>
            </a:r>
            <a:r>
              <a:rPr lang="ko-KR" altLang="en-US" sz="1200" b="1" dirty="0" smtClean="0"/>
              <a:t>이 필요 없는 곱셈 연산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8868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02" y="1309816"/>
            <a:ext cx="778366" cy="327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870" y="1309816"/>
            <a:ext cx="1622552" cy="327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01" y="1976839"/>
            <a:ext cx="1584338" cy="2044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043" y="1309817"/>
            <a:ext cx="1383003" cy="327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7987" y="476147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변수 선언 및 초기화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968633" y="4779491"/>
            <a:ext cx="229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Reduction</a:t>
            </a:r>
            <a:r>
              <a:rPr lang="ko-KR" altLang="en-US" sz="1200" b="1" dirty="0" smtClean="0"/>
              <a:t>이 필요한 곱셈 연산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26516" y="4793391"/>
            <a:ext cx="2342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앞 곱셈 연산에 대한 </a:t>
            </a:r>
            <a:r>
              <a:rPr lang="en-US" altLang="ko-KR" sz="1200" b="1" dirty="0" smtClean="0"/>
              <a:t>Reduction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940447" y="4807291"/>
            <a:ext cx="2496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Reduction</a:t>
            </a:r>
            <a:r>
              <a:rPr lang="ko-KR" altLang="en-US" sz="1200" b="1" dirty="0" smtClean="0"/>
              <a:t>이 필요 없는 곱셈 연산</a:t>
            </a:r>
            <a:endParaRPr lang="ko-KR" alt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2656" y="5280454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Example x12 + x3 + 1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481" y="528606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x12 ~ x24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807126" y="5280453"/>
            <a:ext cx="762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en-US" altLang="ko-KR" sz="1400" dirty="0" smtClean="0"/>
              <a:t> ~ x11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08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61" y="1448316"/>
            <a:ext cx="1134763" cy="477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472" y="1059075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변수 선언 및 초기화</a:t>
            </a:r>
            <a:endParaRPr lang="ko-KR" altLang="en-US" sz="1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985" y="1448316"/>
            <a:ext cx="4585227" cy="477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085967" y="3590257"/>
            <a:ext cx="996778" cy="4937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73018" y="2071816"/>
            <a:ext cx="741405" cy="4154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49545" y="2570206"/>
            <a:ext cx="2780271" cy="1128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49545" y="5727541"/>
            <a:ext cx="1799970" cy="43436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96" y="1822469"/>
            <a:ext cx="2169726" cy="438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91096" y="1121888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Reduction</a:t>
            </a:r>
            <a:r>
              <a:rPr lang="ko-KR" altLang="en-US" sz="1400" b="1" dirty="0" smtClean="0"/>
              <a:t>이 필요한 곱셈 연산</a:t>
            </a:r>
            <a:endParaRPr lang="ko-KR" alt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1422" y="1456553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Example x12 + x3 + 1</a:t>
            </a:r>
            <a:endParaRPr lang="ko-KR" altLang="en-US" sz="1400" dirty="0"/>
          </a:p>
        </p:txBody>
      </p:sp>
      <p:sp>
        <p:nvSpPr>
          <p:cNvPr id="3" name="오른쪽 대괄호 2"/>
          <p:cNvSpPr/>
          <p:nvPr/>
        </p:nvSpPr>
        <p:spPr>
          <a:xfrm>
            <a:off x="2790123" y="2018271"/>
            <a:ext cx="282591" cy="1243914"/>
          </a:xfrm>
          <a:prstGeom prst="rightBracke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70421" y="2455562"/>
            <a:ext cx="65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16" name="오른쪽 대괄호 15"/>
          <p:cNvSpPr/>
          <p:nvPr/>
        </p:nvSpPr>
        <p:spPr>
          <a:xfrm>
            <a:off x="2786005" y="3414585"/>
            <a:ext cx="282591" cy="1157415"/>
          </a:xfrm>
          <a:prstGeom prst="rightBracke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70421" y="38289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18" name="오른쪽 대괄호 17"/>
          <p:cNvSpPr/>
          <p:nvPr/>
        </p:nvSpPr>
        <p:spPr>
          <a:xfrm>
            <a:off x="2786004" y="4761471"/>
            <a:ext cx="282591" cy="1021492"/>
          </a:xfrm>
          <a:prstGeom prst="rightBracke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70421" y="508755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1038" y="5532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86917" y="602003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5954" y="142577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X67 + x5 + x2 + x + 1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91944" y="2285132"/>
            <a:ext cx="6719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66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65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64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63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03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96" y="1822469"/>
            <a:ext cx="2169726" cy="438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91096" y="1121888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Reduction</a:t>
            </a:r>
            <a:r>
              <a:rPr lang="ko-KR" altLang="en-US" sz="1400" b="1" dirty="0" smtClean="0"/>
              <a:t>이 필요한 곱셈 연산</a:t>
            </a:r>
            <a:endParaRPr lang="ko-KR" alt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1422" y="1456553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Example x12 + x3 + 1</a:t>
            </a:r>
            <a:endParaRPr lang="ko-KR" altLang="en-US" sz="1400" dirty="0"/>
          </a:p>
        </p:txBody>
      </p:sp>
      <p:sp>
        <p:nvSpPr>
          <p:cNvPr id="3" name="오른쪽 대괄호 2"/>
          <p:cNvSpPr/>
          <p:nvPr/>
        </p:nvSpPr>
        <p:spPr>
          <a:xfrm>
            <a:off x="2790123" y="2018271"/>
            <a:ext cx="282591" cy="1243914"/>
          </a:xfrm>
          <a:prstGeom prst="rightBracke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70421" y="2455562"/>
            <a:ext cx="65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16" name="오른쪽 대괄호 15"/>
          <p:cNvSpPr/>
          <p:nvPr/>
        </p:nvSpPr>
        <p:spPr>
          <a:xfrm>
            <a:off x="2786005" y="3414585"/>
            <a:ext cx="282591" cy="1157415"/>
          </a:xfrm>
          <a:prstGeom prst="rightBracke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70421" y="38289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18" name="오른쪽 대괄호 17"/>
          <p:cNvSpPr/>
          <p:nvPr/>
        </p:nvSpPr>
        <p:spPr>
          <a:xfrm>
            <a:off x="2786004" y="4761471"/>
            <a:ext cx="282591" cy="1021492"/>
          </a:xfrm>
          <a:prstGeom prst="rightBracke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70421" y="508755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1038" y="5532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86917" y="602003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83829" y="142577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X67 + x5 + x2 + x + 1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29819" y="2285132"/>
            <a:ext cx="6719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66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65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64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63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en-US" altLang="ko-KR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229933" y="2294657"/>
            <a:ext cx="4770537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int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targetNumber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67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int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calcNum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targetNumber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-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1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int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startAdjust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targetNumber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-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int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adjust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startAdjust;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int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limit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for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(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int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i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 i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calcNum; i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++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for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(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int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z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calcNum; z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limit; z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--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 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Toffoli(a[z], b[calcNum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-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adjust],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c[i]);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 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adjust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adjust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-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1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limit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limit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1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startAdjust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startAdjust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-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1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adjust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startAdjust;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  <a:endParaRPr kumimoji="1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229933" y="2533650"/>
            <a:ext cx="213314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801433" y="4467225"/>
            <a:ext cx="40857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3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19" y="2191266"/>
            <a:ext cx="2093653" cy="270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54391" y="1171317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앞 곱셈 연산에 대한 </a:t>
            </a:r>
            <a:r>
              <a:rPr lang="en-US" altLang="ko-KR" sz="1400" b="1" dirty="0" smtClean="0"/>
              <a:t>Reduction</a:t>
            </a:r>
            <a:endParaRPr lang="ko-KR" altLang="en-US" sz="1400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489" y="1325205"/>
            <a:ext cx="950235" cy="416119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40"/>
          <a:stretch/>
        </p:blipFill>
        <p:spPr bwMode="auto">
          <a:xfrm>
            <a:off x="7146839" y="1226369"/>
            <a:ext cx="1492336" cy="514708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78719" y="1610441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x53 + x6 + x2 + x1 + 1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5296724" y="5486400"/>
            <a:ext cx="1850115" cy="8870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5296724" y="1207835"/>
            <a:ext cx="1850115" cy="9834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346489" y="2191266"/>
            <a:ext cx="950235" cy="3295134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673649"/>
              </p:ext>
            </p:extLst>
          </p:nvPr>
        </p:nvGraphicFramePr>
        <p:xfrm>
          <a:off x="9378907" y="1367070"/>
          <a:ext cx="1694145" cy="2292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715"/>
                <a:gridCol w="564715"/>
                <a:gridCol w="56471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9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10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</a:tr>
              <a:tr h="289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10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11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</a:tr>
              <a:tr h="289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11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12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</a:tr>
              <a:tr h="289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8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12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13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</a:tr>
              <a:tr h="289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9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13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14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</a:tr>
              <a:tr h="289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10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14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15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</a:tr>
              <a:tr h="289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11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15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16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</a:tr>
              <a:tr h="289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12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16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17</a:t>
                      </a:r>
                      <a:endParaRPr lang="ko-KR" altLang="en-US" sz="1300" dirty="0"/>
                    </a:p>
                  </a:txBody>
                  <a:tcPr marL="68334" marR="68334" marT="34167" marB="34167"/>
                </a:tc>
              </a:tr>
            </a:tbl>
          </a:graphicData>
        </a:graphic>
      </p:graphicFrame>
      <p:cxnSp>
        <p:nvCxnSpPr>
          <p:cNvPr id="27" name="직선 연결선 26"/>
          <p:cNvCxnSpPr/>
          <p:nvPr/>
        </p:nvCxnSpPr>
        <p:spPr>
          <a:xfrm>
            <a:off x="8639175" y="1207835"/>
            <a:ext cx="742950" cy="16059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639175" y="2191266"/>
            <a:ext cx="742950" cy="14726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146839" y="1207835"/>
            <a:ext cx="1492336" cy="983431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32"/>
          <p:cNvSpPr/>
          <p:nvPr/>
        </p:nvSpPr>
        <p:spPr>
          <a:xfrm>
            <a:off x="11269980" y="2191267"/>
            <a:ext cx="236220" cy="107771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330940" y="2055375"/>
            <a:ext cx="114300" cy="972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330940" y="1973341"/>
            <a:ext cx="1143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6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/ RQC</a:t>
            </a:r>
            <a:endParaRPr lang="ko-KR" altLang="en-US" dirty="0"/>
          </a:p>
        </p:txBody>
      </p:sp>
      <p:pic>
        <p:nvPicPr>
          <p:cNvPr id="1026" name="Picture 2" descr="https://lh6.googleusercontent.com/LhtQy9uQScktvWPZEDn6Vc0jjqoSBK21c9-H4LvzhlYy_P5Oi2k_2BsudEf9iCgqr4K3wuCadcS_n9gk8E5zCERfz_jKqwWO2aPLP8seSTBkq0R20Bt-olkBayOEiYF-dTCJj2F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33"/>
          <a:stretch/>
        </p:blipFill>
        <p:spPr bwMode="auto">
          <a:xfrm>
            <a:off x="1713074" y="1534330"/>
            <a:ext cx="8765852" cy="202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k8ZWLon1sd_KxKVEnyhSVIDumnbHHcPZfhOcH1bijWfhogkh7TcJzn2Cp574dWyVOg4ghV9EI28hgeCESpLKYYraxgQy1ZkIefBtoD8ZaYdNBkmes7z0chwC7DJCSMK3STTA3sF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04"/>
          <a:stretch/>
        </p:blipFill>
        <p:spPr bwMode="auto">
          <a:xfrm>
            <a:off x="1093141" y="3828081"/>
            <a:ext cx="1000571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572258" y="2812297"/>
            <a:ext cx="2340244" cy="243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71218" y="4366777"/>
            <a:ext cx="2514342" cy="243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4391" y="1171317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앞 곱셈 연산에 대한 </a:t>
            </a:r>
            <a:r>
              <a:rPr lang="en-US" altLang="ko-KR" sz="1400" b="1" dirty="0" smtClean="0"/>
              <a:t>Reduction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8719" y="1610441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x53 + x6 + x2 + x1 + 1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308051"/>
              </p:ext>
            </p:extLst>
          </p:nvPr>
        </p:nvGraphicFramePr>
        <p:xfrm>
          <a:off x="3457463" y="2813467"/>
          <a:ext cx="1352661" cy="1871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887"/>
                <a:gridCol w="450887"/>
                <a:gridCol w="450887"/>
              </a:tblGrid>
              <a:tr h="204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</a:tr>
              <a:tr h="221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</a:tr>
              <a:tr h="221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12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</a:tr>
              <a:tr h="221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12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13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</a:tr>
              <a:tr h="221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13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14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</a:tr>
              <a:tr h="221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14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15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</a:tr>
              <a:tr h="221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15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</a:tr>
              <a:tr h="221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12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17</a:t>
                      </a:r>
                      <a:endParaRPr lang="ko-KR" altLang="en-US" sz="900" dirty="0"/>
                    </a:p>
                  </a:txBody>
                  <a:tcPr marL="96837" marR="96837" marT="48419" marB="48419"/>
                </a:tc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 flipV="1">
            <a:off x="1255486" y="2726904"/>
            <a:ext cx="997271" cy="53010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057174" y="2726904"/>
            <a:ext cx="400474" cy="865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252757" y="2726904"/>
            <a:ext cx="804417" cy="530101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79" y="2790170"/>
            <a:ext cx="512207" cy="224301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40"/>
          <a:stretch/>
        </p:blipFill>
        <p:spPr bwMode="auto">
          <a:xfrm>
            <a:off x="2252757" y="2736894"/>
            <a:ext cx="804417" cy="277444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1255486" y="5033187"/>
            <a:ext cx="997271" cy="47815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43279" y="3257004"/>
            <a:ext cx="512207" cy="1776183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057174" y="3257004"/>
            <a:ext cx="377428" cy="141977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5008661" y="3480045"/>
            <a:ext cx="127330" cy="698391"/>
            <a:chOff x="4475262" y="3139536"/>
            <a:chExt cx="127330" cy="698391"/>
          </a:xfrm>
        </p:grpSpPr>
        <p:sp>
          <p:nvSpPr>
            <p:cNvPr id="33" name="아래쪽 화살표 32"/>
            <p:cNvSpPr/>
            <p:nvPr/>
          </p:nvSpPr>
          <p:spPr>
            <a:xfrm>
              <a:off x="4475262" y="3257005"/>
              <a:ext cx="127330" cy="580922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08121" y="3183755"/>
              <a:ext cx="61611" cy="524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508121" y="3139536"/>
              <a:ext cx="61611" cy="246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524500" y="2532874"/>
            <a:ext cx="627094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//e52 ~ e11, 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즉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C[52]~C[11]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까지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52-&gt;11 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순으로 연산된 값으로 </a:t>
            </a:r>
            <a:r>
              <a:rPr kumimoji="1" lang="ko-KR" altLang="en-US" sz="1400" dirty="0">
                <a:solidFill>
                  <a:srgbClr val="9999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채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워짐</a:t>
            </a:r>
            <a:endParaRPr kumimoji="1" 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for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(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int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j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52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 j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10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 j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--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CNOT(c[j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-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1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],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c[j]);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CNOT(c[j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-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],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c[j]);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CNOT(c[j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-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6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],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c[j]);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  <a:endParaRPr kumimoji="1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7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ROLLO </a:t>
            </a:r>
            <a:r>
              <a:rPr lang="ko-KR" altLang="en-US" dirty="0"/>
              <a:t>구현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14" y="1209675"/>
            <a:ext cx="1135399" cy="4972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왼쪽 대괄호 4"/>
          <p:cNvSpPr/>
          <p:nvPr/>
        </p:nvSpPr>
        <p:spPr>
          <a:xfrm flipH="1">
            <a:off x="5876839" y="2830492"/>
            <a:ext cx="273050" cy="2326924"/>
          </a:xfrm>
          <a:prstGeom prst="leftBracke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0314" y="2260602"/>
            <a:ext cx="1135399" cy="3921123"/>
          </a:xfrm>
          <a:prstGeom prst="rect">
            <a:avLst/>
          </a:prstGeom>
          <a:solidFill>
            <a:schemeClr val="accent1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4" t="23254" r="34958" b="53256"/>
          <a:stretch/>
        </p:blipFill>
        <p:spPr bwMode="auto">
          <a:xfrm>
            <a:off x="3200587" y="2830492"/>
            <a:ext cx="2494857" cy="2326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6398" y="3913385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 횟수 최적화 가능 부분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795713" y="2241550"/>
            <a:ext cx="1404874" cy="291586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795713" y="1209675"/>
            <a:ext cx="3899731" cy="162081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29" y="1309817"/>
            <a:ext cx="1827595" cy="4330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44172" y="5869972"/>
            <a:ext cx="2496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Reduction</a:t>
            </a:r>
            <a:r>
              <a:rPr lang="ko-KR" altLang="en-US" sz="1200" b="1" dirty="0" smtClean="0"/>
              <a:t>이 필요 없는 곱셈 연산</a:t>
            </a:r>
            <a:endParaRPr lang="ko-KR" altLang="en-US" sz="12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91275" y="2266354"/>
            <a:ext cx="4488408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////MULTIPLICATION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for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(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int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i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 i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targetNumber; i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++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for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(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int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z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i; z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&gt;=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 z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--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  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Toffoli(a[z], b[i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-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z],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c[i]);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  <a:endParaRPr kumimoji="1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1343025"/>
            <a:ext cx="5496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회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회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회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…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11</a:t>
            </a:r>
            <a:r>
              <a:rPr lang="ko-KR" altLang="en-US" sz="1400" dirty="0" smtClean="0"/>
              <a:t>회</a:t>
            </a:r>
            <a:endParaRPr lang="ko-KR" altLang="en-US" sz="1400" dirty="0"/>
          </a:p>
        </p:txBody>
      </p:sp>
      <p:sp>
        <p:nvSpPr>
          <p:cNvPr id="6" name="오른쪽 화살표 5"/>
          <p:cNvSpPr/>
          <p:nvPr/>
        </p:nvSpPr>
        <p:spPr>
          <a:xfrm>
            <a:off x="4543425" y="2975045"/>
            <a:ext cx="1152525" cy="5048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6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" t="13356" r="2968" b="1539"/>
          <a:stretch/>
        </p:blipFill>
        <p:spPr bwMode="auto">
          <a:xfrm>
            <a:off x="457200" y="1434313"/>
            <a:ext cx="4076700" cy="4206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314" y="1800483"/>
            <a:ext cx="5696669" cy="3252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848781" y="3366054"/>
            <a:ext cx="942419" cy="4668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0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/ RQC</a:t>
            </a:r>
            <a:endParaRPr lang="ko-KR" altLang="en-US" dirty="0"/>
          </a:p>
        </p:txBody>
      </p:sp>
      <p:pic>
        <p:nvPicPr>
          <p:cNvPr id="1026" name="Picture 2" descr="https://lh6.googleusercontent.com/LhtQy9uQScktvWPZEDn6Vc0jjqoSBK21c9-H4LvzhlYy_P5Oi2k_2BsudEf9iCgqr4K3wuCadcS_n9gk8E5zCERfz_jKqwWO2aPLP8seSTBkq0R20Bt-olkBayOEiYF-dTCJj2F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33"/>
          <a:stretch/>
        </p:blipFill>
        <p:spPr bwMode="auto">
          <a:xfrm>
            <a:off x="1713074" y="1534330"/>
            <a:ext cx="8765852" cy="202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k8ZWLon1sd_KxKVEnyhSVIDumnbHHcPZfhOcH1bijWfhogkh7TcJzn2Cp574dWyVOg4ghV9EI28hgeCESpLKYYraxgQy1ZkIefBtoD8ZaYdNBkmes7z0chwC7DJCSMK3STTA3sF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04"/>
          <a:stretch/>
        </p:blipFill>
        <p:spPr bwMode="auto">
          <a:xfrm>
            <a:off x="1093141" y="3828081"/>
            <a:ext cx="1000571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572258" y="2276475"/>
            <a:ext cx="2340244" cy="779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71218" y="4366777"/>
            <a:ext cx="2514342" cy="243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2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Toffoli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87" y="2278756"/>
            <a:ext cx="3714630" cy="211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0" name="Picture 2" descr="https://upload.wikimedia.org/wikipedia/commons/thumb/e/ef/Qcircuit_ToffolifromCNOT.svg/400px-Qcircuit_ToffolifromCNO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4" y="2468512"/>
            <a:ext cx="5821719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70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Toffoli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73074" y="5975806"/>
            <a:ext cx="4780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2"/>
              </a:rPr>
              <a:t>https://www.nature.com/articles/s41534-018-0072-4#Sec8</a:t>
            </a:r>
            <a:endParaRPr lang="ko-KR" altLang="en-US" sz="1400" dirty="0"/>
          </a:p>
        </p:txBody>
      </p:sp>
      <p:pic>
        <p:nvPicPr>
          <p:cNvPr id="32770" name="Picture 2" descr="https://upload.wikimedia.org/wikipedia/commons/thumb/e/ef/Qcircuit_ToffolifromCNOT.svg/400px-Qcircuit_ToffolifromCNO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4" y="1306462"/>
            <a:ext cx="4957435" cy="14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 descr="figure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5" y="1306462"/>
            <a:ext cx="5022849" cy="40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5781675" y="1306462"/>
            <a:ext cx="0" cy="4437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85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Toffoli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73074" y="1306463"/>
            <a:ext cx="4780219" cy="1971792"/>
            <a:chOff x="473074" y="1306462"/>
            <a:chExt cx="10756900" cy="4437113"/>
          </a:xfrm>
        </p:grpSpPr>
        <p:pic>
          <p:nvPicPr>
            <p:cNvPr id="32770" name="Picture 2" descr="https://upload.wikimedia.org/wikipedia/commons/thumb/e/ef/Qcircuit_ToffolifromCNOT.svg/400px-Qcircuit_ToffolifromCNOT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4" y="1306462"/>
              <a:ext cx="4957435" cy="1474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772" name="Picture 4" descr="figure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125" y="1306462"/>
              <a:ext cx="5022849" cy="4062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직선 연결선 6"/>
            <p:cNvCxnSpPr/>
            <p:nvPr/>
          </p:nvCxnSpPr>
          <p:spPr>
            <a:xfrm>
              <a:off x="5781675" y="1306462"/>
              <a:ext cx="0" cy="44371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73074" y="3776186"/>
            <a:ext cx="700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Toffoli</a:t>
            </a:r>
            <a:r>
              <a:rPr lang="en-US" altLang="ko-KR" dirty="0" smtClean="0"/>
              <a:t> gate </a:t>
            </a:r>
            <a:r>
              <a:rPr lang="ko-KR" altLang="en-US" dirty="0" smtClean="0"/>
              <a:t>내부의 연산 </a:t>
            </a:r>
            <a:r>
              <a:rPr lang="ko-KR" altLang="en-US" dirty="0" err="1" smtClean="0"/>
              <a:t>게이트</a:t>
            </a:r>
            <a:r>
              <a:rPr lang="ko-KR" altLang="en-US" dirty="0" smtClean="0"/>
              <a:t> 수를 줄일 수 있는 것이 가능한가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4569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Toffoli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73074" y="1306463"/>
            <a:ext cx="4780219" cy="1971792"/>
            <a:chOff x="473074" y="1306462"/>
            <a:chExt cx="10756900" cy="4437113"/>
          </a:xfrm>
        </p:grpSpPr>
        <p:pic>
          <p:nvPicPr>
            <p:cNvPr id="32770" name="Picture 2" descr="https://upload.wikimedia.org/wikipedia/commons/thumb/e/ef/Qcircuit_ToffolifromCNOT.svg/400px-Qcircuit_ToffolifromCNOT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4" y="1306462"/>
              <a:ext cx="4957435" cy="1474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772" name="Picture 4" descr="figure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125" y="1306462"/>
              <a:ext cx="5022849" cy="4062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직선 연결선 6"/>
            <p:cNvCxnSpPr/>
            <p:nvPr/>
          </p:nvCxnSpPr>
          <p:spPr>
            <a:xfrm>
              <a:off x="5781675" y="1306462"/>
              <a:ext cx="0" cy="44371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73074" y="3776186"/>
            <a:ext cx="700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Toffoli</a:t>
            </a:r>
            <a:r>
              <a:rPr lang="en-US" altLang="ko-KR" dirty="0" smtClean="0"/>
              <a:t> gate </a:t>
            </a:r>
            <a:r>
              <a:rPr lang="ko-KR" altLang="en-US" dirty="0" smtClean="0"/>
              <a:t>내부의 연산 </a:t>
            </a:r>
            <a:r>
              <a:rPr lang="ko-KR" altLang="en-US" dirty="0" err="1" smtClean="0"/>
              <a:t>게이트</a:t>
            </a:r>
            <a:r>
              <a:rPr lang="ko-KR" altLang="en-US" dirty="0" smtClean="0"/>
              <a:t> 수를 줄일 수 있는 것이 가능한가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383241" y="4483182"/>
            <a:ext cx="11375564" cy="1411298"/>
            <a:chOff x="691100" y="4718307"/>
            <a:chExt cx="10656926" cy="1322141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72"/>
            <a:stretch/>
          </p:blipFill>
          <p:spPr bwMode="auto">
            <a:xfrm>
              <a:off x="691100" y="5128110"/>
              <a:ext cx="986509" cy="577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70"/>
            <a:stretch/>
          </p:blipFill>
          <p:spPr bwMode="auto">
            <a:xfrm>
              <a:off x="1678496" y="5048289"/>
              <a:ext cx="766169" cy="711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8"/>
            <a:stretch/>
          </p:blipFill>
          <p:spPr bwMode="auto">
            <a:xfrm>
              <a:off x="2463083" y="5224067"/>
              <a:ext cx="891191" cy="3855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70"/>
            <a:stretch/>
          </p:blipFill>
          <p:spPr bwMode="auto">
            <a:xfrm>
              <a:off x="3381075" y="5036375"/>
              <a:ext cx="766169" cy="711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93" r="2601"/>
            <a:stretch/>
          </p:blipFill>
          <p:spPr bwMode="auto">
            <a:xfrm>
              <a:off x="4129366" y="5237430"/>
              <a:ext cx="751713" cy="358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70"/>
            <a:stretch/>
          </p:blipFill>
          <p:spPr bwMode="auto">
            <a:xfrm>
              <a:off x="4922086" y="5060987"/>
              <a:ext cx="766169" cy="711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6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8"/>
            <a:stretch/>
          </p:blipFill>
          <p:spPr bwMode="auto">
            <a:xfrm>
              <a:off x="5688256" y="5242630"/>
              <a:ext cx="891191" cy="3855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70"/>
            <a:stretch/>
          </p:blipFill>
          <p:spPr bwMode="auto">
            <a:xfrm>
              <a:off x="7404850" y="5043440"/>
              <a:ext cx="766169" cy="711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70"/>
            <a:stretch/>
          </p:blipFill>
          <p:spPr bwMode="auto">
            <a:xfrm>
              <a:off x="6579446" y="5048602"/>
              <a:ext cx="766169" cy="711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8"/>
            <a:stretch/>
          </p:blipFill>
          <p:spPr bwMode="auto">
            <a:xfrm>
              <a:off x="8162094" y="5242630"/>
              <a:ext cx="891191" cy="3855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70"/>
            <a:stretch/>
          </p:blipFill>
          <p:spPr bwMode="auto">
            <a:xfrm>
              <a:off x="9053286" y="4993866"/>
              <a:ext cx="766169" cy="711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7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93" r="2601"/>
            <a:stretch/>
          </p:blipFill>
          <p:spPr bwMode="auto">
            <a:xfrm>
              <a:off x="9819455" y="4718307"/>
              <a:ext cx="751713" cy="358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7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93" r="2601"/>
            <a:stretch/>
          </p:blipFill>
          <p:spPr bwMode="auto">
            <a:xfrm>
              <a:off x="9819455" y="5170309"/>
              <a:ext cx="751713" cy="358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7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93" r="2601"/>
            <a:stretch/>
          </p:blipFill>
          <p:spPr bwMode="auto">
            <a:xfrm>
              <a:off x="9794659" y="5681578"/>
              <a:ext cx="751713" cy="358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72"/>
            <a:stretch/>
          </p:blipFill>
          <p:spPr bwMode="auto">
            <a:xfrm>
              <a:off x="10714081" y="5669330"/>
              <a:ext cx="633945" cy="371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756" y="1306463"/>
            <a:ext cx="4544188" cy="21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3" r="2601"/>
          <a:stretch/>
        </p:blipFill>
        <p:spPr bwMode="auto">
          <a:xfrm>
            <a:off x="10289259" y="2598563"/>
            <a:ext cx="1280603" cy="61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18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Toffoli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73074" y="1306463"/>
            <a:ext cx="4780219" cy="1971792"/>
            <a:chOff x="473074" y="1306462"/>
            <a:chExt cx="10756900" cy="4437113"/>
          </a:xfrm>
        </p:grpSpPr>
        <p:pic>
          <p:nvPicPr>
            <p:cNvPr id="32770" name="Picture 2" descr="https://upload.wikimedia.org/wikipedia/commons/thumb/e/ef/Qcircuit_ToffolifromCNOT.svg/400px-Qcircuit_ToffolifromCNOT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4" y="1306462"/>
              <a:ext cx="4957435" cy="1474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772" name="Picture 4" descr="figure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125" y="1306462"/>
              <a:ext cx="5022849" cy="4062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직선 연결선 6"/>
            <p:cNvCxnSpPr/>
            <p:nvPr/>
          </p:nvCxnSpPr>
          <p:spPr>
            <a:xfrm>
              <a:off x="5781675" y="1306462"/>
              <a:ext cx="0" cy="44371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73074" y="3776186"/>
            <a:ext cx="7009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err="1" smtClean="0"/>
              <a:t>Toffoli</a:t>
            </a:r>
            <a:r>
              <a:rPr lang="en-US" altLang="ko-KR" dirty="0" smtClean="0"/>
              <a:t> gate </a:t>
            </a:r>
            <a:r>
              <a:rPr lang="ko-KR" altLang="en-US" dirty="0" smtClean="0"/>
              <a:t>내부의 연산 </a:t>
            </a:r>
            <a:r>
              <a:rPr lang="ko-KR" altLang="en-US" dirty="0" err="1" smtClean="0"/>
              <a:t>게이트</a:t>
            </a:r>
            <a:r>
              <a:rPr lang="ko-KR" altLang="en-US" dirty="0" smtClean="0"/>
              <a:t> 수를 줄일 수 있는 것이 가능한가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err="1" smtClean="0"/>
              <a:t>Karatsuba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629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Classic </a:t>
            </a:r>
            <a:r>
              <a:rPr lang="en-US" altLang="ko-KR" dirty="0" err="1" smtClean="0"/>
              <a:t>McEliece</a:t>
            </a:r>
            <a:r>
              <a:rPr lang="en-US" altLang="ko-KR" dirty="0" smtClean="0"/>
              <a:t> / NTS-KEM</a:t>
            </a:r>
            <a:endParaRPr lang="ko-KR" alt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231900"/>
            <a:ext cx="372054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864" y="1231900"/>
            <a:ext cx="3207534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5092700" y="3487341"/>
            <a:ext cx="1549400" cy="4945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5713" y="2590800"/>
            <a:ext cx="46005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/>
              <a:t>감사합니다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988" y="2151063"/>
            <a:ext cx="3033712" cy="3176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s://lh6.googleusercontent.com/LhtQy9uQScktvWPZEDn6Vc0jjqoSBK21c9-H4LvzhlYy_P5Oi2k_2BsudEf9iCgqr4K3wuCadcS_n9gk8E5zCERfz_jKqwWO2aPLP8seSTBkq0R20Bt-olkBayOEiYF-dTCJj2F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04" y="1898077"/>
            <a:ext cx="6597113" cy="368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674100" y="4270375"/>
            <a:ext cx="1676400" cy="723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x47 + x5 + 1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098377"/>
            <a:ext cx="7829550" cy="515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3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x53 + x6 + x2 + x1 + 1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035348"/>
            <a:ext cx="8763000" cy="5271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63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x53 + x6 + x2 + x1 + 1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75" t="3343" b="6746"/>
          <a:stretch/>
        </p:blipFill>
        <p:spPr bwMode="auto">
          <a:xfrm>
            <a:off x="6306820" y="1272540"/>
            <a:ext cx="1816100" cy="4739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34" t="6036"/>
          <a:stretch/>
        </p:blipFill>
        <p:spPr bwMode="auto">
          <a:xfrm>
            <a:off x="2807016" y="1272541"/>
            <a:ext cx="1163955" cy="4739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808220" y="3749040"/>
            <a:ext cx="609600" cy="301951"/>
          </a:xfrm>
          <a:prstGeom prst="righ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4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ROLLO x53 + x6 + x2 + x1 + 1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14" y="1209675"/>
            <a:ext cx="1135399" cy="4972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왼쪽 대괄호 4"/>
          <p:cNvSpPr/>
          <p:nvPr/>
        </p:nvSpPr>
        <p:spPr>
          <a:xfrm flipH="1">
            <a:off x="1963866" y="1209675"/>
            <a:ext cx="273050" cy="1031875"/>
          </a:xfrm>
          <a:prstGeom prst="leftBracke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대괄호 7"/>
          <p:cNvSpPr/>
          <p:nvPr/>
        </p:nvSpPr>
        <p:spPr>
          <a:xfrm flipH="1">
            <a:off x="1963866" y="2266950"/>
            <a:ext cx="273050" cy="3914775"/>
          </a:xfrm>
          <a:prstGeom prst="leftBracke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6200000">
            <a:off x="2371363" y="3891491"/>
            <a:ext cx="1051681" cy="33969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70250" y="3876673"/>
            <a:ext cx="12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52 </a:t>
            </a:r>
            <a:r>
              <a:rPr lang="en-US" altLang="ko-KR" dirty="0" smtClean="0">
                <a:sym typeface="Wingdings" pitchFamily="2" charset="2"/>
              </a:rPr>
              <a:t> e11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0250" y="4340224"/>
            <a:ext cx="4305300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만약 </a:t>
            </a:r>
            <a:r>
              <a:rPr lang="en-US" altLang="ko-KR" sz="1400" dirty="0" smtClean="0"/>
              <a:t>e11 </a:t>
            </a:r>
            <a:r>
              <a:rPr lang="en-US" altLang="ko-KR" sz="1400" dirty="0" smtClean="0">
                <a:sym typeface="Wingdings" pitchFamily="2" charset="2"/>
              </a:rPr>
              <a:t> e52 </a:t>
            </a:r>
            <a:r>
              <a:rPr lang="ko-KR" altLang="en-US" sz="1400" dirty="0" smtClean="0">
                <a:sym typeface="Wingdings" pitchFamily="2" charset="2"/>
              </a:rPr>
              <a:t>순으로 하는 경우</a:t>
            </a:r>
            <a:r>
              <a:rPr lang="en-US" altLang="ko-KR" sz="1400" dirty="0" smtClean="0">
                <a:sym typeface="Wingdings" pitchFamily="2" charset="2"/>
              </a:rPr>
              <a:t/>
            </a:r>
            <a:br>
              <a:rPr lang="en-US" altLang="ko-KR" sz="1400" dirty="0" smtClean="0">
                <a:sym typeface="Wingdings" pitchFamily="2" charset="2"/>
              </a:rPr>
            </a:br>
            <a:r>
              <a:rPr lang="en-US" altLang="ko-KR" sz="1400" dirty="0" smtClean="0">
                <a:sym typeface="Wingdings" pitchFamily="2" charset="2"/>
              </a:rPr>
              <a:t>ex) </a:t>
            </a:r>
            <a:br>
              <a:rPr lang="en-US" altLang="ko-KR" sz="1400" dirty="0" smtClean="0">
                <a:sym typeface="Wingdings" pitchFamily="2" charset="2"/>
              </a:rPr>
            </a:br>
            <a:r>
              <a:rPr lang="en-US" altLang="ko-KR" sz="1400" dirty="0">
                <a:sym typeface="Wingdings" pitchFamily="2" charset="2"/>
              </a:rPr>
              <a:t>e11 = e5 + e9 + </a:t>
            </a:r>
            <a:r>
              <a:rPr lang="en-US" altLang="ko-KR" sz="1400" dirty="0" smtClean="0">
                <a:sym typeface="Wingdings" pitchFamily="2" charset="2"/>
              </a:rPr>
              <a:t>e10</a:t>
            </a:r>
            <a:br>
              <a:rPr lang="en-US" altLang="ko-KR" sz="1400" dirty="0" smtClean="0">
                <a:sym typeface="Wingdings" pitchFamily="2" charset="2"/>
              </a:rPr>
            </a:br>
            <a:r>
              <a:rPr lang="en-US" altLang="ko-KR" sz="1400" dirty="0" smtClean="0">
                <a:sym typeface="Wingdings" pitchFamily="2" charset="2"/>
              </a:rPr>
              <a:t>e12 = e6 + e10 + e11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itchFamily="2" charset="2"/>
              </a:rPr>
              <a:t>    e12 = e6 + e10 + (e5 + e9 + e10)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sym typeface="Wingdings" pitchFamily="2" charset="2"/>
              </a:rPr>
              <a:t>X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1025</Words>
  <Application>Microsoft Office PowerPoint</Application>
  <PresentationFormat>사용자 지정</PresentationFormat>
  <Paragraphs>231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2" baseType="lpstr">
      <vt:lpstr>CryptoCraft 테마</vt:lpstr>
      <vt:lpstr>제목 테마</vt:lpstr>
      <vt:lpstr>부호 기반 양자 내성 암호 ROLLO multiplication 구현 및 양자 프로젝트</vt:lpstr>
      <vt:lpstr>ROLLO</vt:lpstr>
      <vt:lpstr>ROLLO / RQC</vt:lpstr>
      <vt:lpstr>Classic McEliece / NTS-KEM</vt:lpstr>
      <vt:lpstr>ROLLO 구현</vt:lpstr>
      <vt:lpstr>ROLLO x47 + x5 + 1</vt:lpstr>
      <vt:lpstr>ROLLO x53 + x6 + x2 + x1 + 1</vt:lpstr>
      <vt:lpstr>ROLLO x53 + x6 + x2 + x1 + 1</vt:lpstr>
      <vt:lpstr>ROLLO x53 + x6 + x2 + x1 + 1</vt:lpstr>
      <vt:lpstr>ROLLO x53 + x6 + x2 + x1 + 1</vt:lpstr>
      <vt:lpstr>ROLLO x53 + x6 + x2 + x1 + 1</vt:lpstr>
      <vt:lpstr>ROLLO x53 + x6 + x2 + x1 + 1</vt:lpstr>
      <vt:lpstr>ROLLO x53 + x6 + x2 + x1 + 1</vt:lpstr>
      <vt:lpstr>ROLLO x53 + x6 + x2 + x1 + 1</vt:lpstr>
      <vt:lpstr>ROLLO x53 + x6 + x2 + x1 + 1</vt:lpstr>
      <vt:lpstr>ROLLO x53 + x6 + x2 + x1 + 1</vt:lpstr>
      <vt:lpstr>ROLLO x53 + x6 + x2 + x1 + 1</vt:lpstr>
      <vt:lpstr>ROLLO x53 + x6 + x2 + x1 + 1</vt:lpstr>
      <vt:lpstr>ROLLO x53 + x6 + x2 + x1 + 1</vt:lpstr>
      <vt:lpstr>ROLLO x53 + x6 + x2 + x1 + 1</vt:lpstr>
      <vt:lpstr>ROLLO x53 + x6 + x2 + x1 + 1</vt:lpstr>
      <vt:lpstr>ROLLO x53 + x6 + x2 + x1 + 1</vt:lpstr>
      <vt:lpstr>ROLLO x67 + x5 + x2 + x1 + 1</vt:lpstr>
      <vt:lpstr>ROLLO 구현</vt:lpstr>
      <vt:lpstr>ROLLO 구현</vt:lpstr>
      <vt:lpstr>ROLLO 구현</vt:lpstr>
      <vt:lpstr>ROLLO 구현</vt:lpstr>
      <vt:lpstr>ROLLO 구현</vt:lpstr>
      <vt:lpstr>ROLLO 구현</vt:lpstr>
      <vt:lpstr>ROLLO 구현</vt:lpstr>
      <vt:lpstr>ROLLO 구현</vt:lpstr>
      <vt:lpstr>ROLLO 구현</vt:lpstr>
      <vt:lpstr>ROLLO 구현</vt:lpstr>
      <vt:lpstr>ROLLO / RQC</vt:lpstr>
      <vt:lpstr>Toffoli</vt:lpstr>
      <vt:lpstr>Toffoli</vt:lpstr>
      <vt:lpstr>Toffoli</vt:lpstr>
      <vt:lpstr>Toffoli</vt:lpstr>
      <vt:lpstr>Toffoli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Owner</cp:lastModifiedBy>
  <cp:revision>139</cp:revision>
  <dcterms:created xsi:type="dcterms:W3CDTF">2019-03-05T04:29:07Z</dcterms:created>
  <dcterms:modified xsi:type="dcterms:W3CDTF">2020-03-19T19:08:31Z</dcterms:modified>
</cp:coreProperties>
</file>