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69" r:id="rId3"/>
    <p:sldId id="280" r:id="rId4"/>
    <p:sldId id="281" r:id="rId5"/>
    <p:sldId id="282" r:id="rId6"/>
    <p:sldId id="287" r:id="rId7"/>
    <p:sldId id="283" r:id="rId8"/>
    <p:sldId id="284" r:id="rId9"/>
    <p:sldId id="285" r:id="rId10"/>
    <p:sldId id="286" r:id="rId11"/>
    <p:sldId id="289" r:id="rId12"/>
    <p:sldId id="288" r:id="rId13"/>
    <p:sldId id="290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5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9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GpmewnMWPj4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JH </a:t>
            </a:r>
            <a:r>
              <a:rPr lang="ko-KR" altLang="en-US" dirty="0"/>
              <a:t>해시함수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</a:t>
            </a:r>
            <a:r>
              <a:rPr lang="ko-KR" altLang="en-US" dirty="0" err="1"/>
              <a:t>권혁동</a:t>
            </a:r>
            <a:endParaRPr lang="en-US" altLang="ko-KR" dirty="0"/>
          </a:p>
          <a:p>
            <a:r>
              <a:rPr lang="en-US" altLang="ko-KR">
                <a:hlinkClick r:id="rId2"/>
              </a:rPr>
              <a:t>https://youtu.be/GpmewnMWPj4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78513-239E-5F46-C818-75DFCEE2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JH </a:t>
            </a:r>
            <a:r>
              <a:rPr lang="ko-KR" altLang="en-US" dirty="0"/>
              <a:t>해시함수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E25BF5-E858-39E9-DAB5-E56270FE22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>
                <a:sym typeface="Wingdings" panose="05000000000000000000" pitchFamily="2" charset="2"/>
              </a:rPr>
              <a:t>전단사</a:t>
            </a:r>
            <a:r>
              <a:rPr lang="ko-KR" altLang="en-US" dirty="0">
                <a:sym typeface="Wingdings" panose="05000000000000000000" pitchFamily="2" charset="2"/>
              </a:rPr>
              <a:t> 함수 </a:t>
            </a:r>
            <a:r>
              <a:rPr lang="en-US" altLang="ko-KR" dirty="0">
                <a:sym typeface="Wingdings" panose="05000000000000000000" pitchFamily="2" charset="2"/>
              </a:rPr>
              <a:t>E</a:t>
            </a:r>
            <a:r>
              <a:rPr lang="en-US" altLang="ko-KR" baseline="-25000" dirty="0"/>
              <a:t>d</a:t>
            </a:r>
            <a:r>
              <a:rPr lang="ko-KR" altLang="en-US" dirty="0">
                <a:sym typeface="Wingdings" panose="05000000000000000000" pitchFamily="2" charset="2"/>
              </a:rPr>
              <a:t>의 구성</a:t>
            </a:r>
            <a:endParaRPr lang="en-US" altLang="ko-KR" dirty="0"/>
          </a:p>
          <a:p>
            <a:pPr lvl="1"/>
            <a:r>
              <a:rPr lang="ko-KR" altLang="en-US" dirty="0"/>
              <a:t>특정 라운드의 라운드 함수로 구성</a:t>
            </a:r>
            <a:endParaRPr lang="en-US" altLang="ko-KR" dirty="0"/>
          </a:p>
          <a:p>
            <a:pPr lvl="1"/>
            <a:r>
              <a:rPr lang="en-US" altLang="ko-KR" dirty="0" err="1"/>
              <a:t>Degroup</a:t>
            </a:r>
            <a:r>
              <a:rPr lang="ko-KR" altLang="en-US" dirty="0"/>
              <a:t>은 마지막 단계에만 적용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Grouping                                        </a:t>
            </a:r>
            <a:r>
              <a:rPr lang="en-US" altLang="ko-KR" dirty="0" err="1"/>
              <a:t>Degrouping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라운드 상수 </a:t>
            </a:r>
            <a:r>
              <a:rPr lang="en-US" altLang="ko-KR" dirty="0"/>
              <a:t>C</a:t>
            </a:r>
            <a:r>
              <a:rPr lang="en-US" altLang="ko-KR" baseline="-25000" dirty="0"/>
              <a:t>d</a:t>
            </a:r>
            <a:r>
              <a:rPr lang="ko-KR" altLang="en-US" dirty="0"/>
              <a:t>의 구성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BFAA039-0463-CA3C-451B-AC4C8B028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305" y="5234646"/>
            <a:ext cx="4963884" cy="941658"/>
          </a:xfrm>
          <a:prstGeom prst="rect">
            <a:avLst/>
          </a:prstGeom>
        </p:spPr>
      </p:pic>
      <p:pic>
        <p:nvPicPr>
          <p:cNvPr id="6" name="그림 5" descr="텍스트, 안테나이(가) 표시된 사진&#10;&#10;자동 생성된 설명">
            <a:extLst>
              <a:ext uri="{FF2B5EF4-FFF2-40B4-BE49-F238E27FC236}">
                <a16:creationId xmlns:a16="http://schemas.microsoft.com/office/drawing/2014/main" id="{206A3754-12C8-C396-6124-DD0046EEF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71" y="3057524"/>
            <a:ext cx="4676775" cy="128587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875B2A5F-55E2-9744-3D98-E6455099D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005" y="3019424"/>
            <a:ext cx="51720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60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BBB90-182F-DCD1-9BD7-7DFDDA0B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JH </a:t>
            </a:r>
            <a:r>
              <a:rPr lang="ko-KR" altLang="en-US" dirty="0"/>
              <a:t>해시함수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116903-9B54-4D25-A4CE-13B6610D91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648" y="1152525"/>
            <a:ext cx="11369675" cy="5057775"/>
          </a:xfrm>
        </p:spPr>
        <p:txBody>
          <a:bodyPr/>
          <a:lstStyle/>
          <a:p>
            <a:r>
              <a:rPr lang="en-US" altLang="ko-KR" dirty="0"/>
              <a:t>Compress function </a:t>
            </a:r>
            <a:r>
              <a:rPr lang="en-US" altLang="ko-KR" dirty="0" err="1"/>
              <a:t>F</a:t>
            </a:r>
            <a:r>
              <a:rPr lang="en-US" altLang="ko-KR" baseline="-25000" dirty="0" err="1"/>
              <a:t>d</a:t>
            </a:r>
            <a:endParaRPr lang="ko-KR" altLang="en-US" baseline="-25000" dirty="0"/>
          </a:p>
          <a:p>
            <a:pPr lvl="1"/>
            <a:r>
              <a:rPr lang="ko-KR" altLang="en-US" dirty="0"/>
              <a:t>메시지의 상위 절반을 해시 값과 </a:t>
            </a:r>
            <a:r>
              <a:rPr lang="en-US" altLang="ko-KR" dirty="0"/>
              <a:t>XOR</a:t>
            </a:r>
          </a:p>
          <a:p>
            <a:pPr lvl="1"/>
            <a:r>
              <a:rPr lang="en-US" altLang="ko-KR" dirty="0"/>
              <a:t>E</a:t>
            </a:r>
            <a:r>
              <a:rPr lang="en-US" altLang="ko-KR" baseline="-25000" dirty="0"/>
              <a:t>d</a:t>
            </a:r>
            <a:r>
              <a:rPr lang="ko-KR" altLang="en-US" dirty="0"/>
              <a:t>를 통과</a:t>
            </a:r>
            <a:endParaRPr lang="en-US" altLang="ko-KR" dirty="0"/>
          </a:p>
          <a:p>
            <a:pPr lvl="1"/>
            <a:r>
              <a:rPr lang="ko-KR" altLang="en-US" dirty="0"/>
              <a:t>메시지의 하위 절반을 해시 값과 </a:t>
            </a:r>
            <a:r>
              <a:rPr lang="en-US" altLang="ko-KR" dirty="0"/>
              <a:t>XOR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</a:t>
            </a:r>
            <a:r>
              <a:rPr lang="en-US" altLang="ko-KR" baseline="-25000" dirty="0"/>
              <a:t>8</a:t>
            </a:r>
            <a:r>
              <a:rPr lang="ko-KR" altLang="en-US" dirty="0"/>
              <a:t>이 기본적인 </a:t>
            </a:r>
            <a:r>
              <a:rPr lang="en-US" altLang="ko-KR" dirty="0"/>
              <a:t>JH</a:t>
            </a:r>
            <a:r>
              <a:rPr lang="ko-KR" altLang="en-US" dirty="0"/>
              <a:t>에서 사용하는 함수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00DD75-7300-402F-704A-A324F24E2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138" y="1441579"/>
            <a:ext cx="5021942" cy="4479666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E1ACEA3-ED08-7161-A56F-CB8ECA09C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30" y="4255352"/>
            <a:ext cx="4818740" cy="215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74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BE541-E20C-5CF4-1BA4-29E4C1A3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JH </a:t>
            </a:r>
            <a:r>
              <a:rPr lang="ko-KR" altLang="en-US" dirty="0"/>
              <a:t>해시함수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B9B3E2-C87F-3AE9-F678-7A015C791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JH</a:t>
            </a:r>
            <a:r>
              <a:rPr lang="ko-KR" altLang="en-US" dirty="0"/>
              <a:t>의 성능</a:t>
            </a:r>
            <a:endParaRPr lang="en-US" altLang="ko-KR" dirty="0"/>
          </a:p>
          <a:p>
            <a:r>
              <a:rPr lang="en-US" altLang="ko-KR" dirty="0"/>
              <a:t>8-bit </a:t>
            </a:r>
            <a:r>
              <a:rPr lang="ko-KR" altLang="en-US" dirty="0"/>
              <a:t>프로세서</a:t>
            </a:r>
            <a:endParaRPr lang="en-US" altLang="ko-KR" dirty="0"/>
          </a:p>
          <a:p>
            <a:pPr lvl="1"/>
            <a:r>
              <a:rPr lang="en-US" altLang="ko-KR" dirty="0"/>
              <a:t>1152-byte </a:t>
            </a:r>
            <a:r>
              <a:rPr lang="ko-KR" altLang="en-US" dirty="0"/>
              <a:t>사전 연산 </a:t>
            </a:r>
            <a:r>
              <a:rPr lang="en-US" altLang="ko-KR" dirty="0">
                <a:sym typeface="Wingdings" panose="05000000000000000000" pitchFamily="2" charset="2"/>
              </a:rPr>
              <a:t> ROM</a:t>
            </a:r>
            <a:r>
              <a:rPr lang="ko-KR" altLang="en-US" dirty="0">
                <a:sym typeface="Wingdings" panose="05000000000000000000" pitchFamily="2" charset="2"/>
              </a:rPr>
              <a:t>에 탑재</a:t>
            </a:r>
            <a:endParaRPr lang="en-US" altLang="ko-KR" dirty="0"/>
          </a:p>
          <a:p>
            <a:pPr lvl="1"/>
            <a:r>
              <a:rPr lang="en-US" altLang="ko-KR" dirty="0"/>
              <a:t>SSE2 bit-slice(CORE2): 16.8 </a:t>
            </a:r>
            <a:r>
              <a:rPr lang="en-US" altLang="ko-KR" dirty="0" err="1"/>
              <a:t>cpb</a:t>
            </a:r>
            <a:endParaRPr lang="en-US" altLang="ko-KR" dirty="0"/>
          </a:p>
          <a:p>
            <a:pPr lvl="1"/>
            <a:r>
              <a:rPr lang="ko-KR" altLang="en-US" dirty="0"/>
              <a:t>일반 </a:t>
            </a:r>
            <a:r>
              <a:rPr lang="en-US" altLang="ko-KR" dirty="0"/>
              <a:t>bit-slice: 1344cpb</a:t>
            </a:r>
          </a:p>
          <a:p>
            <a:r>
              <a:rPr lang="en-US" altLang="ko-KR" dirty="0"/>
              <a:t>Intel</a:t>
            </a:r>
            <a:r>
              <a:rPr lang="ko-KR" altLang="en-US" dirty="0"/>
              <a:t> </a:t>
            </a:r>
            <a:r>
              <a:rPr lang="en-US" altLang="ko-KR" dirty="0"/>
              <a:t>Core 2</a:t>
            </a:r>
          </a:p>
          <a:p>
            <a:pPr lvl="1"/>
            <a:r>
              <a:rPr lang="en-US" altLang="ko-KR" dirty="0"/>
              <a:t>T6600 2.2Ghz</a:t>
            </a:r>
          </a:p>
          <a:p>
            <a:pPr lvl="1"/>
            <a:r>
              <a:rPr lang="en-US" altLang="ko-KR" dirty="0"/>
              <a:t>64-bit OS: 16.6 </a:t>
            </a:r>
            <a:r>
              <a:rPr lang="en-US" altLang="ko-KR" dirty="0" err="1"/>
              <a:t>cpb</a:t>
            </a:r>
            <a:r>
              <a:rPr lang="en-US" altLang="ko-KR" dirty="0"/>
              <a:t>(-O2)</a:t>
            </a:r>
          </a:p>
          <a:p>
            <a:pPr lvl="1"/>
            <a:r>
              <a:rPr lang="en-US" altLang="ko-KR" dirty="0"/>
              <a:t>32-bit OS: 23.3 </a:t>
            </a:r>
            <a:r>
              <a:rPr lang="en-US" altLang="ko-KR" dirty="0" err="1"/>
              <a:t>cpb</a:t>
            </a:r>
            <a:r>
              <a:rPr lang="en-US" altLang="ko-KR"/>
              <a:t>(-O3)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7843497C-2E46-55A4-3C57-E576A6049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022" y="1612300"/>
            <a:ext cx="5138058" cy="206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08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JH </a:t>
            </a:r>
            <a:r>
              <a:rPr lang="ko-KR" altLang="en-US" dirty="0"/>
              <a:t>해시함수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2011</a:t>
            </a:r>
            <a:r>
              <a:rPr lang="ko-KR" altLang="en-US" dirty="0"/>
              <a:t>년에 제안된 알고리즘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내부에 </a:t>
            </a:r>
            <a:r>
              <a:rPr lang="en-US" altLang="ko-KR" b="1" u="sng" dirty="0"/>
              <a:t>Generalized AES Design Methodology</a:t>
            </a:r>
            <a:r>
              <a:rPr lang="en-US" altLang="ko-KR" dirty="0"/>
              <a:t> </a:t>
            </a:r>
            <a:r>
              <a:rPr lang="ko-KR" altLang="en-US" dirty="0"/>
              <a:t>채택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Compress function</a:t>
            </a:r>
            <a:r>
              <a:rPr lang="ko-KR" altLang="en-US" dirty="0"/>
              <a:t>으로 사용함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블록 크기 </a:t>
            </a:r>
            <a:r>
              <a:rPr lang="en-US" altLang="ko-KR" dirty="0"/>
              <a:t>64-byte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8-dimentional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기존 해시 표준</a:t>
            </a:r>
            <a:r>
              <a:rPr lang="en-US" altLang="ko-KR" dirty="0"/>
              <a:t>(SHA-256)</a:t>
            </a:r>
            <a:r>
              <a:rPr lang="ko-KR" altLang="en-US" dirty="0"/>
              <a:t>과 동일 규격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JH-224, 256, 384, 512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병렬 구현</a:t>
            </a:r>
            <a:r>
              <a:rPr lang="en-US" altLang="ko-KR" dirty="0"/>
              <a:t> </a:t>
            </a:r>
            <a:r>
              <a:rPr lang="ko-KR" altLang="en-US" dirty="0"/>
              <a:t>지원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SSE, AVX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EF29A-496A-F70B-D694-8B683DBF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JH </a:t>
            </a:r>
            <a:r>
              <a:rPr lang="ko-KR" altLang="en-US" dirty="0"/>
              <a:t>해시함수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977630-6EA6-F842-78FE-E7016F61F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ko-KR" altLang="en-US" dirty="0"/>
              <a:t>강점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/>
              <a:t>추가적인 변수가 필요하지 않음</a:t>
            </a: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ko-KR" altLang="en-US" dirty="0"/>
              <a:t>키 값이 상수로 되어있음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/>
              <a:t>비트 슬라이스 구현이 가능함</a:t>
            </a: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ko-KR" altLang="en-US" dirty="0"/>
              <a:t>병렬 구현에 유리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/>
              <a:t>차분 공격에 강함</a:t>
            </a: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ko-KR" altLang="en-US" dirty="0"/>
              <a:t>공격을 탐지하는데 능함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659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BEF55-B15B-8A3E-DED8-C269CEF6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JH </a:t>
            </a:r>
            <a:r>
              <a:rPr lang="ko-KR" altLang="en-US" dirty="0"/>
              <a:t>해시함수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4CC15-459D-0D9A-E910-C9F07F136D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7054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해시 과정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Padding</a:t>
            </a:r>
          </a:p>
          <a:p>
            <a:pPr lvl="1"/>
            <a:r>
              <a:rPr lang="ko-KR" altLang="en-US" dirty="0"/>
              <a:t>메시지 </a:t>
            </a:r>
            <a:r>
              <a:rPr lang="en-US" altLang="ko-KR" dirty="0"/>
              <a:t>M</a:t>
            </a:r>
            <a:r>
              <a:rPr lang="ko-KR" altLang="en-US" dirty="0"/>
              <a:t>은 </a:t>
            </a:r>
            <a:r>
              <a:rPr lang="en-US" altLang="ko-KR" dirty="0"/>
              <a:t>512-bit</a:t>
            </a:r>
            <a:r>
              <a:rPr lang="ko-KR" altLang="en-US" dirty="0"/>
              <a:t>의 배수로 패딩</a:t>
            </a:r>
            <a:endParaRPr lang="en-US" altLang="ko-KR" dirty="0"/>
          </a:p>
          <a:p>
            <a:pPr lvl="1"/>
            <a:r>
              <a:rPr lang="ko-KR" altLang="en-US" dirty="0"/>
              <a:t>규칙</a:t>
            </a:r>
            <a:r>
              <a:rPr lang="en-US" altLang="ko-KR" dirty="0"/>
              <a:t>1: </a:t>
            </a:r>
            <a:r>
              <a:rPr lang="ko-KR" altLang="en-US" dirty="0"/>
              <a:t>메시지의 끝에 </a:t>
            </a:r>
            <a:r>
              <a:rPr lang="en-US" altLang="ko-KR" dirty="0"/>
              <a:t>1</a:t>
            </a:r>
            <a:r>
              <a:rPr lang="ko-KR" altLang="en-US" dirty="0"/>
              <a:t>을 붙이고 </a:t>
            </a:r>
            <a:r>
              <a:rPr lang="en-US" altLang="ko-KR" dirty="0"/>
              <a:t>384 – 1 +(-l mod 512)</a:t>
            </a:r>
            <a:r>
              <a:rPr lang="ko-KR" altLang="en-US" dirty="0"/>
              <a:t>개의 </a:t>
            </a:r>
            <a:r>
              <a:rPr lang="en-US" altLang="ko-KR" dirty="0"/>
              <a:t>0</a:t>
            </a:r>
            <a:r>
              <a:rPr lang="ko-KR" altLang="en-US" dirty="0"/>
              <a:t>을 삽입</a:t>
            </a:r>
            <a:endParaRPr lang="en-US" altLang="ko-KR" dirty="0"/>
          </a:p>
          <a:p>
            <a:pPr lvl="1"/>
            <a:r>
              <a:rPr lang="ko-KR" altLang="en-US" dirty="0"/>
              <a:t>규칙</a:t>
            </a:r>
            <a:r>
              <a:rPr lang="en-US" altLang="ko-KR" dirty="0"/>
              <a:t>2: </a:t>
            </a:r>
            <a:r>
              <a:rPr lang="ko-KR" altLang="en-US" dirty="0"/>
              <a:t>규칙</a:t>
            </a:r>
            <a:r>
              <a:rPr lang="en-US" altLang="ko-KR" dirty="0"/>
              <a:t>1 </a:t>
            </a:r>
            <a:r>
              <a:rPr lang="ko-KR" altLang="en-US" dirty="0"/>
              <a:t>이후로 </a:t>
            </a:r>
            <a:r>
              <a:rPr lang="en-US" altLang="ko-KR" dirty="0"/>
              <a:t>128-bit</a:t>
            </a:r>
            <a:r>
              <a:rPr lang="ko-KR" altLang="en-US" dirty="0"/>
              <a:t>로 표현된 </a:t>
            </a:r>
            <a:r>
              <a:rPr lang="en-US" altLang="ko-KR" dirty="0"/>
              <a:t>l</a:t>
            </a:r>
            <a:r>
              <a:rPr lang="ko-KR" altLang="en-US" dirty="0"/>
              <a:t>을 삽입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Parsing</a:t>
            </a:r>
          </a:p>
          <a:p>
            <a:pPr lvl="1"/>
            <a:r>
              <a:rPr lang="en-US" altLang="ko-KR" dirty="0"/>
              <a:t>512-bit</a:t>
            </a:r>
            <a:r>
              <a:rPr lang="ko-KR" altLang="en-US" dirty="0"/>
              <a:t>를 </a:t>
            </a:r>
            <a:r>
              <a:rPr lang="en-US" altLang="ko-KR" dirty="0"/>
              <a:t>4</a:t>
            </a:r>
            <a:r>
              <a:rPr lang="ko-KR" altLang="en-US" dirty="0"/>
              <a:t>개의 블록으로 파싱</a:t>
            </a:r>
            <a:endParaRPr lang="en-US" altLang="ko-KR" dirty="0"/>
          </a:p>
          <a:p>
            <a:pPr lvl="1"/>
            <a:r>
              <a:rPr lang="ko-KR" altLang="en-US" dirty="0"/>
              <a:t>각 블록은 </a:t>
            </a:r>
            <a:r>
              <a:rPr lang="en-US" altLang="ko-KR" dirty="0"/>
              <a:t>128-bit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Initialization</a:t>
            </a:r>
          </a:p>
          <a:p>
            <a:pPr lvl="1"/>
            <a:r>
              <a:rPr lang="ko-KR" altLang="en-US" dirty="0"/>
              <a:t>초기</a:t>
            </a:r>
            <a:r>
              <a:rPr lang="en-US" altLang="ko-KR" dirty="0"/>
              <a:t> </a:t>
            </a:r>
            <a:r>
              <a:rPr lang="ko-KR" altLang="en-US" dirty="0"/>
              <a:t>해시 </a:t>
            </a:r>
            <a:r>
              <a:rPr lang="en-US" altLang="ko-KR" dirty="0"/>
              <a:t>H</a:t>
            </a:r>
            <a:r>
              <a:rPr lang="en-US" altLang="ko-KR" baseline="30000" dirty="0"/>
              <a:t>(0)</a:t>
            </a:r>
            <a:r>
              <a:rPr lang="ko-KR" altLang="en-US" dirty="0"/>
              <a:t>를 생성하기 위해 몇 가지 과정을 거침</a:t>
            </a:r>
            <a:endParaRPr lang="en-US" altLang="ko-KR" dirty="0"/>
          </a:p>
          <a:p>
            <a:pPr lvl="1"/>
            <a:r>
              <a:rPr lang="en-US" altLang="ko-KR" dirty="0"/>
              <a:t>H</a:t>
            </a:r>
            <a:r>
              <a:rPr lang="en-US" altLang="ko-KR" baseline="30000" dirty="0"/>
              <a:t>(-1)</a:t>
            </a:r>
            <a:r>
              <a:rPr lang="en-US" altLang="ko-KR" dirty="0"/>
              <a:t>: digest </a:t>
            </a:r>
            <a:r>
              <a:rPr lang="ko-KR" altLang="en-US" dirty="0"/>
              <a:t>길이 만큼 모든 값이 </a:t>
            </a:r>
            <a:r>
              <a:rPr lang="en-US" altLang="ko-KR" dirty="0"/>
              <a:t>0</a:t>
            </a:r>
            <a:r>
              <a:rPr lang="ko-KR" altLang="en-US" dirty="0"/>
              <a:t>으로 설정</a:t>
            </a:r>
            <a:endParaRPr lang="en-US" altLang="ko-KR" dirty="0"/>
          </a:p>
          <a:p>
            <a:pPr lvl="1"/>
            <a:r>
              <a:rPr lang="en-US" altLang="ko-KR" dirty="0"/>
              <a:t>H</a:t>
            </a:r>
            <a:r>
              <a:rPr lang="en-US" altLang="ko-KR" baseline="30000" dirty="0"/>
              <a:t>(-1)</a:t>
            </a:r>
            <a:r>
              <a:rPr lang="ko-KR" altLang="en-US" dirty="0"/>
              <a:t>을 </a:t>
            </a:r>
            <a:r>
              <a:rPr lang="en-US" altLang="ko-KR" dirty="0"/>
              <a:t>Compress function</a:t>
            </a:r>
            <a:r>
              <a:rPr lang="ko-KR" altLang="en-US" dirty="0"/>
              <a:t>에 통과시켜서 </a:t>
            </a:r>
            <a:r>
              <a:rPr lang="en-US" altLang="ko-KR" dirty="0"/>
              <a:t>H</a:t>
            </a:r>
            <a:r>
              <a:rPr lang="en-US" altLang="ko-KR" baseline="30000" dirty="0"/>
              <a:t>(0)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514350" indent="-514350">
              <a:buAutoNum type="arabicPeriod" startAt="4"/>
            </a:pPr>
            <a:r>
              <a:rPr lang="en-US" altLang="ko-KR" dirty="0"/>
              <a:t>Finalization</a:t>
            </a:r>
          </a:p>
          <a:p>
            <a:pPr lvl="1"/>
            <a:r>
              <a:rPr lang="en-US" altLang="ko-KR" dirty="0"/>
              <a:t>H</a:t>
            </a:r>
            <a:r>
              <a:rPr lang="en-US" altLang="ko-KR" baseline="30000" dirty="0"/>
              <a:t>(0)</a:t>
            </a:r>
            <a:r>
              <a:rPr lang="ko-KR" altLang="en-US" dirty="0"/>
              <a:t>에서 정해진 횟수 만큼 </a:t>
            </a:r>
            <a:r>
              <a:rPr lang="en-US" altLang="ko-KR" dirty="0"/>
              <a:t>compress</a:t>
            </a:r>
            <a:r>
              <a:rPr lang="ko-KR" altLang="en-US" dirty="0"/>
              <a:t>를 반복하셔 해시 생성</a:t>
            </a:r>
          </a:p>
        </p:txBody>
      </p:sp>
    </p:spTree>
    <p:extLst>
      <p:ext uri="{BB962C8B-B14F-4D97-AF65-F5344CB8AC3E}">
        <p14:creationId xmlns:p14="http://schemas.microsoft.com/office/powerpoint/2010/main" val="291885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579CD-F053-CC56-D242-B21FD972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JH </a:t>
            </a:r>
            <a:r>
              <a:rPr lang="ko-KR" altLang="en-US" dirty="0"/>
              <a:t>해시함수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FFA6BE-574E-2677-88A6-C93B36679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S-Box </a:t>
            </a:r>
            <a:r>
              <a:rPr lang="ko-KR" altLang="en-US" dirty="0"/>
              <a:t>구성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두 종류의 </a:t>
            </a:r>
            <a:r>
              <a:rPr lang="en-US" altLang="ko-KR" dirty="0"/>
              <a:t>S-Box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XOR</a:t>
            </a:r>
            <a:r>
              <a:rPr lang="ko-KR" altLang="en-US" dirty="0"/>
              <a:t>로 구현이 가능하도록 설계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S-Box </a:t>
            </a:r>
            <a:r>
              <a:rPr lang="ko-KR" altLang="en-US" dirty="0"/>
              <a:t>보안성은 </a:t>
            </a:r>
            <a:r>
              <a:rPr lang="en-US" altLang="ko-KR" dirty="0"/>
              <a:t>Lucifer </a:t>
            </a:r>
            <a:r>
              <a:rPr lang="ko-KR" altLang="en-US" dirty="0"/>
              <a:t>함수를 참고함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C059836B-3205-ED6D-1F00-6C5EB3257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270" y="3839029"/>
            <a:ext cx="8987460" cy="129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4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AE212-9F5F-836A-C4DC-997EF311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JH </a:t>
            </a:r>
            <a:r>
              <a:rPr lang="ko-KR" altLang="en-US" dirty="0"/>
              <a:t>해시함수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016188-C2DD-A78C-C3EC-243806CC31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Linear transformation L</a:t>
            </a:r>
          </a:p>
          <a:p>
            <a:r>
              <a:rPr lang="en-US" altLang="ko-KR" dirty="0"/>
              <a:t>GF(2</a:t>
            </a:r>
            <a:r>
              <a:rPr lang="en-US" altLang="ko-KR" baseline="30000" dirty="0"/>
              <a:t>4</a:t>
            </a:r>
            <a:r>
              <a:rPr lang="en-US" altLang="ko-KR" dirty="0"/>
              <a:t>) </a:t>
            </a:r>
            <a:r>
              <a:rPr lang="ko-KR" altLang="en-US" dirty="0"/>
              <a:t>상에서</a:t>
            </a:r>
            <a:r>
              <a:rPr lang="en-US" altLang="ko-KR" dirty="0"/>
              <a:t> Maximum Distance Separable code </a:t>
            </a:r>
            <a:r>
              <a:rPr lang="ko-KR" altLang="en-US" dirty="0"/>
              <a:t>적용</a:t>
            </a:r>
            <a:endParaRPr lang="en-US" altLang="ko-KR" dirty="0"/>
          </a:p>
          <a:p>
            <a:pPr lvl="1"/>
            <a:r>
              <a:rPr lang="en-US" altLang="ko-KR" dirty="0"/>
              <a:t>MDS code</a:t>
            </a:r>
            <a:r>
              <a:rPr lang="ko-KR" altLang="en-US" dirty="0"/>
              <a:t>는 데이터 인코딩 기법의 한 종류</a:t>
            </a:r>
            <a:endParaRPr lang="en-US" altLang="ko-KR" dirty="0"/>
          </a:p>
          <a:p>
            <a:r>
              <a:rPr lang="en-US" altLang="ko-KR" dirty="0"/>
              <a:t>A,</a:t>
            </a:r>
            <a:r>
              <a:rPr lang="ko-KR" altLang="en-US" dirty="0"/>
              <a:t> </a:t>
            </a:r>
            <a:r>
              <a:rPr lang="en-US" altLang="ko-KR" dirty="0"/>
              <a:t>B,</a:t>
            </a:r>
            <a:r>
              <a:rPr lang="ko-KR" altLang="en-US" dirty="0"/>
              <a:t> </a:t>
            </a:r>
            <a:r>
              <a:rPr lang="en-US" altLang="ko-KR" dirty="0"/>
              <a:t>C,</a:t>
            </a:r>
            <a:r>
              <a:rPr lang="ko-KR" altLang="en-US" dirty="0"/>
              <a:t> </a:t>
            </a:r>
            <a:r>
              <a:rPr lang="en-US" altLang="ko-KR" dirty="0"/>
              <a:t>D</a:t>
            </a:r>
            <a:r>
              <a:rPr lang="ko-KR" altLang="en-US" dirty="0"/>
              <a:t> </a:t>
            </a:r>
            <a:r>
              <a:rPr lang="en-US" altLang="ko-KR" dirty="0"/>
              <a:t>4-bit</a:t>
            </a:r>
            <a:r>
              <a:rPr lang="ko-KR" altLang="en-US" dirty="0"/>
              <a:t> 워드가 있다고 가정할 시</a:t>
            </a:r>
            <a:r>
              <a:rPr lang="en-US" altLang="ko-KR" dirty="0"/>
              <a:t>, L</a:t>
            </a:r>
            <a:r>
              <a:rPr lang="ko-KR" altLang="en-US" dirty="0"/>
              <a:t>의 정의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비트 슬라이스 구현이 </a:t>
            </a:r>
            <a:r>
              <a:rPr lang="ko-KR" altLang="en-US" dirty="0"/>
              <a:t>가능함</a:t>
            </a:r>
            <a:endParaRPr lang="en-US" altLang="ko-KR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4830DB1-CDD2-F3DB-4CA4-0C1BD1740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181" y="4268929"/>
            <a:ext cx="6645638" cy="2260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4464D0-1C2F-0D66-06AD-5BDBB69C7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092" y="3045035"/>
            <a:ext cx="6375816" cy="49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2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3A4A0-E78D-562F-41D2-94C72C6B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JH </a:t>
            </a:r>
            <a:r>
              <a:rPr lang="ko-KR" altLang="en-US" dirty="0"/>
              <a:t>해시함수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86C04-3C3E-4C2D-929D-25CE0AEB56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Permutation</a:t>
            </a:r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종류의 </a:t>
            </a:r>
            <a:r>
              <a:rPr lang="en-US" altLang="ko-KR" dirty="0"/>
              <a:t>Permutation</a:t>
            </a:r>
            <a:r>
              <a:rPr lang="ko-KR" altLang="en-US" dirty="0"/>
              <a:t>이 존재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DD7864-36EF-21A9-70C4-D84129426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837581"/>
            <a:ext cx="5275440" cy="1055088"/>
          </a:xfrm>
          <a:prstGeom prst="rect">
            <a:avLst/>
          </a:prstGeom>
        </p:spPr>
      </p:pic>
      <p:pic>
        <p:nvPicPr>
          <p:cNvPr id="7" name="그림 6" descr="텍스트, 안테나이(가) 표시된 사진&#10;&#10;자동 생성된 설명">
            <a:extLst>
              <a:ext uri="{FF2B5EF4-FFF2-40B4-BE49-F238E27FC236}">
                <a16:creationId xmlns:a16="http://schemas.microsoft.com/office/drawing/2014/main" id="{1026F6E9-B6E4-37B9-F334-FCFC8E9BA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763" y="4368373"/>
            <a:ext cx="5572125" cy="1885950"/>
          </a:xfrm>
          <a:prstGeom prst="rect">
            <a:avLst/>
          </a:prstGeom>
        </p:spPr>
      </p:pic>
      <p:pic>
        <p:nvPicPr>
          <p:cNvPr id="9" name="그림 8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1AB918EA-19CD-6E97-4C5A-6E287DBD2A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4503363"/>
            <a:ext cx="5019675" cy="971550"/>
          </a:xfrm>
          <a:prstGeom prst="rect">
            <a:avLst/>
          </a:prstGeom>
        </p:spPr>
      </p:pic>
      <p:pic>
        <p:nvPicPr>
          <p:cNvPr id="11" name="그림 10" descr="텍스트, 안테나이(가) 표시된 사진&#10;&#10;자동 생성된 설명">
            <a:extLst>
              <a:ext uri="{FF2B5EF4-FFF2-40B4-BE49-F238E27FC236}">
                <a16:creationId xmlns:a16="http://schemas.microsoft.com/office/drawing/2014/main" id="{9DC5CA22-B1D4-4B67-6A6F-BF45BBEE9D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51" y="2712663"/>
            <a:ext cx="5010150" cy="13049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5F65B23-DA0A-6B73-C9DC-CBC08B140F3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"/>
          <a:stretch/>
        </p:blipFill>
        <p:spPr>
          <a:xfrm>
            <a:off x="2569029" y="3769244"/>
            <a:ext cx="573766" cy="6102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C0CB19E-C1F1-85D1-597B-FC0C0D0FDF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138" y="3814283"/>
            <a:ext cx="426222" cy="5540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EF60814-0B22-E639-3D81-1B11B201A7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179" y="5552727"/>
            <a:ext cx="725714" cy="66168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7A1A0E4-BD5C-2FEA-9151-3384EBA44C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997" y="6112929"/>
            <a:ext cx="667656" cy="61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2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81F36-A935-4656-AE86-D65C7C35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JH </a:t>
            </a:r>
            <a:r>
              <a:rPr lang="ko-KR" altLang="en-US" dirty="0"/>
              <a:t>해시함수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8E91A1-74B4-A369-70C7-E83B6E2DBB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>
              <a:lnSpc>
                <a:spcPct val="250000"/>
              </a:lnSpc>
            </a:pPr>
            <a:r>
              <a:rPr lang="en-US" altLang="ko-KR" dirty="0"/>
              <a:t>Permutation</a:t>
            </a:r>
          </a:p>
          <a:p>
            <a:pPr lvl="1">
              <a:lnSpc>
                <a:spcPct val="250000"/>
              </a:lnSpc>
            </a:pPr>
            <a:r>
              <a:rPr lang="en-US" altLang="ko-KR" dirty="0"/>
              <a:t>AES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en-US" altLang="ko-KR" b="1" u="sng" dirty="0"/>
              <a:t>Rotation row </a:t>
            </a:r>
            <a:r>
              <a:rPr lang="ko-KR" altLang="en-US" b="1" u="sng" dirty="0"/>
              <a:t>과정과 거의 동일함</a:t>
            </a:r>
            <a:endParaRPr lang="en-US" altLang="ko-KR" b="1" u="sng" dirty="0"/>
          </a:p>
          <a:p>
            <a:pPr lvl="1">
              <a:lnSpc>
                <a:spcPct val="250000"/>
              </a:lnSpc>
            </a:pPr>
            <a:r>
              <a:rPr lang="ko-KR" altLang="en-US" dirty="0"/>
              <a:t>마찬가지로 </a:t>
            </a:r>
            <a:r>
              <a:rPr lang="en-US" altLang="ko-KR" dirty="0"/>
              <a:t>AES</a:t>
            </a:r>
            <a:r>
              <a:rPr lang="ko-KR" altLang="en-US" dirty="0"/>
              <a:t>의 디자인을 따왔기에 하드웨어 구현에도 적합</a:t>
            </a:r>
            <a:endParaRPr lang="en-US" altLang="ko-KR" dirty="0"/>
          </a:p>
          <a:p>
            <a:pPr lvl="1">
              <a:lnSpc>
                <a:spcPct val="250000"/>
              </a:lnSpc>
            </a:pPr>
            <a:r>
              <a:rPr lang="en-US" altLang="ko-KR" dirty="0"/>
              <a:t>P</a:t>
            </a:r>
            <a:r>
              <a:rPr lang="en-US" altLang="ko-KR" baseline="-25000" dirty="0"/>
              <a:t>d</a:t>
            </a:r>
            <a:r>
              <a:rPr lang="ko-KR" altLang="en-US" dirty="0"/>
              <a:t>는 다른 세 종류의 </a:t>
            </a:r>
            <a:r>
              <a:rPr lang="en-US" altLang="ko-KR" dirty="0"/>
              <a:t>Permutation</a:t>
            </a:r>
            <a:r>
              <a:rPr lang="ko-KR" altLang="en-US" dirty="0"/>
              <a:t>으로 구성됨</a:t>
            </a:r>
            <a:endParaRPr lang="en-US" altLang="ko-KR" dirty="0"/>
          </a:p>
          <a:p>
            <a:pPr lvl="1">
              <a:lnSpc>
                <a:spcPct val="250000"/>
              </a:lnSpc>
            </a:pPr>
            <a:r>
              <a:rPr lang="ko-KR" altLang="en-US" dirty="0"/>
              <a:t>따라서 세가지 </a:t>
            </a:r>
            <a:r>
              <a:rPr lang="en-US" altLang="ko-KR" dirty="0"/>
              <a:t>Permutation</a:t>
            </a:r>
            <a:r>
              <a:rPr lang="ko-KR" altLang="en-US" dirty="0"/>
              <a:t>만 구현하고 회로를 재사용하여 </a:t>
            </a:r>
            <a:r>
              <a:rPr lang="en-US" altLang="ko-KR" dirty="0"/>
              <a:t>P</a:t>
            </a:r>
            <a:r>
              <a:rPr lang="en-US" altLang="ko-KR" baseline="-25000" dirty="0"/>
              <a:t>d</a:t>
            </a:r>
            <a:r>
              <a:rPr lang="ko-KR" altLang="en-US" dirty="0"/>
              <a:t>구현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599407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78513-239E-5F46-C818-75DFCEE2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JH </a:t>
            </a:r>
            <a:r>
              <a:rPr lang="ko-KR" altLang="en-US" dirty="0"/>
              <a:t>해시함수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E25BF5-E858-39E9-DAB5-E56270FE22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라운드 함수 </a:t>
            </a:r>
            <a:r>
              <a:rPr lang="en-US" altLang="ko-KR" dirty="0"/>
              <a:t>R</a:t>
            </a:r>
            <a:r>
              <a:rPr lang="en-US" altLang="ko-KR" baseline="-25000" dirty="0"/>
              <a:t>d</a:t>
            </a:r>
            <a:r>
              <a:rPr lang="ko-KR" altLang="en-US" dirty="0"/>
              <a:t>의 구성</a:t>
            </a:r>
            <a:endParaRPr lang="en-US" altLang="ko-KR" dirty="0"/>
          </a:p>
          <a:p>
            <a:pPr lvl="1"/>
            <a:r>
              <a:rPr lang="en-US" altLang="ko-KR" dirty="0"/>
              <a:t>S, L, P</a:t>
            </a:r>
            <a:r>
              <a:rPr lang="ko-KR" altLang="en-US" dirty="0"/>
              <a:t>로 구성 </a:t>
            </a:r>
            <a:r>
              <a:rPr lang="en-US" altLang="ko-KR" dirty="0">
                <a:sym typeface="Wingdings" panose="05000000000000000000" pitchFamily="2" charset="2"/>
              </a:rPr>
              <a:t> AES</a:t>
            </a:r>
            <a:r>
              <a:rPr lang="ko-KR" altLang="en-US" dirty="0">
                <a:sym typeface="Wingdings" panose="05000000000000000000" pitchFamily="2" charset="2"/>
              </a:rPr>
              <a:t>와 유사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5" name="그림 4" descr="텍스트, 안테나이(가) 표시된 사진&#10;&#10;자동 생성된 설명">
            <a:extLst>
              <a:ext uri="{FF2B5EF4-FFF2-40B4-BE49-F238E27FC236}">
                <a16:creationId xmlns:a16="http://schemas.microsoft.com/office/drawing/2014/main" id="{E115D992-BD86-FECC-48DB-7B3BC0562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33" y="1471612"/>
            <a:ext cx="55816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8893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420</Words>
  <Application>Microsoft Office PowerPoint</Application>
  <PresentationFormat>와이드스크린</PresentationFormat>
  <Paragraphs>88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함초롬돋움</vt:lpstr>
      <vt:lpstr>Arial</vt:lpstr>
      <vt:lpstr>Wingdings</vt:lpstr>
      <vt:lpstr>CryptoCraft 테마</vt:lpstr>
      <vt:lpstr>제목 테마</vt:lpstr>
      <vt:lpstr>JH 해시함수</vt:lpstr>
      <vt:lpstr> JH 해시함수</vt:lpstr>
      <vt:lpstr> JH 해시함수</vt:lpstr>
      <vt:lpstr> JH 해시함수</vt:lpstr>
      <vt:lpstr> JH 해시함수</vt:lpstr>
      <vt:lpstr> JH 해시함수</vt:lpstr>
      <vt:lpstr> JH 해시함수</vt:lpstr>
      <vt:lpstr> JH 해시함수</vt:lpstr>
      <vt:lpstr> JH 해시함수</vt:lpstr>
      <vt:lpstr> JH 해시함수</vt:lpstr>
      <vt:lpstr> JH 해시함수</vt:lpstr>
      <vt:lpstr> JH 해시함수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info</cp:lastModifiedBy>
  <cp:revision>63</cp:revision>
  <dcterms:created xsi:type="dcterms:W3CDTF">2019-03-05T04:29:07Z</dcterms:created>
  <dcterms:modified xsi:type="dcterms:W3CDTF">2023-03-13T02:05:28Z</dcterms:modified>
</cp:coreProperties>
</file>