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9" r:id="rId2"/>
    <p:sldId id="337" r:id="rId3"/>
    <p:sldId id="332" r:id="rId4"/>
    <p:sldId id="334" r:id="rId5"/>
    <p:sldId id="312" r:id="rId6"/>
    <p:sldId id="335" r:id="rId7"/>
    <p:sldId id="315" r:id="rId8"/>
    <p:sldId id="316" r:id="rId9"/>
    <p:sldId id="313" r:id="rId10"/>
    <p:sldId id="33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4848"/>
  </p:normalViewPr>
  <p:slideViewPr>
    <p:cSldViewPr snapToGrid="0">
      <p:cViewPr varScale="1">
        <p:scale>
          <a:sx n="108" d="100"/>
          <a:sy n="108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6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/>
              <a:t>Quantum Resource Estimates for </a:t>
            </a:r>
            <a:br>
              <a:rPr lang="en-US" altLang="ko-KR" sz="4900" dirty="0"/>
            </a:br>
            <a:r>
              <a:rPr lang="en-US" altLang="ko-KR" sz="4900" dirty="0"/>
              <a:t>Computing Elliptic Curve Discrete Logarithms </a:t>
            </a:r>
            <a:r>
              <a:rPr lang="ko-KR" altLang="en-US" sz="4900" dirty="0"/>
              <a:t>논문 리뷰</a:t>
            </a:r>
            <a:br>
              <a:rPr lang="en-US" altLang="ko-KR" sz="4900" dirty="0"/>
            </a:br>
            <a:br>
              <a:rPr lang="en-US" altLang="ko-KR" sz="4900" dirty="0"/>
            </a:br>
            <a:r>
              <a:rPr lang="en-US" altLang="ko-KR" sz="3100" dirty="0"/>
              <a:t>https://</a:t>
            </a:r>
            <a:r>
              <a:rPr lang="en-US" altLang="ko-KR" sz="3100" dirty="0" err="1"/>
              <a:t>youtu.be</a:t>
            </a:r>
            <a:r>
              <a:rPr lang="en-US" altLang="ko-KR" sz="3100" dirty="0"/>
              <a:t>/Cekwq3nAL3M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A61D-292F-D7F8-A557-D10D3EF3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B4063-43E4-3CAC-AFED-CAE302B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96636"/>
            <a:ext cx="7772400" cy="284988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6A864-B0AC-0917-3ADC-10C1486DD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ECDLP</a:t>
            </a:r>
            <a:r>
              <a:rPr kumimoji="1" lang="ko-KR" altLang="en-US" sz="2000" dirty="0"/>
              <a:t>는 같은 수준의 보안성을 가진 </a:t>
            </a:r>
            <a:r>
              <a:rPr kumimoji="1" lang="en" altLang="ko-KR" sz="2000" dirty="0"/>
              <a:t>RSA</a:t>
            </a:r>
            <a:r>
              <a:rPr kumimoji="1" lang="ko-KR" altLang="en-US" sz="2000" dirty="0"/>
              <a:t>의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인수를 분해하는 것보다 큐비트와 게이트 수가 상대적으로 적음</a:t>
            </a:r>
            <a:r>
              <a:rPr kumimoji="1" lang="en-US" altLang="ko-KR" sz="2000" dirty="0"/>
              <a:t>.</a:t>
            </a:r>
          </a:p>
          <a:p>
            <a:r>
              <a:rPr kumimoji="1" lang="en" altLang="ko-KR" sz="2000" dirty="0"/>
              <a:t>ECDLP</a:t>
            </a:r>
            <a:r>
              <a:rPr kumimoji="1" lang="ko-KR" altLang="en-US" sz="2000" dirty="0"/>
              <a:t>가 </a:t>
            </a:r>
            <a:r>
              <a:rPr kumimoji="1" lang="en" altLang="ko-KR" sz="2000" dirty="0"/>
              <a:t>RSA </a:t>
            </a:r>
            <a:r>
              <a:rPr kumimoji="1" lang="ko-KR" altLang="en-US" sz="2000" dirty="0"/>
              <a:t>계수 분해보다 양자 컴퓨터 구현에서 더 효율적일 가능성이 있음</a:t>
            </a:r>
            <a:endParaRPr kumimoji="1" lang="en-US" altLang="ko-KR" sz="2000" dirty="0"/>
          </a:p>
          <a:p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타원 곡선 암호</a:t>
            </a:r>
            <a:r>
              <a:rPr kumimoji="1" lang="en-US" altLang="ko-KR" sz="2000" dirty="0"/>
              <a:t>(</a:t>
            </a:r>
            <a:r>
              <a:rPr kumimoji="1" lang="en" altLang="ko-KR" sz="2000" dirty="0"/>
              <a:t>ECC)</a:t>
            </a:r>
            <a:r>
              <a:rPr kumimoji="1" lang="ko-KR" altLang="en-US" sz="2000" dirty="0"/>
              <a:t>는 </a:t>
            </a:r>
            <a:r>
              <a:rPr kumimoji="1" lang="en" altLang="ko-KR" sz="2000" dirty="0"/>
              <a:t>RSA</a:t>
            </a:r>
            <a:r>
              <a:rPr kumimoji="1" lang="ko-KR" altLang="en-US" sz="2000" dirty="0"/>
              <a:t>보다 더 적은 리소스로 타겟팅 가능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즉 </a:t>
            </a:r>
            <a:r>
              <a:rPr kumimoji="1" lang="en" altLang="ko-KR" sz="2000" dirty="0"/>
              <a:t>ECC</a:t>
            </a:r>
            <a:r>
              <a:rPr kumimoji="1" lang="ko-KR" altLang="en-US" sz="2000" dirty="0"/>
              <a:t>가 </a:t>
            </a:r>
            <a:r>
              <a:rPr kumimoji="1" lang="en" altLang="ko-KR" sz="2000" dirty="0"/>
              <a:t>RSA</a:t>
            </a:r>
            <a:r>
              <a:rPr kumimoji="1" lang="ko-KR" altLang="en-US" sz="2000" dirty="0"/>
              <a:t>보다 양자 공격에 더 취약</a:t>
            </a:r>
            <a:r>
              <a:rPr kumimoji="1" lang="en-US" altLang="ko-KR" sz="2000" dirty="0"/>
              <a:t> (NIST standard curves P-192, P-224, P-256, P-384 and P-521 </a:t>
            </a:r>
            <a:r>
              <a:rPr kumimoji="1" lang="ko-KR" altLang="en-US" sz="2000" dirty="0"/>
              <a:t>기준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36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992E-701B-2FB1-1AED-3F819E1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11C71-F4D9-ACD7-8C11-FF13450B9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NIST </a:t>
            </a:r>
            <a:r>
              <a:rPr kumimoji="1" lang="ko-KR" altLang="en-US" sz="2400" dirty="0"/>
              <a:t>표준 곡선</a:t>
            </a:r>
            <a:r>
              <a:rPr kumimoji="1" lang="en-US" altLang="ko-KR" sz="2400" dirty="0"/>
              <a:t>(P-192, P-224, P-256, P-384, P-512)</a:t>
            </a:r>
            <a:r>
              <a:rPr kumimoji="1" lang="ko-KR" altLang="en-US" sz="2400" dirty="0"/>
              <a:t>에서의 </a:t>
            </a:r>
            <a:r>
              <a:rPr kumimoji="1" lang="en" altLang="ko-KR" sz="2400" dirty="0"/>
              <a:t>ECDLP </a:t>
            </a:r>
            <a:r>
              <a:rPr kumimoji="1" lang="ko-KR" altLang="en-US" sz="2400" dirty="0"/>
              <a:t>계산을 위한 양자 리소스 추정</a:t>
            </a:r>
            <a:endParaRPr kumimoji="1" lang="en-US" altLang="ko-KR" sz="2400" dirty="0"/>
          </a:p>
          <a:p>
            <a:r>
              <a:rPr kumimoji="1" lang="ko-KR" altLang="en-US" sz="2400" dirty="0"/>
              <a:t>각 연산에 필요한 </a:t>
            </a:r>
            <a:r>
              <a:rPr kumimoji="1" lang="ko-KR" altLang="en-US" sz="2400" dirty="0" err="1"/>
              <a:t>모듈러</a:t>
            </a:r>
            <a:r>
              <a:rPr kumimoji="1" lang="ko-KR" altLang="en-US" sz="2400" dirty="0"/>
              <a:t> 산술 연산을 구현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곱셈에 대해 이진분해 방식과 </a:t>
            </a:r>
            <a:r>
              <a:rPr kumimoji="1" lang="en-US" altLang="ko-KR" sz="2000" dirty="0"/>
              <a:t>Montgomery</a:t>
            </a:r>
            <a:r>
              <a:rPr kumimoji="1" lang="ko-KR" altLang="en-US" sz="2000" dirty="0"/>
              <a:t> 곱셈 사용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/>
              <a:t>Montgomery</a:t>
            </a:r>
            <a:r>
              <a:rPr kumimoji="1" lang="ko-KR" altLang="en-US" sz="2000" dirty="0"/>
              <a:t> 곱셈이 더 효율적</a:t>
            </a:r>
            <a:endParaRPr kumimoji="1" lang="en-US" altLang="ko-KR" sz="2000" dirty="0"/>
          </a:p>
          <a:p>
            <a:r>
              <a:rPr kumimoji="1" lang="ko-KR" altLang="en-US" sz="2400" dirty="0"/>
              <a:t>양자자원 추정을 통해 </a:t>
            </a:r>
            <a:r>
              <a:rPr kumimoji="1" lang="en" altLang="ko-KR" sz="2400" dirty="0"/>
              <a:t>ECC</a:t>
            </a:r>
            <a:r>
              <a:rPr kumimoji="1" lang="ko-KR" altLang="en-US" sz="2400" dirty="0"/>
              <a:t>와 </a:t>
            </a:r>
            <a:r>
              <a:rPr kumimoji="1" lang="en" altLang="ko-KR" sz="2400" dirty="0"/>
              <a:t>RSA</a:t>
            </a:r>
            <a:r>
              <a:rPr kumimoji="1" lang="ko-KR" altLang="en-US" sz="2400" dirty="0"/>
              <a:t>의 양자 공격 효율성 비교</a:t>
            </a:r>
            <a:endParaRPr kumimoji="1" lang="en-US" altLang="ko-KR" sz="2400" dirty="0"/>
          </a:p>
          <a:p>
            <a:pPr lvl="1"/>
            <a:r>
              <a:rPr kumimoji="1" lang="en" altLang="ko-KR" sz="2000" dirty="0"/>
              <a:t>RSA</a:t>
            </a:r>
            <a:r>
              <a:rPr kumimoji="1" lang="ko-KR" altLang="en-US" sz="2000" dirty="0"/>
              <a:t>와 비교했을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" altLang="ko-KR" sz="2000" dirty="0"/>
              <a:t>ECC</a:t>
            </a:r>
            <a:r>
              <a:rPr kumimoji="1" lang="ko-KR" altLang="en-US" sz="2000" dirty="0"/>
              <a:t>가 양자 컴퓨터 공격에 더 효율적으로 타겟팅 가능함을 예상</a:t>
            </a:r>
            <a:endParaRPr kumimoji="1" lang="en-US" altLang="ko-KR" sz="2000" dirty="0"/>
          </a:p>
          <a:p>
            <a:pPr lvl="1"/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2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8851-0203-5616-6F75-41B04128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Shor’s algorithm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ECDLP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D8404-C4CE-921A-F5B6-D2B494F62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/>
              <a:t>ECDLP</a:t>
            </a:r>
            <a:r>
              <a:rPr kumimoji="1" lang="en-US" altLang="ko-KR" sz="2000" dirty="0"/>
              <a:t> (Elliptic Curve Discrete Logarithm Problem)</a:t>
            </a:r>
            <a:r>
              <a:rPr lang="ko-KR" altLang="en-US" sz="2000" dirty="0"/>
              <a:t>는 타원 곡선 암호</a:t>
            </a:r>
            <a:r>
              <a:rPr lang="en-US" altLang="ko-KR" sz="2000" dirty="0"/>
              <a:t>(</a:t>
            </a:r>
            <a:r>
              <a:rPr lang="en" altLang="ko-KR" sz="2000" dirty="0"/>
              <a:t>ECC)</a:t>
            </a:r>
            <a:r>
              <a:rPr lang="ko-KR" altLang="en-US" sz="2000" dirty="0"/>
              <a:t>의 보안 기반이 됨</a:t>
            </a:r>
            <a:endParaRPr kumimoji="1" lang="en-US" altLang="ko-KR" sz="2000" dirty="0"/>
          </a:p>
          <a:p>
            <a:r>
              <a:rPr kumimoji="1" lang="en-US" altLang="ko-KR" sz="2000" dirty="0"/>
              <a:t>ECDLP: </a:t>
            </a:r>
            <a:r>
              <a:rPr kumimoji="1" lang="ko-KR" altLang="en-US" sz="2000" dirty="0"/>
              <a:t>주어진 타원 곡선 상의 점 𝑃와 𝑄 </a:t>
            </a:r>
            <a:r>
              <a:rPr kumimoji="1" lang="en-US" altLang="ko-KR" sz="2000" dirty="0"/>
              <a:t>= [𝑚]𝑃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대해</a:t>
            </a:r>
            <a:r>
              <a:rPr kumimoji="1" lang="en-US" altLang="ko-KR" sz="2000" dirty="0"/>
              <a:t>, 𝑄</a:t>
            </a:r>
            <a:r>
              <a:rPr kumimoji="1" lang="ko-KR" altLang="en-US" sz="2000" dirty="0"/>
              <a:t>로부터 </a:t>
            </a:r>
            <a:r>
              <a:rPr kumimoji="1" lang="en-US" altLang="ko-KR" sz="2000" dirty="0"/>
              <a:t>𝑚</a:t>
            </a:r>
            <a:r>
              <a:rPr kumimoji="1" lang="ko-KR" altLang="en-US" sz="2000" dirty="0"/>
              <a:t>을 찾는 것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특정 타원에서의 점 </a:t>
            </a:r>
            <a:r>
              <a:rPr kumimoji="1" lang="en-US" altLang="ko-KR" sz="2000" dirty="0"/>
              <a:t>P</a:t>
            </a:r>
            <a:r>
              <a:rPr kumimoji="1" lang="ko-KR" altLang="en-US" sz="2000" dirty="0"/>
              <a:t>와 이것을 </a:t>
            </a:r>
            <a:r>
              <a:rPr kumimoji="1" lang="en-US" altLang="ko-KR" sz="2000" dirty="0"/>
              <a:t>𝑚 </a:t>
            </a:r>
            <a:r>
              <a:rPr kumimoji="1" lang="ko-KR" altLang="en-US" sz="2000" dirty="0"/>
              <a:t>번 더한 점 𝑄가 주어졌을 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이 </a:t>
            </a:r>
            <a:r>
              <a:rPr kumimoji="1" lang="en-US" altLang="ko-KR" sz="2000" dirty="0"/>
              <a:t>𝑚</a:t>
            </a:r>
            <a:r>
              <a:rPr kumimoji="1" lang="ko-KR" altLang="en-US" sz="2000" dirty="0"/>
              <a:t>을 계산하는 것이 매우 어려운 문제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r>
              <a:rPr kumimoji="1" lang="en-US" altLang="ko-KR" sz="2400" b="1" dirty="0"/>
              <a:t>Shor’s algorithm</a:t>
            </a:r>
            <a:r>
              <a:rPr kumimoji="1" lang="ko-KR" altLang="en-US" sz="2400" b="1" dirty="0"/>
              <a:t>을 사용하여 해당 문제를 해결할 수 있음</a:t>
            </a:r>
            <a:r>
              <a:rPr kumimoji="1" lang="en-US" altLang="ko-KR" sz="2400" b="1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000" dirty="0"/>
              <a:t>타원 곡선 𝐸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위에서 주어진 두 점 𝑃</a:t>
            </a:r>
            <a:r>
              <a:rPr kumimoji="1" lang="en-US" altLang="ko-KR" sz="2000" dirty="0"/>
              <a:t>, 𝑄 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대해 𝑄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[𝑚]𝑃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만족하는 비밀 값 𝑚을 찾는 문제를 해결하는 것이 목표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𝑃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타원 곡선 상에서의 기준점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𝑄:</a:t>
            </a:r>
            <a:r>
              <a:rPr kumimoji="1" lang="ko-KR" altLang="en-US" sz="1800" dirty="0"/>
              <a:t> 𝑃의 스칼라 곱으로 계산된 타겟 점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공개키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en-US" altLang="ko-KR" sz="1800" dirty="0"/>
              <a:t>𝑚:</a:t>
            </a:r>
            <a:r>
              <a:rPr kumimoji="1" lang="ko-KR" altLang="en-US" sz="1800" dirty="0"/>
              <a:t> 찾고자 하는 비밀 값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비밀키</a:t>
            </a:r>
            <a:r>
              <a:rPr kumimoji="1" lang="en-US" altLang="ko-KR" sz="1800" dirty="0"/>
              <a:t>)</a:t>
            </a:r>
            <a:endParaRPr kumimoji="1" lang="ko-KR" altLang="en-US" sz="1800" dirty="0"/>
          </a:p>
          <a:p>
            <a:pPr marL="0" indent="0">
              <a:buNone/>
            </a:pP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809C-1748-BB73-71DD-10F3662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Shor’s algorithm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ECDLP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999373-2F85-F909-CBC9-11F23FCC978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47161" cy="5603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R" sz="1800" dirty="0"/>
                  <a:t>1.</a:t>
                </a:r>
                <a:r>
                  <a:rPr kumimoji="1" lang="ko-KR" altLang="en-US" sz="1800" dirty="0"/>
                  <a:t> 두개의 양자 레지스터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ko-KR" altLang="en-US" sz="18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ko-KR" altLang="en-US" sz="1800" dirty="0" err="1"/>
                  <a:t>에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Hadamard </a:t>
                </a:r>
                <a:r>
                  <a:rPr kumimoji="1" lang="ko-KR" altLang="en-US" sz="1800" dirty="0"/>
                  <a:t>게이트를 적용하여 모두 중첩상태로 만듦</a:t>
                </a:r>
                <a:r>
                  <a:rPr kumimoji="1" lang="en-US" altLang="ko-KR" sz="1800" dirty="0"/>
                  <a:t>: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2.</a:t>
                </a:r>
                <a:r>
                  <a:rPr kumimoji="1" lang="ko-KR" altLang="en-US" sz="1800" dirty="0"/>
                  <a:t> 타원 곡선 군 연산을 사용해 상태를 다음과 같이 업데이트 </a:t>
                </a:r>
                <a:r>
                  <a:rPr kumimoji="1" lang="en-US" altLang="ko-KR" sz="1800" dirty="0"/>
                  <a:t>: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 </a:t>
                </a:r>
                <a:endParaRPr kumimoji="1"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1100" dirty="0"/>
                  <a:t>*여기서 </a:t>
                </a:r>
                <a14:m>
                  <m:oMath xmlns:m="http://schemas.openxmlformats.org/officeDocument/2006/math">
                    <m:r>
                      <a:rPr kumimoji="1" lang="en-US" altLang="ko-KR" sz="1100" i="1">
                        <a:latin typeface="Cambria Math" panose="02040503050406030204" pitchFamily="18" charset="0"/>
                      </a:rPr>
                      <m:t>𝑘𝑃</m:t>
                    </m:r>
                    <m:r>
                      <a:rPr kumimoji="1" lang="en-US" altLang="ko-KR" sz="1100" i="1">
                        <a:latin typeface="Cambria Math" panose="02040503050406030204" pitchFamily="18" charset="0"/>
                      </a:rPr>
                      <m:t>+ℓ</m:t>
                    </m:r>
                    <m:r>
                      <a:rPr kumimoji="1" lang="en-US" altLang="ko-KR" sz="11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ko-KR" altLang="en-US" sz="1100" dirty="0"/>
                  <a:t> 는 𝑃</a:t>
                </a:r>
                <a:r>
                  <a:rPr kumimoji="1" lang="en-US" altLang="ko-KR" sz="1100" dirty="0"/>
                  <a:t>, 𝑄</a:t>
                </a:r>
                <a:r>
                  <a:rPr kumimoji="1" lang="ko-KR" altLang="en-US" sz="1100" dirty="0"/>
                  <a:t>의 조건부 스칼라 곱과 덧셈 연산으로 계산됨 </a:t>
                </a:r>
                <a:r>
                  <a:rPr kumimoji="1" lang="en-US" altLang="ko-KR" sz="1100" dirty="0"/>
                  <a:t>(</a:t>
                </a:r>
                <a:r>
                  <a:rPr kumimoji="1" lang="ko-KR" altLang="en-US" sz="1100" dirty="0"/>
                  <a:t>점 덧셈과 곱셈을 구현하기 위해 </a:t>
                </a:r>
                <a:r>
                  <a:rPr kumimoji="1" lang="en" altLang="ko-KR" sz="1100" dirty="0"/>
                  <a:t>mod 𝑝 </a:t>
                </a:r>
                <a:r>
                  <a:rPr kumimoji="1" lang="ko-KR" altLang="en-US" sz="1100" dirty="0"/>
                  <a:t>연산이 필요</a:t>
                </a:r>
                <a:r>
                  <a:rPr kumimoji="1" lang="en-US" altLang="ko-KR" sz="1100" dirty="0"/>
                  <a:t>)</a:t>
                </a:r>
                <a:endParaRPr kumimoji="1" lang="en-US" altLang="ko-KR" sz="14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3.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QFT </a:t>
                </a:r>
                <a:r>
                  <a:rPr kumimoji="1" lang="ko-KR" altLang="en-US" sz="1800" dirty="0"/>
                  <a:t>적용 </a:t>
                </a: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" altLang="ko-KR" sz="1800" dirty="0"/>
                  <a:t>Shor </a:t>
                </a:r>
                <a:r>
                  <a:rPr kumimoji="1" lang="ko-KR" altLang="en-US" sz="1800" dirty="0"/>
                  <a:t>알고리즘에서 주기성을 추출 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: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ko-KR" altLang="en-US" sz="1800" dirty="0"/>
                  <a:t> 상태의 대한 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ko-KR" altLang="en-US" sz="18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ko-KR" altLang="en-US" sz="1800" dirty="0" err="1"/>
                  <a:t>에</a:t>
                </a:r>
                <a:r>
                  <a:rPr kumimoji="1" lang="ko-KR" altLang="en-US" sz="1800" dirty="0"/>
                  <a:t> 대한 주기성 분석</a:t>
                </a:r>
                <a:r>
                  <a:rPr kumimoji="1" lang="en-US" altLang="ko-KR" sz="1800" dirty="0"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sym typeface="Wingdings" pitchFamily="2" charset="2"/>
                  </a:rPr>
                  <a:t>이후</a:t>
                </a:r>
                <a:r>
                  <a:rPr kumimoji="1" lang="ko-KR" altLang="en-US" sz="1800" dirty="0"/>
                  <a:t> 𝑄 </a:t>
                </a:r>
                <a:r>
                  <a:rPr kumimoji="1" lang="en-US" altLang="ko-KR" sz="1800" dirty="0"/>
                  <a:t>= [𝑚]𝑃</a:t>
                </a:r>
                <a:r>
                  <a:rPr kumimoji="1" lang="ko-KR" altLang="en-US" sz="1800" dirty="0"/>
                  <a:t>에서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/>
                  <a:t>𝑚</a:t>
                </a:r>
                <a:r>
                  <a:rPr kumimoji="1" lang="ko-KR" altLang="en-US" sz="1800" dirty="0">
                    <a:sym typeface="Wingdings" pitchFamily="2" charset="2"/>
                  </a:rPr>
                  <a:t>관련된 정보를 고전적 방식으로 계산</a:t>
                </a:r>
                <a:r>
                  <a:rPr kumimoji="1" lang="ko-KR" alt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999373-2F85-F909-CBC9-11F23FCC9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47161" cy="5603875"/>
              </a:xfrm>
              <a:blipFill>
                <a:blip r:embed="rId2"/>
                <a:stretch>
                  <a:fillRect l="-443" t="-5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5D32E10-E243-C883-5850-8D220F63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66" b="28459"/>
          <a:stretch/>
        </p:blipFill>
        <p:spPr>
          <a:xfrm>
            <a:off x="2809763" y="3907606"/>
            <a:ext cx="6649959" cy="29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2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1C1A-0D6B-3BFE-9E22-3C924D2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0F1643F-D33A-4313-140B-BD5A0AA9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369675" cy="5705475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/>
              <a:t>add_modp</a:t>
            </a:r>
            <a:endParaRPr kumimoji="1" lang="ko-KR" altLang="en-US" sz="2000" dirty="0"/>
          </a:p>
          <a:p>
            <a:pPr lvl="1"/>
            <a:r>
              <a:rPr kumimoji="1" lang="en-US" altLang="ko-KR" sz="1600" dirty="0"/>
              <a:t>In-pace</a:t>
            </a:r>
            <a:r>
              <a:rPr kumimoji="1" lang="ko-KR" altLang="en-US" sz="1600" dirty="0"/>
              <a:t> 연산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quantum-to-quantum </a:t>
            </a:r>
            <a:r>
              <a:rPr kumimoji="1" lang="ko-KR" altLang="en-US" sz="1600" dirty="0" err="1"/>
              <a:t>덧셈기</a:t>
            </a:r>
            <a:r>
              <a:rPr kumimoji="1" lang="en-US" altLang="ko-KR" sz="1600" dirty="0"/>
              <a:t>[4]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lvl="1"/>
            <a:r>
              <a:rPr kumimoji="1" lang="en" altLang="ko-KR" sz="1600" dirty="0"/>
              <a:t>Quantum–to-classic </a:t>
            </a:r>
            <a:r>
              <a:rPr kumimoji="1" lang="ko-KR" altLang="en-US" sz="1600" dirty="0" err="1"/>
              <a:t>덧셈기</a:t>
            </a:r>
            <a:r>
              <a:rPr kumimoji="1" lang="en-US" altLang="ko-KR" sz="1600" dirty="0"/>
              <a:t>[3] </a:t>
            </a:r>
            <a:r>
              <a:rPr kumimoji="1" lang="ko-KR" altLang="en-US" sz="1600" dirty="0"/>
              <a:t>사용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ancilla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큐비트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1257300" lvl="2" indent="-342900">
              <a:buAutoNum type="arabicParenR"/>
            </a:pPr>
            <a:r>
              <a:rPr kumimoji="1" lang="ko-KR" altLang="en-US" sz="1200" dirty="0"/>
              <a:t>연산 후 결과를 알 수 없음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Dirty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qubit</a:t>
            </a:r>
          </a:p>
          <a:p>
            <a:pPr marL="1257300" lvl="2" indent="-342900">
              <a:buAutoNum type="arabicParenR"/>
            </a:pPr>
            <a:r>
              <a:rPr kumimoji="1" lang="ko-KR" altLang="en-US" sz="1200" dirty="0" err="1"/>
              <a:t>모듈러</a:t>
            </a:r>
            <a:r>
              <a:rPr kumimoji="1" lang="ko-KR" altLang="en-US" sz="1200" dirty="0"/>
              <a:t> 연산이 수행될지 말지 결정하는 </a:t>
            </a:r>
            <a:r>
              <a:rPr kumimoji="1" lang="ko-KR" altLang="en-US" sz="1200" dirty="0" err="1"/>
              <a:t>큐비트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모듈러스값을</a:t>
            </a:r>
            <a:r>
              <a:rPr kumimoji="1" lang="ko-KR" altLang="en-US" sz="1200" dirty="0"/>
              <a:t> 넘는지 확인하는 </a:t>
            </a:r>
            <a:r>
              <a:rPr kumimoji="1" lang="en-US" altLang="ko-KR" sz="1200" dirty="0"/>
              <a:t>carry, bottom</a:t>
            </a:r>
            <a:r>
              <a:rPr kumimoji="1" lang="ko-KR" altLang="en-US" sz="1200" dirty="0"/>
              <a:t> 역할</a:t>
            </a:r>
            <a:r>
              <a:rPr kumimoji="1" lang="en-US" altLang="ko-KR" sz="1200" dirty="0"/>
              <a:t>)</a:t>
            </a:r>
          </a:p>
          <a:p>
            <a:pPr lvl="1"/>
            <a:r>
              <a:rPr kumimoji="1" lang="en-US" altLang="ko-KR" sz="1600" dirty="0"/>
              <a:t>2</a:t>
            </a:r>
            <a:r>
              <a:rPr kumimoji="1" lang="ko-KR" altLang="en-US" sz="1600" dirty="0"/>
              <a:t>번째 큐비트로 값 확인하고 계속 뺄셈 진행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다른 점은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큐비트를 </a:t>
            </a:r>
            <a:r>
              <a:rPr kumimoji="1" lang="en-US" altLang="ko-KR" sz="1600" dirty="0"/>
              <a:t>reverse</a:t>
            </a:r>
            <a:r>
              <a:rPr kumimoji="1" lang="ko-KR" altLang="en-US" sz="1600" dirty="0"/>
              <a:t> 하여 다시 사용하는듯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subtraction:</a:t>
            </a:r>
            <a:r>
              <a:rPr kumimoji="1" lang="ko-KR" altLang="en-US" sz="1600" dirty="0"/>
              <a:t> 덧셈 </a:t>
            </a:r>
            <a:r>
              <a:rPr kumimoji="1" lang="en-US" altLang="ko-KR" sz="1600" dirty="0"/>
              <a:t>reverse</a:t>
            </a:r>
            <a:endParaRPr kumimoji="1" lang="en" altLang="ko-KR" sz="1600" dirty="0"/>
          </a:p>
          <a:p>
            <a:r>
              <a:rPr kumimoji="1" lang="en-US" altLang="ko-KR" sz="1800" dirty="0" err="1"/>
              <a:t>dbl_modp</a:t>
            </a:r>
            <a:endParaRPr kumimoji="1" lang="ko-KR" altLang="en-US" sz="1800" dirty="0"/>
          </a:p>
          <a:p>
            <a:pPr lvl="1"/>
            <a:r>
              <a:rPr kumimoji="1" lang="en-US" altLang="ko-KR" sz="1600" dirty="0"/>
              <a:t>In-pace</a:t>
            </a:r>
            <a:r>
              <a:rPr kumimoji="1" lang="ko-KR" altLang="en-US" sz="1600" dirty="0"/>
              <a:t> 연산</a:t>
            </a:r>
            <a:endParaRPr kumimoji="1" lang="en-US" altLang="ko-KR" sz="1600" dirty="0"/>
          </a:p>
          <a:p>
            <a:pPr lvl="1"/>
            <a:r>
              <a:rPr kumimoji="1" lang="en" altLang="ko-KR" sz="1600" dirty="0"/>
              <a:t>Quantum–to-classic </a:t>
            </a:r>
            <a:r>
              <a:rPr kumimoji="1" lang="ko-KR" altLang="en-US" sz="1600" dirty="0" err="1"/>
              <a:t>덧셈기</a:t>
            </a:r>
            <a:r>
              <a:rPr kumimoji="1" lang="en-US" altLang="ko-KR" sz="1600" dirty="0"/>
              <a:t>[3] </a:t>
            </a:r>
            <a:r>
              <a:rPr kumimoji="1" lang="ko-KR" altLang="en-US" sz="1600" dirty="0"/>
              <a:t>사용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덧셈과 매우 유사하지만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차이점은 </a:t>
            </a:r>
            <a:r>
              <a:rPr kumimoji="1" lang="en-US" altLang="ko-KR" sz="1600" dirty="0"/>
              <a:t>input</a:t>
            </a:r>
            <a:r>
              <a:rPr kumimoji="1" lang="ko-KR" altLang="en-US" sz="1600" dirty="0"/>
              <a:t>이 같음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사용 큐비트가 오직 </a:t>
            </a:r>
            <a:r>
              <a:rPr kumimoji="1" lang="en-US" altLang="ko-KR" sz="1600" dirty="0"/>
              <a:t>n+2 (n</a:t>
            </a:r>
            <a:r>
              <a:rPr kumimoji="1" lang="ko-KR" altLang="en-US" sz="1600" dirty="0"/>
              <a:t>은 인풋길이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ancilla </a:t>
            </a:r>
            <a:r>
              <a:rPr kumimoji="1" lang="ko-KR" altLang="en-US" sz="1600" dirty="0" err="1"/>
              <a:t>큐비트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ko-KR" altLang="en-US" sz="1600" dirty="0"/>
              <a:t>내부 덧셈을 곱셈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로 대체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shift</a:t>
            </a:r>
            <a:r>
              <a:rPr kumimoji="1" lang="ko-KR" altLang="en-US" sz="1600" dirty="0"/>
              <a:t>로 대체하여 사용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ko-KR" altLang="en-US" sz="1600" dirty="0" err="1"/>
              <a:t>모듈러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</a:t>
            </a:r>
            <a:r>
              <a:rPr kumimoji="1" lang="ko-KR" altLang="en-US" sz="1600" dirty="0"/>
              <a:t>가 홀수라고 가정되어야 함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최하위 비트가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인지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인지 판별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모듈러</a:t>
            </a:r>
            <a:r>
              <a:rPr kumimoji="1" lang="ko-KR" altLang="en-US" sz="1600" dirty="0"/>
              <a:t> 값을 넘는지 </a:t>
            </a:r>
            <a:r>
              <a:rPr kumimoji="1" lang="ko-KR" altLang="en-US" sz="1600" dirty="0" err="1"/>
              <a:t>안넘는지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결과에 따라 뺄셈진행</a:t>
            </a:r>
            <a:endParaRPr kumimoji="1" lang="en-US" altLang="ko-KR" sz="1600" dirty="0">
              <a:sym typeface="Wingdings" pitchFamily="2" charset="2"/>
            </a:endParaRPr>
          </a:p>
          <a:p>
            <a:endParaRPr kumimoji="1"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9A3EE-C0DA-C982-68E3-7A1EBFF53C4F}"/>
              </a:ext>
            </a:extLst>
          </p:cNvPr>
          <p:cNvSpPr txBox="1"/>
          <p:nvPr/>
        </p:nvSpPr>
        <p:spPr>
          <a:xfrm>
            <a:off x="0" y="6465587"/>
            <a:ext cx="1185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[3]</a:t>
            </a:r>
            <a:r>
              <a:rPr kumimoji="1" lang="ko-KR" altLang="en-US" sz="900" dirty="0"/>
              <a:t>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Häner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Thomas, Martin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Roetteler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Krysta M.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Svore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"Factoring using 2n+ 2 qubits with Toffoli based modular multiplication." </a:t>
            </a:r>
            <a:r>
              <a:rPr lang="en" altLang="ko-K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arXiv:1611.07995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(2016).</a:t>
            </a:r>
            <a:endParaRPr kumimoji="1" lang="en" altLang="ko-KR" sz="900" dirty="0"/>
          </a:p>
          <a:p>
            <a:r>
              <a:rPr kumimoji="1" lang="en-US" altLang="ko-KR" sz="900" dirty="0"/>
              <a:t>[4]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Takahashi, Y., Tani, S., &amp; </a:t>
            </a:r>
            <a:r>
              <a:rPr kumimoji="1" lang="en" altLang="ko-KR" sz="900" dirty="0" err="1"/>
              <a:t>Kunihiro</a:t>
            </a:r>
            <a:r>
              <a:rPr kumimoji="1" lang="en" altLang="ko-KR" sz="900" dirty="0"/>
              <a:t>, N. (2009). Quantum addition circuits and unbounded fan-out. </a:t>
            </a:r>
            <a:r>
              <a:rPr kumimoji="1" lang="en" altLang="ko-KR" sz="900" dirty="0" err="1"/>
              <a:t>arXiv</a:t>
            </a:r>
            <a:r>
              <a:rPr kumimoji="1" lang="en" altLang="ko-KR" sz="900" dirty="0"/>
              <a:t> preprint arXiv:0910.2530.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151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216C9-29D0-B3E7-D80B-8D0654B8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1552A-9C37-C035-93CD-3B5848F4F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Curvee25519</a:t>
            </a:r>
            <a:r>
              <a:rPr kumimoji="1" lang="ko-KR" altLang="en-US" dirty="0"/>
              <a:t> 구현 내부 연산과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1BF3E30-7F96-904F-B74A-6C2B388F9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642548"/>
                  </p:ext>
                </p:extLst>
              </p:nvPr>
            </p:nvGraphicFramePr>
            <p:xfrm>
              <a:off x="1752102" y="1988873"/>
              <a:ext cx="8687789" cy="1245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113">
                      <a:extLst>
                        <a:ext uri="{9D8B030D-6E8A-4147-A177-3AD203B41FA5}">
                          <a16:colId xmlns:a16="http://schemas.microsoft.com/office/drawing/2014/main" val="3873229719"/>
                        </a:ext>
                      </a:extLst>
                    </a:gridCol>
                    <a:gridCol w="1845775">
                      <a:extLst>
                        <a:ext uri="{9D8B030D-6E8A-4147-A177-3AD203B41FA5}">
                          <a16:colId xmlns:a16="http://schemas.microsoft.com/office/drawing/2014/main" val="1137891356"/>
                        </a:ext>
                      </a:extLst>
                    </a:gridCol>
                    <a:gridCol w="918852">
                      <a:extLst>
                        <a:ext uri="{9D8B030D-6E8A-4147-A177-3AD203B41FA5}">
                          <a16:colId xmlns:a16="http://schemas.microsoft.com/office/drawing/2014/main" val="2087783148"/>
                        </a:ext>
                      </a:extLst>
                    </a:gridCol>
                    <a:gridCol w="1698599">
                      <a:extLst>
                        <a:ext uri="{9D8B030D-6E8A-4147-A177-3AD203B41FA5}">
                          <a16:colId xmlns:a16="http://schemas.microsoft.com/office/drawing/2014/main" val="2175601108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3483803432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208970634"/>
                        </a:ext>
                      </a:extLst>
                    </a:gridCol>
                  </a:tblGrid>
                  <a:tr h="2891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Circuit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Ancilla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Size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Toffoil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Depth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7897419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sz="1600" dirty="0"/>
                            <a:t> (q-to-c)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Thomas [3]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-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0625417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+,−</m:t>
                              </m:r>
                            </m:oMath>
                          </a14:m>
                          <a:r>
                            <a:rPr lang="en-US" altLang="ko-KR" sz="1600" dirty="0"/>
                            <a:t> (q-to-q)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Takahashi [4]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2684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1BF3E30-7F96-904F-B74A-6C2B388F9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642548"/>
                  </p:ext>
                </p:extLst>
              </p:nvPr>
            </p:nvGraphicFramePr>
            <p:xfrm>
              <a:off x="1752102" y="1988873"/>
              <a:ext cx="8687789" cy="1245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113">
                      <a:extLst>
                        <a:ext uri="{9D8B030D-6E8A-4147-A177-3AD203B41FA5}">
                          <a16:colId xmlns:a16="http://schemas.microsoft.com/office/drawing/2014/main" val="3873229719"/>
                        </a:ext>
                      </a:extLst>
                    </a:gridCol>
                    <a:gridCol w="1845775">
                      <a:extLst>
                        <a:ext uri="{9D8B030D-6E8A-4147-A177-3AD203B41FA5}">
                          <a16:colId xmlns:a16="http://schemas.microsoft.com/office/drawing/2014/main" val="1137891356"/>
                        </a:ext>
                      </a:extLst>
                    </a:gridCol>
                    <a:gridCol w="918852">
                      <a:extLst>
                        <a:ext uri="{9D8B030D-6E8A-4147-A177-3AD203B41FA5}">
                          <a16:colId xmlns:a16="http://schemas.microsoft.com/office/drawing/2014/main" val="2087783148"/>
                        </a:ext>
                      </a:extLst>
                    </a:gridCol>
                    <a:gridCol w="1698599">
                      <a:extLst>
                        <a:ext uri="{9D8B030D-6E8A-4147-A177-3AD203B41FA5}">
                          <a16:colId xmlns:a16="http://schemas.microsoft.com/office/drawing/2014/main" val="2175601108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3483803432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2089706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Circuit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Ancilla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Size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Toffoil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Depth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7897419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7778" r="-44173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Thomas [3]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7463" t="-77778" r="-15597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-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019" t="-77778" r="-1942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625417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77778" r="-44173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/>
                            <a:t>Takahashi [4]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7463" t="-177778" r="-15597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0577" t="-177778" r="-10096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019" t="-177778" r="-1942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684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54675DD-DD50-91BB-1DAE-566AA615F6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610326"/>
                  </p:ext>
                </p:extLst>
              </p:nvPr>
            </p:nvGraphicFramePr>
            <p:xfrm>
              <a:off x="1752103" y="4070931"/>
              <a:ext cx="8687789" cy="1245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339">
                      <a:extLst>
                        <a:ext uri="{9D8B030D-6E8A-4147-A177-3AD203B41FA5}">
                          <a16:colId xmlns:a16="http://schemas.microsoft.com/office/drawing/2014/main" val="77515386"/>
                        </a:ext>
                      </a:extLst>
                    </a:gridCol>
                    <a:gridCol w="2675549">
                      <a:extLst>
                        <a:ext uri="{9D8B030D-6E8A-4147-A177-3AD203B41FA5}">
                          <a16:colId xmlns:a16="http://schemas.microsoft.com/office/drawing/2014/main" val="1137891356"/>
                        </a:ext>
                      </a:extLst>
                    </a:gridCol>
                    <a:gridCol w="918852">
                      <a:extLst>
                        <a:ext uri="{9D8B030D-6E8A-4147-A177-3AD203B41FA5}">
                          <a16:colId xmlns:a16="http://schemas.microsoft.com/office/drawing/2014/main" val="2087783148"/>
                        </a:ext>
                      </a:extLst>
                    </a:gridCol>
                    <a:gridCol w="1698599">
                      <a:extLst>
                        <a:ext uri="{9D8B030D-6E8A-4147-A177-3AD203B41FA5}">
                          <a16:colId xmlns:a16="http://schemas.microsoft.com/office/drawing/2014/main" val="2175601108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3483803432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208970634"/>
                        </a:ext>
                      </a:extLst>
                    </a:gridCol>
                  </a:tblGrid>
                  <a:tr h="2891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Circuit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Ancilla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Size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Toffoli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Depth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7897419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+,−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Cuccaro et al. [1]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4005220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600" b="0" i="0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Muñoz-Coreas et al. [2]</a:t>
                          </a:r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1368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54675DD-DD50-91BB-1DAE-566AA615F6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610326"/>
                  </p:ext>
                </p:extLst>
              </p:nvPr>
            </p:nvGraphicFramePr>
            <p:xfrm>
              <a:off x="1752103" y="4070931"/>
              <a:ext cx="8687789" cy="1245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339">
                      <a:extLst>
                        <a:ext uri="{9D8B030D-6E8A-4147-A177-3AD203B41FA5}">
                          <a16:colId xmlns:a16="http://schemas.microsoft.com/office/drawing/2014/main" val="77515386"/>
                        </a:ext>
                      </a:extLst>
                    </a:gridCol>
                    <a:gridCol w="2675549">
                      <a:extLst>
                        <a:ext uri="{9D8B030D-6E8A-4147-A177-3AD203B41FA5}">
                          <a16:colId xmlns:a16="http://schemas.microsoft.com/office/drawing/2014/main" val="1137891356"/>
                        </a:ext>
                      </a:extLst>
                    </a:gridCol>
                    <a:gridCol w="918852">
                      <a:extLst>
                        <a:ext uri="{9D8B030D-6E8A-4147-A177-3AD203B41FA5}">
                          <a16:colId xmlns:a16="http://schemas.microsoft.com/office/drawing/2014/main" val="2087783148"/>
                        </a:ext>
                      </a:extLst>
                    </a:gridCol>
                    <a:gridCol w="1698599">
                      <a:extLst>
                        <a:ext uri="{9D8B030D-6E8A-4147-A177-3AD203B41FA5}">
                          <a16:colId xmlns:a16="http://schemas.microsoft.com/office/drawing/2014/main" val="2175601108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3483803432"/>
                        </a:ext>
                      </a:extLst>
                    </a:gridCol>
                    <a:gridCol w="1308725">
                      <a:extLst>
                        <a:ext uri="{9D8B030D-6E8A-4147-A177-3AD203B41FA5}">
                          <a16:colId xmlns:a16="http://schemas.microsoft.com/office/drawing/2014/main" val="2089706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Circuit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Ancilla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Size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Toffoli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Depth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7897419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7778" r="-1027869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Cuccaro et al. [1]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7463" t="-77778" r="-15597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0577" t="-77778" r="-10096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6019" t="-77778" r="-1942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005220"/>
                      </a:ext>
                    </a:extLst>
                  </a:tr>
                  <a:tr h="455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77778" r="-102786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600" b="0" i="0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Muñoz-Coreas et al. [2]</a:t>
                          </a:r>
                          <a:endParaRPr lang="ko-KR" altLang="en-US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9167" t="-177778" r="-47638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7463" t="-177778" r="-15597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0577" t="-177778" r="-10096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6019" t="-177778" r="-1942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368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62CCEF-8F4F-E79F-F29F-D59DEEC2FD78}"/>
              </a:ext>
            </a:extLst>
          </p:cNvPr>
          <p:cNvSpPr txBox="1"/>
          <p:nvPr/>
        </p:nvSpPr>
        <p:spPr>
          <a:xfrm>
            <a:off x="-242" y="6211669"/>
            <a:ext cx="118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[1]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S. A. Cuccaro, T. G. Draper, S. A. </a:t>
            </a:r>
            <a:r>
              <a:rPr kumimoji="1" lang="en" altLang="ko-KR" sz="900" dirty="0" err="1"/>
              <a:t>Kutin</a:t>
            </a:r>
            <a:r>
              <a:rPr kumimoji="1" lang="en" altLang="ko-KR" sz="900" dirty="0"/>
              <a:t>, and D. P. Moulton (2005), A new quantum </a:t>
            </a:r>
            <a:r>
              <a:rPr kumimoji="1" lang="en" altLang="ko-KR" sz="900" dirty="0" err="1"/>
              <a:t>ripplecarry</a:t>
            </a:r>
            <a:r>
              <a:rPr kumimoji="1" lang="en" altLang="ko-KR" sz="900" dirty="0"/>
              <a:t> addition circuit, The Eighth Workshop on Quantum Information Processing. Also on quant-</a:t>
            </a:r>
            <a:r>
              <a:rPr kumimoji="1" lang="en" altLang="ko-KR" sz="900" dirty="0" err="1"/>
              <a:t>ph</a:t>
            </a:r>
            <a:r>
              <a:rPr kumimoji="1" lang="en" altLang="ko-KR" sz="900" dirty="0"/>
              <a:t>/0410184.</a:t>
            </a:r>
          </a:p>
          <a:p>
            <a:r>
              <a:rPr kumimoji="1" lang="en-US" altLang="ko-KR" sz="900" dirty="0"/>
              <a:t>[2]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T. G. Draper (2000), Addition on a quantum computer, quant-</a:t>
            </a:r>
            <a:r>
              <a:rPr kumimoji="1" lang="en" altLang="ko-KR" sz="900" dirty="0" err="1"/>
              <a:t>ph</a:t>
            </a:r>
            <a:r>
              <a:rPr kumimoji="1" lang="en" altLang="ko-KR" sz="900" dirty="0"/>
              <a:t>/0008033.</a:t>
            </a:r>
          </a:p>
          <a:p>
            <a:r>
              <a:rPr kumimoji="1" lang="en-US" altLang="ko-KR" sz="900" dirty="0"/>
              <a:t>[3]</a:t>
            </a:r>
            <a:r>
              <a:rPr kumimoji="1" lang="ko-KR" altLang="en-US" sz="900" dirty="0"/>
              <a:t>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Häner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Thomas, Martin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Roetteler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Krysta M. </a:t>
            </a:r>
            <a:r>
              <a:rPr lang="en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Svore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"Factoring using 2n+ 2 qubits with Toffoli based modular multiplication." </a:t>
            </a:r>
            <a:r>
              <a:rPr lang="en" altLang="ko-K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arXiv:1611.07995</a:t>
            </a:r>
            <a:r>
              <a:rPr lang="en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(2016).</a:t>
            </a:r>
            <a:endParaRPr kumimoji="1" lang="en" altLang="ko-KR" sz="900" dirty="0"/>
          </a:p>
          <a:p>
            <a:r>
              <a:rPr kumimoji="1" lang="en-US" altLang="ko-KR" sz="900" dirty="0"/>
              <a:t>[4]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Takahashi, Y., Tani, S., &amp; </a:t>
            </a:r>
            <a:r>
              <a:rPr kumimoji="1" lang="en" altLang="ko-KR" sz="900" dirty="0" err="1"/>
              <a:t>Kunihiro</a:t>
            </a:r>
            <a:r>
              <a:rPr kumimoji="1" lang="en" altLang="ko-KR" sz="900" dirty="0"/>
              <a:t>, N. (2009). Quantum addition circuits and unbounded fan-out. </a:t>
            </a:r>
            <a:r>
              <a:rPr kumimoji="1" lang="en" altLang="ko-KR" sz="900" dirty="0" err="1"/>
              <a:t>arXiv</a:t>
            </a:r>
            <a:r>
              <a:rPr kumimoji="1" lang="en" altLang="ko-KR" sz="900" dirty="0"/>
              <a:t> preprint arXiv:0910.2530.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87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93D2-2C27-534C-8D38-D7330F73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71307-7F19-EEFE-EEE2-95DEB6985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add_modp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BD5B5-922E-A2B6-B63B-AA99661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3" y="2037144"/>
            <a:ext cx="10691194" cy="42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3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1182-AAF5-B21B-53CA-C5C7592D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8FF13-CE42-AFB8-1572-DDE6FA686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dbl_modp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180C7-A38A-CFA1-1662-6FAB561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2" y="2063248"/>
            <a:ext cx="11136535" cy="37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E3C8C-0DC8-29F9-A58D-7D18829B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CCD22-739B-70BB-647A-1A10972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Quantum Resource Estimates for Computing Elliptic Curve Discrete Logarithms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B9C2E9BD-E1F5-E28A-EA83-D03AE740C7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392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400" dirty="0"/>
                  <a:t>Modular multiplication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ko-KR" sz="2400" dirty="0"/>
                  <a:t>Multiplication by modular doubling and addition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곱셈의 피연산자</a:t>
                </a:r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중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이진분해를 해서 확장을 통한 </a:t>
                </a:r>
                <a:r>
                  <a:rPr kumimoji="1" lang="ko-KR" altLang="en-US" sz="2400" dirty="0" err="1"/>
                  <a:t>모듈러스</a:t>
                </a:r>
                <a:r>
                  <a:rPr kumimoji="1" lang="ko-KR" altLang="en-US" sz="2400" dirty="0"/>
                  <a:t> 곱 진행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이진분해</a:t>
                </a:r>
                <a:r>
                  <a:rPr kumimoji="1" lang="en-US" altLang="ko-KR" sz="2400" dirty="0"/>
                  <a:t>:</a:t>
                </a:r>
              </a:p>
              <a:p>
                <a:pPr>
                  <a:buFontTx/>
                  <a:buChar char="-"/>
                </a:pPr>
                <a:endParaRPr kumimoji="1" lang="en-US" altLang="ko-KR" sz="2400" dirty="0"/>
              </a:p>
              <a:p>
                <a:endParaRPr kumimoji="1" lang="en-US" altLang="ko-KR" sz="2400" dirty="0"/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B9C2E9BD-E1F5-E28A-EA83-D03AE740C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39222"/>
              </a:xfrm>
              <a:blipFill>
                <a:blip r:embed="rId2"/>
                <a:stretch>
                  <a:fillRect l="-781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FB855E7-C600-EDB2-59F2-6BD5FCEC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2415650"/>
            <a:ext cx="6083969" cy="592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0AFB81-34C0-AFB0-0E98-3E4F5F4B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176670"/>
            <a:ext cx="7772400" cy="35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4308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19587</TotalTime>
  <Words>951</Words>
  <Application>Microsoft Macintosh PowerPoint</Application>
  <PresentationFormat>와이드스크린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제목 테마</vt:lpstr>
      <vt:lpstr>Quantum Resource Estimates for  Computing Elliptic Curve Discrete Logarithms 논문 리뷰  https://youtu.be/Cekwq3nAL3M </vt:lpstr>
      <vt:lpstr>Quantum Resource Estimates for Computing Elliptic Curve Discrete Logarithms</vt:lpstr>
      <vt:lpstr>Shor’s algorithm – ECDLP</vt:lpstr>
      <vt:lpstr>Shor’s algorithm – ECDLP</vt:lpstr>
      <vt:lpstr>Quantum Resource Estimates for Computing Elliptic Curve Discrete Logarithms</vt:lpstr>
      <vt:lpstr>Quantum Resource Estimates for Computing Elliptic Curve Discrete Logarithms</vt:lpstr>
      <vt:lpstr>Quantum Resource Estimates for Computing Elliptic Curve Discrete Logarithms</vt:lpstr>
      <vt:lpstr>Quantum Resource Estimates for Computing Elliptic Curve Discrete Logarithms</vt:lpstr>
      <vt:lpstr>Quantum Resource Estimates for Computing Elliptic Curve Discrete Logarithms</vt:lpstr>
      <vt:lpstr>Quantum Resource Estimates for Computing Elliptic Curve Discrete Logarithms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289</cp:revision>
  <dcterms:created xsi:type="dcterms:W3CDTF">2019-03-05T04:29:07Z</dcterms:created>
  <dcterms:modified xsi:type="dcterms:W3CDTF">2024-11-17T15:07:33Z</dcterms:modified>
</cp:coreProperties>
</file>