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5"/>
  </p:notesMasterIdLst>
  <p:handoutMasterIdLst>
    <p:handoutMasterId r:id="rId16"/>
  </p:handoutMasterIdLst>
  <p:sldIdLst>
    <p:sldId id="269" r:id="rId2"/>
    <p:sldId id="294" r:id="rId3"/>
    <p:sldId id="292" r:id="rId4"/>
    <p:sldId id="293" r:id="rId5"/>
    <p:sldId id="280" r:id="rId6"/>
    <p:sldId id="281" r:id="rId7"/>
    <p:sldId id="282" r:id="rId8"/>
    <p:sldId id="283" r:id="rId9"/>
    <p:sldId id="285" r:id="rId10"/>
    <p:sldId id="284" r:id="rId11"/>
    <p:sldId id="286" r:id="rId12"/>
    <p:sldId id="287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68" autoAdjust="0"/>
    <p:restoredTop sz="94660"/>
  </p:normalViewPr>
  <p:slideViewPr>
    <p:cSldViewPr snapToGrid="0">
      <p:cViewPr varScale="1">
        <p:scale>
          <a:sx n="82" d="100"/>
          <a:sy n="82" d="100"/>
        </p:scale>
        <p:origin x="536" y="16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2024. 11. 11.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2024. 11. 11.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https://www.semanticscholar.org/paper/The-CCSDS-Space-Data-Link-Security-protocol-Sanchez-Moury/0d355e681a958121945fd7a080f81a396585a35e</a:t>
            </a:r>
          </a:p>
          <a:p>
            <a:endParaRPr lang="en-US" altLang="ko-KR" dirty="0"/>
          </a:p>
          <a:p>
            <a:r>
              <a:rPr lang="en-US" altLang="ko-KR" dirty="0"/>
              <a:t>https://www.cysec.com/esa-push/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8476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6318AB-E487-3C90-48DC-78DC932F34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D6D2362D-6F88-2F1A-771B-533C7EB108F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4407881-4F0F-39FB-821F-D78211AAFE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https://arc.aiaa.org/doi/pdf/10.2514/6.2008-3502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E3143DB-1792-3517-0C54-A74903F0C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521707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20542728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위성 보안 및 서비스 프로토콜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송민호</a:t>
            </a:r>
            <a:br>
              <a:rPr lang="en-US" altLang="ko-KR" dirty="0"/>
            </a:br>
            <a:r>
              <a:rPr lang="ko-KR" altLang="en-US" dirty="0"/>
              <a:t>유튜브 주소</a:t>
            </a:r>
            <a:r>
              <a:rPr lang="en-US" altLang="ko-KR" dirty="0"/>
              <a:t>: https://</a:t>
            </a:r>
            <a:r>
              <a:rPr lang="en-US" altLang="ko-KR" dirty="0" err="1"/>
              <a:t>youtu.be</a:t>
            </a:r>
            <a:r>
              <a:rPr lang="en-US" altLang="ko-KR" dirty="0"/>
              <a:t>/</a:t>
            </a:r>
            <a:r>
              <a:rPr lang="en-US" altLang="ko-KR"/>
              <a:t>eMYwQMwgyWg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979098-9E28-E2FE-5A29-7B852544B7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AF3AC8-F33F-F366-39D7-ABF2770F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re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위성 보안 프로토콜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13A863C-55D1-8569-1579-34AA823BF5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6106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ECC</a:t>
            </a:r>
            <a:r>
              <a:rPr lang="ko-Kore-KR" altLang="en-US" sz="2400" dirty="0"/>
              <a:t>를 활용한 위성 통신의 인증 및 키 합의 프로토콜</a:t>
            </a:r>
            <a:endParaRPr lang="en-US" altLang="ko-Kore-KR" sz="2400" dirty="0"/>
          </a:p>
          <a:p>
            <a:pPr lvl="1"/>
            <a:r>
              <a:rPr lang="ko-Kore-KR" altLang="en-US" sz="2000" dirty="0"/>
              <a:t>기존 위성 통신 보안 프로토콜은 여러 취약점이 존재하여 이러한 문제를 해결하기 위해 </a:t>
            </a:r>
            <a:r>
              <a:rPr lang="en-US" altLang="ko-Kore-KR" sz="2000" dirty="0"/>
              <a:t>ECC</a:t>
            </a:r>
            <a:r>
              <a:rPr lang="ko-Kore-KR" altLang="en-US" sz="2000" dirty="0"/>
              <a:t>를 사용한 </a:t>
            </a:r>
            <a:r>
              <a:rPr lang="en-US" altLang="ko-Kore-KR" sz="2000" dirty="0"/>
              <a:t>3</a:t>
            </a:r>
            <a:r>
              <a:rPr lang="ko-Kore-KR" altLang="en-US" sz="2000" dirty="0"/>
              <a:t>단계 인증 및 키 합의 프로토콜을 제안함</a:t>
            </a:r>
            <a:endParaRPr lang="en-US" altLang="ko-Kore-KR" sz="2000" dirty="0"/>
          </a:p>
          <a:p>
            <a:pPr lvl="1"/>
            <a:endParaRPr lang="en-US" altLang="ko-Kore-KR" sz="2000" dirty="0"/>
          </a:p>
          <a:p>
            <a:pPr lvl="1"/>
            <a:r>
              <a:rPr lang="en-US" altLang="ko-Kore-KR" sz="2000" b="1" dirty="0"/>
              <a:t>3</a:t>
            </a:r>
            <a:r>
              <a:rPr lang="ko-Kore-KR" altLang="en-US" sz="2000" b="1" dirty="0"/>
              <a:t>단계 인증</a:t>
            </a:r>
            <a:endParaRPr lang="en-US" altLang="ko-Kore-KR" sz="2000" b="1" dirty="0"/>
          </a:p>
          <a:p>
            <a:pPr lvl="2"/>
            <a:r>
              <a:rPr lang="ko-Kore-KR" altLang="en-US" sz="1600" dirty="0"/>
              <a:t>사용자는 스마트 카드나 모바일 장치를 통해 본인 인증을 진행</a:t>
            </a:r>
            <a:endParaRPr lang="en-US" altLang="ko-Kore-KR" sz="1600" dirty="0"/>
          </a:p>
          <a:p>
            <a:pPr lvl="2"/>
            <a:r>
              <a:rPr lang="ko-KR" altLang="en-US" sz="1600" b="1" dirty="0"/>
              <a:t>무작위 난수</a:t>
            </a:r>
            <a:r>
              <a:rPr lang="ko-KR" altLang="en-US" sz="1600" dirty="0"/>
              <a:t>를 사용하여 매 세션마다 새로운 암호화 키를 생성하여 보안성을 높이고</a:t>
            </a:r>
            <a:r>
              <a:rPr lang="en-US" altLang="ko-KR" sz="1600" dirty="0"/>
              <a:t> </a:t>
            </a:r>
            <a:r>
              <a:rPr lang="ko-KR" altLang="en-US" sz="1600" dirty="0"/>
              <a:t>이 과정에서 </a:t>
            </a:r>
            <a:r>
              <a:rPr lang="en-US" altLang="ko-Kore-KR" sz="1600" dirty="0"/>
              <a:t>ECC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사용하여 효율적이면서도 강력한 암호화 기능을 구현함</a:t>
            </a:r>
            <a:endParaRPr lang="en-US" altLang="ko-KR" sz="1600" dirty="0"/>
          </a:p>
          <a:p>
            <a:pPr lvl="2"/>
            <a:r>
              <a:rPr lang="ko-KR" altLang="en-US" sz="1600" dirty="0"/>
              <a:t>사용자와 네트워크 제어 센터</a:t>
            </a:r>
            <a:r>
              <a:rPr lang="en-US" altLang="ko-KR" sz="1600" dirty="0"/>
              <a:t>(NCC)</a:t>
            </a:r>
            <a:r>
              <a:rPr lang="ko-KR" altLang="en-US" sz="1600" dirty="0"/>
              <a:t>는 각각의 신원을 확인하는 과정에서</a:t>
            </a:r>
            <a:r>
              <a:rPr lang="en-US" altLang="ko-KR" sz="1600" dirty="0"/>
              <a:t> </a:t>
            </a:r>
            <a:r>
              <a:rPr lang="ko-KR" altLang="en-US" sz="1600" dirty="0"/>
              <a:t>도청자가 이를 추적하거나 역추적하여 사용자의 정보를 탈취하지 못하도록 설계되어 있음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2000" dirty="0"/>
              <a:t>세션 키 합의</a:t>
            </a:r>
            <a:endParaRPr lang="en-US" altLang="ko-KR" sz="2000" dirty="0"/>
          </a:p>
          <a:p>
            <a:pPr lvl="2"/>
            <a:r>
              <a:rPr lang="ko-KR" altLang="en-US" sz="1600" dirty="0"/>
              <a:t>사용자가 </a:t>
            </a:r>
            <a:r>
              <a:rPr lang="en-US" altLang="ko-KR" sz="1600" dirty="0"/>
              <a:t>NCC</a:t>
            </a:r>
            <a:r>
              <a:rPr lang="ko-KR" altLang="en-US" sz="1600" dirty="0"/>
              <a:t>와 세션 키를 합의할 때</a:t>
            </a:r>
            <a:r>
              <a:rPr lang="en-US" altLang="ko-KR" sz="1600" dirty="0"/>
              <a:t> ECC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통해 생성된 </a:t>
            </a:r>
            <a:r>
              <a:rPr lang="ko-KR" altLang="en-US" sz="1600" b="1" dirty="0"/>
              <a:t>일회용 암호화 키</a:t>
            </a:r>
            <a:r>
              <a:rPr lang="ko-KR" altLang="en-US" sz="1600" dirty="0"/>
              <a:t>를 이용</a:t>
            </a:r>
            <a:r>
              <a:rPr lang="en-US" altLang="ko-KR" sz="1600" dirty="0"/>
              <a:t>. </a:t>
            </a:r>
            <a:r>
              <a:rPr lang="ko-KR" altLang="en-US" sz="1600" dirty="0"/>
              <a:t>이는 세션 간 보안이 강화되어 이전 세션의 정보가 노출되더라도 새로운 세션에는 영향을 미치지 않도록 보장함</a:t>
            </a:r>
            <a:endParaRPr lang="en-US" altLang="ko-KR" sz="1600" dirty="0"/>
          </a:p>
          <a:p>
            <a:pPr lvl="2"/>
            <a:r>
              <a:rPr lang="ko-KR" altLang="en-US" sz="1600" b="1" dirty="0" err="1"/>
              <a:t>에포크</a:t>
            </a:r>
            <a:r>
              <a:rPr lang="en-US" altLang="ko-KR" sz="1600" b="1" dirty="0"/>
              <a:t>(</a:t>
            </a:r>
            <a:r>
              <a:rPr lang="en-US" altLang="ko-KR" sz="1600" b="1" dirty="0" err="1"/>
              <a:t>ephmeral</a:t>
            </a:r>
            <a:r>
              <a:rPr lang="en-US" altLang="ko-KR" sz="1600" b="1" dirty="0"/>
              <a:t> secret)</a:t>
            </a:r>
            <a:r>
              <a:rPr lang="en-US" altLang="ko-KR" sz="1600" dirty="0"/>
              <a:t> </a:t>
            </a:r>
            <a:r>
              <a:rPr lang="ko-KR" altLang="en-US" sz="1600" dirty="0"/>
              <a:t>보호 기능이 적용되어</a:t>
            </a:r>
            <a:r>
              <a:rPr lang="en-US" altLang="ko-KR" sz="1600" dirty="0"/>
              <a:t> </a:t>
            </a:r>
            <a:r>
              <a:rPr lang="ko-KR" altLang="en-US" sz="1600" dirty="0"/>
              <a:t>일회용 암호화 키가 노출되더라도 이전이나 이후의 세션에 영향을 미치지 않게 하는 완벽한 순방향 비밀성을 보장함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2"/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FA84AF7-1020-48D7-A270-F7F0415EEC01}"/>
              </a:ext>
            </a:extLst>
          </p:cNvPr>
          <p:cNvSpPr txBox="1"/>
          <p:nvPr/>
        </p:nvSpPr>
        <p:spPr>
          <a:xfrm>
            <a:off x="0" y="6650253"/>
            <a:ext cx="1178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Ostad</a:t>
            </a:r>
            <a:r>
              <a:rPr lang="en-US" altLang="ko-Kore-KR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-Sharif, </a:t>
            </a:r>
            <a:r>
              <a:rPr lang="en-US" altLang="ko-Kore-KR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Arezou</a:t>
            </a:r>
            <a:r>
              <a:rPr lang="en-US" altLang="ko-Kore-KR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</a:t>
            </a:r>
            <a:r>
              <a:rPr lang="en-US" altLang="ko-Kore-KR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Dariush</a:t>
            </a:r>
            <a:r>
              <a:rPr lang="en-US" altLang="ko-Kore-KR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ore-KR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Abbasinezhad</a:t>
            </a:r>
            <a:r>
              <a:rPr lang="en-US" altLang="ko-Kore-KR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-Mood, and </a:t>
            </a:r>
            <a:r>
              <a:rPr lang="en-US" altLang="ko-Kore-KR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Morteza</a:t>
            </a:r>
            <a:r>
              <a:rPr lang="en-US" altLang="ko-Kore-KR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altLang="ko-Kore-KR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Nikooghadam</a:t>
            </a:r>
            <a:r>
              <a:rPr lang="en-US" altLang="ko-Kore-KR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. "Efficient utilization of elliptic curve cryptography in design of a three-factor authentication protocol for satellite communications." </a:t>
            </a:r>
            <a:r>
              <a:rPr lang="en-US" altLang="ko-Kore-KR" sz="8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 Communications</a:t>
            </a:r>
            <a:r>
              <a:rPr lang="en-US" altLang="ko-Kore-KR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147 (2019): 85-97.</a:t>
            </a:r>
            <a:endParaRPr lang="en-US" altLang="ko-Kore-KR" sz="800" dirty="0">
              <a:effectLst/>
              <a:latin typeface="Helvetica Neue" panose="02000503000000020004" pitchFamily="2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052438F-5CCB-EC84-E02F-0CBFF22204F1}"/>
              </a:ext>
            </a:extLst>
          </p:cNvPr>
          <p:cNvSpPr txBox="1"/>
          <p:nvPr/>
        </p:nvSpPr>
        <p:spPr>
          <a:xfrm>
            <a:off x="-232475" y="5940745"/>
            <a:ext cx="12656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9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기존 방식에서 부족했던 </a:t>
            </a:r>
            <a:r>
              <a:rPr lang="ko-KR" altLang="en-US" sz="1900" b="1" i="0" u="none" strike="noStrike" dirty="0">
                <a:solidFill>
                  <a:srgbClr val="2E75B6"/>
                </a:solidFill>
                <a:effectLst/>
              </a:rPr>
              <a:t>사용자 익명성</a:t>
            </a:r>
            <a:r>
              <a:rPr lang="en-US" altLang="ko-KR" sz="19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, </a:t>
            </a:r>
            <a:r>
              <a:rPr lang="ko-KR" altLang="en-US" sz="1900" b="1" i="0" u="none" strike="noStrike" dirty="0">
                <a:solidFill>
                  <a:srgbClr val="2E75B6"/>
                </a:solidFill>
                <a:effectLst/>
              </a:rPr>
              <a:t>데이터 무결성</a:t>
            </a:r>
            <a:r>
              <a:rPr lang="ko-KR" altLang="en-US" sz="1900" b="0" i="0" u="none" strike="noStrike" dirty="0">
                <a:solidFill>
                  <a:srgbClr val="2E75B6"/>
                </a:solidFill>
                <a:effectLst/>
                <a:latin typeface="-webkit-standard"/>
              </a:rPr>
              <a:t> </a:t>
            </a:r>
            <a:r>
              <a:rPr lang="ko-KR" altLang="en-US" sz="19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및 </a:t>
            </a:r>
            <a:r>
              <a:rPr lang="ko-KR" altLang="en-US" sz="1900" b="1" i="0" u="none" strike="noStrike" dirty="0">
                <a:solidFill>
                  <a:srgbClr val="2E75B6"/>
                </a:solidFill>
                <a:effectLst/>
              </a:rPr>
              <a:t>재전송 공격 방어</a:t>
            </a:r>
            <a:r>
              <a:rPr lang="ko-KR" altLang="en-US" sz="19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와 같은 중요한 보안 기능들을 강화함</a:t>
            </a:r>
            <a:endParaRPr lang="en-US" altLang="ko-Kore-KR" sz="19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8997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C97EE-6A03-698D-45D2-B929639954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7B974E-C77C-3358-AEBB-3E4D951D7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re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위성 보안 프로토콜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B14696-A328-196F-3C8D-809F72D85A4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6106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신뢰 측정 기반 위성 인터넷 자원 접근 인증 프로토콜</a:t>
            </a:r>
            <a:endParaRPr lang="en-US" altLang="ko-KR" sz="2400" dirty="0"/>
          </a:p>
          <a:p>
            <a:pPr lvl="1"/>
            <a:r>
              <a:rPr lang="ko-KR" altLang="en-US" sz="2000" dirty="0"/>
              <a:t>신뢰 측정에 기반한 접근 제어 방식을 통해 위성 통신 자원을 효율적으로 관리하고 사용자에게 맞춤형 보안 정책을 제공함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위성 네트워크 자원을 가상으로 나누는 </a:t>
            </a:r>
            <a:r>
              <a:rPr lang="ko-KR" altLang="en-US" sz="2000" b="1" dirty="0"/>
              <a:t>자원 </a:t>
            </a:r>
            <a:r>
              <a:rPr lang="ko-KR" altLang="en-US" sz="2000" b="1" dirty="0" err="1"/>
              <a:t>슬라이싱</a:t>
            </a:r>
            <a:r>
              <a:rPr lang="ko-KR" altLang="en-US" sz="2000" b="1" dirty="0"/>
              <a:t> 기술</a:t>
            </a:r>
            <a:r>
              <a:rPr lang="ko-KR" altLang="en-US" sz="2000" dirty="0"/>
              <a:t>을 통해 사용자 필요에 따라 다양한 서비스를 제공할 수 있음</a:t>
            </a:r>
            <a:endParaRPr lang="en-US" altLang="ko-KR" sz="2000" dirty="0"/>
          </a:p>
          <a:p>
            <a:pPr lvl="2"/>
            <a:r>
              <a:rPr lang="ko-KR" altLang="en-US" sz="1600" dirty="0"/>
              <a:t>특정 사용자가 필요로 하는 자원을 신속하고 효율적으로 할당함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슬라이싱</a:t>
            </a:r>
            <a:r>
              <a:rPr lang="ko-KR" altLang="en-US" sz="1600" dirty="0"/>
              <a:t> 기술은 </a:t>
            </a:r>
            <a:r>
              <a:rPr lang="en-US" altLang="ko-KR" sz="1600" dirty="0"/>
              <a:t>IoT </a:t>
            </a:r>
            <a:r>
              <a:rPr lang="ko-KR" altLang="en-US" sz="1600" dirty="0"/>
              <a:t>및 긴급 통신 등의 상황에서 중요한 역할을 하며 </a:t>
            </a:r>
            <a:r>
              <a:rPr lang="en-US" altLang="ko-KR" sz="1600" dirty="0"/>
              <a:t>5G </a:t>
            </a:r>
            <a:r>
              <a:rPr lang="ko-KR" altLang="en-US" sz="1600" dirty="0"/>
              <a:t>및 </a:t>
            </a:r>
            <a:r>
              <a:rPr lang="en-US" altLang="ko-KR" sz="1600" dirty="0"/>
              <a:t>6G</a:t>
            </a:r>
            <a:r>
              <a:rPr lang="ko-KR" altLang="en-US" sz="1600" dirty="0"/>
              <a:t>와 같은 최신 통신 기술에 적합한 고속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저지연</a:t>
            </a:r>
            <a:r>
              <a:rPr lang="en-US" altLang="ko-KR" sz="1600" dirty="0"/>
              <a:t>, </a:t>
            </a:r>
            <a:r>
              <a:rPr lang="ko-KR" altLang="en-US" sz="1600" dirty="0"/>
              <a:t>대역폭 효율성을 제공함</a:t>
            </a:r>
            <a:endParaRPr lang="en-US" altLang="ko-KR" sz="1600" dirty="0"/>
          </a:p>
          <a:p>
            <a:pPr lvl="2"/>
            <a:endParaRPr lang="en-US" altLang="ko-KR" sz="1600" dirty="0"/>
          </a:p>
          <a:p>
            <a:pPr lvl="1"/>
            <a:r>
              <a:rPr lang="ko-KR" altLang="en-US" sz="2000" dirty="0"/>
              <a:t>신뢰 기반 인증 모델</a:t>
            </a:r>
            <a:endParaRPr lang="en-US" altLang="ko-KR" sz="2000" dirty="0"/>
          </a:p>
          <a:p>
            <a:pPr lvl="2"/>
            <a:r>
              <a:rPr lang="ko-KR" altLang="en-US" sz="1600" dirty="0"/>
              <a:t>사용자의 신뢰 점수를 측정하여 </a:t>
            </a:r>
            <a:r>
              <a:rPr lang="ko-KR" altLang="en-US" sz="1600" b="1" dirty="0"/>
              <a:t>신뢰 수준에 따라 </a:t>
            </a:r>
            <a:br>
              <a:rPr lang="en-US" altLang="ko-KR" sz="1600" b="1" dirty="0"/>
            </a:br>
            <a:r>
              <a:rPr lang="ko-KR" altLang="en-US" sz="1600" b="1" dirty="0"/>
              <a:t>적합한 보안 정책 적용</a:t>
            </a:r>
            <a:endParaRPr lang="en-US" altLang="ko-KR" sz="1600" b="1" dirty="0"/>
          </a:p>
          <a:p>
            <a:pPr lvl="2"/>
            <a:r>
              <a:rPr lang="ko-KR" altLang="en-US" sz="1600" dirty="0"/>
              <a:t>신뢰 점수는 베타 함수</a:t>
            </a:r>
            <a:r>
              <a:rPr lang="en-US" altLang="ko-KR" sz="1600" dirty="0"/>
              <a:t>, </a:t>
            </a:r>
            <a:r>
              <a:rPr lang="ko-KR" altLang="en-US" sz="1600" dirty="0"/>
              <a:t>통신 바이트 변동성</a:t>
            </a:r>
            <a:r>
              <a:rPr lang="en-US" altLang="ko-KR" sz="1600" dirty="0"/>
              <a:t>, </a:t>
            </a:r>
            <a:r>
              <a:rPr lang="ko-KR" altLang="en-US" sz="1600" dirty="0"/>
              <a:t>집중</a:t>
            </a:r>
            <a:br>
              <a:rPr lang="en-US" altLang="ko-KR" sz="1600" dirty="0"/>
            </a:br>
            <a:r>
              <a:rPr lang="ko-KR" altLang="en-US" sz="1600" dirty="0"/>
              <a:t>경향 측정 등의 요소를 활용하여 측정함</a:t>
            </a:r>
            <a:endParaRPr lang="en-US" altLang="ko-KR" sz="1600" dirty="0"/>
          </a:p>
          <a:p>
            <a:pPr lvl="2"/>
            <a:r>
              <a:rPr lang="ko-KR" altLang="en-US" sz="1600" dirty="0"/>
              <a:t>신뢰 점수가 높은 경우 더</a:t>
            </a:r>
            <a:r>
              <a:rPr lang="ko-KR" altLang="en-US" sz="1600" b="1" dirty="0"/>
              <a:t> 빠르고 효율적인 접근</a:t>
            </a:r>
            <a:br>
              <a:rPr lang="en-US" altLang="ko-KR" sz="1600" dirty="0"/>
            </a:br>
            <a:r>
              <a:rPr lang="ko-KR" altLang="en-US" sz="1600" dirty="0"/>
              <a:t>인증 프로토콜이 제공되며 낮은 신뢰 점수를 가진</a:t>
            </a:r>
            <a:br>
              <a:rPr lang="en-US" altLang="ko-KR" sz="1600" dirty="0"/>
            </a:br>
            <a:r>
              <a:rPr lang="ko-KR" altLang="en-US" sz="1600" dirty="0"/>
              <a:t>사용자는 보다 </a:t>
            </a:r>
            <a:r>
              <a:rPr lang="ko-KR" altLang="en-US" sz="1600" b="1" dirty="0"/>
              <a:t>높은 보안을 제공하는 접근</a:t>
            </a:r>
            <a:r>
              <a:rPr lang="ko-KR" altLang="en-US" sz="1600" dirty="0"/>
              <a:t> 인증</a:t>
            </a:r>
            <a:br>
              <a:rPr lang="en-US" altLang="ko-KR" sz="1600" dirty="0"/>
            </a:br>
            <a:r>
              <a:rPr lang="ko-KR" altLang="en-US" sz="1600" dirty="0"/>
              <a:t>프로토콜을 적용함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E3139D0-FA96-37B1-31A6-E576C98ED36F}"/>
              </a:ext>
            </a:extLst>
          </p:cNvPr>
          <p:cNvSpPr txBox="1"/>
          <p:nvPr/>
        </p:nvSpPr>
        <p:spPr>
          <a:xfrm>
            <a:off x="0" y="6650253"/>
            <a:ext cx="1178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Guo, Chao, et al. "Authentication for Satellite Internet Resource Slicing Access Based on Trust Measurement." </a:t>
            </a:r>
            <a:r>
              <a:rPr lang="en-US" altLang="ko-Kore-KR" sz="8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IEEE Internet of Things Journal</a:t>
            </a:r>
            <a:r>
              <a:rPr lang="en-US" altLang="ko-Kore-KR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(2024).</a:t>
            </a:r>
            <a:endParaRPr lang="en-US" altLang="ko-Kore-KR" sz="800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A95935C-323D-C2B3-6B29-75A78D69C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8956" y="3784611"/>
            <a:ext cx="5281124" cy="254483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ECF184-9D7F-CBCA-2AE4-D1529D480BED}"/>
              </a:ext>
            </a:extLst>
          </p:cNvPr>
          <p:cNvSpPr txBox="1"/>
          <p:nvPr/>
        </p:nvSpPr>
        <p:spPr>
          <a:xfrm>
            <a:off x="8304508" y="6350540"/>
            <a:ext cx="2513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접근 인증 시나리오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368185620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82E864-7995-B52D-ED62-5898D27359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D5A666-3C36-D047-2C4E-BB20771EF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re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위성 보안 프로토콜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974B83-207C-3BC1-B634-BAAC0A487CA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6106"/>
          </a:xfrm>
        </p:spPr>
        <p:txBody>
          <a:bodyPr>
            <a:normAutofit/>
          </a:bodyPr>
          <a:lstStyle/>
          <a:p>
            <a:r>
              <a:rPr lang="ko-Kore-KR" altLang="en-US" sz="2400" dirty="0"/>
              <a:t>모바일 위성 통신 시스템에서의 사용자 인증</a:t>
            </a:r>
            <a:endParaRPr lang="en-US" altLang="ko-Kore-KR" sz="1200" dirty="0"/>
          </a:p>
          <a:p>
            <a:pPr lvl="1"/>
            <a:r>
              <a:rPr lang="ko-Kore-KR" altLang="en-US" sz="2000" dirty="0"/>
              <a:t>자체 검증 메커니즘을 기반으로 한 인증 프로토콜 제안</a:t>
            </a:r>
            <a:endParaRPr lang="en-US" altLang="ko-Kore-KR" sz="2000" dirty="0"/>
          </a:p>
          <a:p>
            <a:pPr lvl="1"/>
            <a:endParaRPr lang="en-US" altLang="ko-Kore-KR" sz="2000" dirty="0"/>
          </a:p>
          <a:p>
            <a:pPr lvl="1"/>
            <a:r>
              <a:rPr lang="ko-Kore-KR" altLang="en-US" sz="2000" b="1" dirty="0"/>
              <a:t>상호 인증</a:t>
            </a:r>
            <a:r>
              <a:rPr lang="ko-Kore-KR" altLang="en-US" sz="2000" dirty="0"/>
              <a:t>과</a:t>
            </a:r>
            <a:r>
              <a:rPr lang="ko-Kore-KR" altLang="en-US" sz="2000" b="1" dirty="0"/>
              <a:t> 통신 기밀성</a:t>
            </a:r>
            <a:r>
              <a:rPr lang="ko-Kore-KR" altLang="en-US" sz="2000" dirty="0"/>
              <a:t> 유지</a:t>
            </a:r>
            <a:endParaRPr lang="en-US" altLang="ko-Kore-KR" sz="2000" dirty="0"/>
          </a:p>
          <a:p>
            <a:pPr lvl="2"/>
            <a:r>
              <a:rPr lang="ko-Kore-KR" altLang="en-US" sz="1600" dirty="0"/>
              <a:t>기존의 비밀키 기반 인증은 서버가 공격에 취약해지고</a:t>
            </a:r>
            <a:br>
              <a:rPr lang="en-US" altLang="ko-Kore-KR" sz="1600" dirty="0"/>
            </a:br>
            <a:r>
              <a:rPr lang="ko-Kore-KR" altLang="en-US" sz="1600" dirty="0"/>
              <a:t>공개키 기반은 높은 계산 비용과 복잡한 인증 인프라</a:t>
            </a:r>
            <a:r>
              <a:rPr lang="en-US" altLang="ko-Kore-KR" sz="1600" dirty="0"/>
              <a:t>(PKI</a:t>
            </a:r>
            <a:r>
              <a:rPr lang="en-US" altLang="ko-KR" sz="1600" dirty="0"/>
              <a:t>)</a:t>
            </a:r>
            <a:br>
              <a:rPr lang="en-US" altLang="ko-Kore-KR" sz="1600" dirty="0"/>
            </a:br>
            <a:r>
              <a:rPr lang="ko-Kore-KR" altLang="en-US" sz="1600" dirty="0"/>
              <a:t>문제를 가지고 있어 이들을 결합해 단점을 보완함</a:t>
            </a:r>
            <a:endParaRPr lang="en-US" altLang="ko-Kore-KR" sz="1600" dirty="0"/>
          </a:p>
          <a:p>
            <a:pPr lvl="1"/>
            <a:endParaRPr lang="en-US" altLang="ko-Kore-KR" sz="2000" dirty="0"/>
          </a:p>
          <a:p>
            <a:pPr lvl="1"/>
            <a:r>
              <a:rPr lang="ko-Kore-KR" altLang="en-US" sz="2000" b="1" dirty="0"/>
              <a:t>자체 검증 인증 메커니즘</a:t>
            </a:r>
            <a:endParaRPr lang="en-US" altLang="ko-Kore-KR" sz="2000" b="1" dirty="0"/>
          </a:p>
          <a:p>
            <a:pPr lvl="2"/>
            <a:r>
              <a:rPr lang="ko-Kore-KR" altLang="en-US" sz="1600" b="1" dirty="0"/>
              <a:t>자체 검증</a:t>
            </a:r>
            <a:r>
              <a:rPr lang="ko-Kore-KR" altLang="en-US" sz="1600" dirty="0"/>
              <a:t> 개념을 도입하여 </a:t>
            </a:r>
            <a:r>
              <a:rPr lang="en-US" altLang="ko-Kore-KR" sz="1600" dirty="0"/>
              <a:t>NCC</a:t>
            </a:r>
            <a:r>
              <a:rPr lang="ko-Kore-KR" altLang="en-US" sz="1600" dirty="0"/>
              <a:t>가 생성한 서명을</a:t>
            </a:r>
            <a:br>
              <a:rPr lang="en-US" altLang="ko-Kore-KR" sz="1600" dirty="0"/>
            </a:br>
            <a:r>
              <a:rPr lang="ko-Kore-KR" altLang="en-US" sz="1600" dirty="0"/>
              <a:t>모바일 사용자가 검증하고 이를 통해 </a:t>
            </a:r>
            <a:r>
              <a:rPr lang="ko-Kore-KR" altLang="en-US" sz="1600" b="1" dirty="0"/>
              <a:t>세션 키</a:t>
            </a:r>
            <a:r>
              <a:rPr lang="ko-Kore-KR" altLang="en-US" sz="1600" dirty="0"/>
              <a:t>를</a:t>
            </a:r>
            <a:br>
              <a:rPr lang="en-US" altLang="ko-Kore-KR" sz="1600" dirty="0"/>
            </a:br>
            <a:r>
              <a:rPr lang="ko-Kore-KR" altLang="en-US" sz="1600" dirty="0"/>
              <a:t>상호 설정함</a:t>
            </a:r>
            <a:endParaRPr lang="en-US" altLang="ko-Kore-KR" sz="1600" dirty="0"/>
          </a:p>
          <a:p>
            <a:pPr lvl="2"/>
            <a:r>
              <a:rPr lang="ko-Kore-KR" altLang="en-US" sz="1600" dirty="0"/>
              <a:t>사용자는 </a:t>
            </a:r>
            <a:r>
              <a:rPr lang="en-US" altLang="ko-Kore-KR" sz="1600" dirty="0"/>
              <a:t>NCC</a:t>
            </a:r>
            <a:r>
              <a:rPr lang="ko-Kore-KR" altLang="en-US" sz="1600" dirty="0"/>
              <a:t>의 공개키를 필요로 하지 않으며</a:t>
            </a:r>
            <a:br>
              <a:rPr lang="en-US" altLang="ko-Kore-KR" sz="1600" dirty="0"/>
            </a:br>
            <a:r>
              <a:rPr lang="ko-Kore-KR" altLang="en-US" sz="1600" dirty="0"/>
              <a:t>서버는 사용자 신원과 관련된 정보를 서버에</a:t>
            </a:r>
            <a:br>
              <a:rPr lang="en-US" altLang="ko-Kore-KR" sz="1600" dirty="0"/>
            </a:br>
            <a:r>
              <a:rPr lang="ko-Kore-KR" altLang="en-US" sz="1600" dirty="0"/>
              <a:t>명시적으로 저장하지 않아 보안이 강화됨</a:t>
            </a:r>
            <a:endParaRPr lang="en-US" altLang="ko-Kore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7E3543B-CC72-24D2-32DD-D1766D3272BD}"/>
              </a:ext>
            </a:extLst>
          </p:cNvPr>
          <p:cNvSpPr txBox="1"/>
          <p:nvPr/>
        </p:nvSpPr>
        <p:spPr>
          <a:xfrm>
            <a:off x="0" y="6650253"/>
            <a:ext cx="117800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Chen, </a:t>
            </a:r>
            <a:r>
              <a:rPr lang="en-US" altLang="ko-Kore-KR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Tzung</a:t>
            </a:r>
            <a:r>
              <a:rPr lang="en-US" altLang="ko-Kore-KR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-Her, Wei-Bin Lee, and </a:t>
            </a:r>
            <a:r>
              <a:rPr lang="en-US" altLang="ko-Kore-KR" sz="800" b="0" i="0" u="none" strike="noStrike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Hsing</a:t>
            </a:r>
            <a:r>
              <a:rPr lang="en-US" altLang="ko-Kore-KR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-Bai Chen. "A self-verification authentication mechanism for mobile satellite communication systems." </a:t>
            </a:r>
            <a:r>
              <a:rPr lang="en-US" altLang="ko-Kore-KR" sz="8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Computers &amp; Electrical Engineering</a:t>
            </a:r>
            <a:r>
              <a:rPr lang="en-US" altLang="ko-Kore-KR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35.1 (2009): 41-48.</a:t>
            </a:r>
            <a:endParaRPr lang="en-US" altLang="ko-Kore-KR" sz="800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E24A653-1987-9615-88D4-3A1D5E311B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7823" y="1533227"/>
            <a:ext cx="4452257" cy="327643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167EE1F-398C-AB47-7324-D85C45260CFD}"/>
              </a:ext>
            </a:extLst>
          </p:cNvPr>
          <p:cNvSpPr txBox="1"/>
          <p:nvPr/>
        </p:nvSpPr>
        <p:spPr>
          <a:xfrm>
            <a:off x="8297296" y="4948164"/>
            <a:ext cx="25133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모바일 위성 통신망</a:t>
            </a:r>
            <a:br>
              <a:rPr kumimoji="1" lang="en-US" altLang="ko-Kore-KR" sz="1200" dirty="0"/>
            </a:br>
            <a:r>
              <a:rPr kumimoji="1" lang="ko-Kore-KR" altLang="en-US" sz="1200" dirty="0"/>
              <a:t>실선</a:t>
            </a:r>
            <a:r>
              <a:rPr kumimoji="1" lang="en-US" altLang="ko-Kore-KR" sz="1200" dirty="0"/>
              <a:t>: </a:t>
            </a:r>
            <a:r>
              <a:rPr kumimoji="1" lang="ko-Kore-KR" altLang="en-US" sz="1200" dirty="0"/>
              <a:t>유선보안망</a:t>
            </a:r>
            <a:r>
              <a:rPr kumimoji="1" lang="en-US" altLang="ko-Kore-KR" sz="1200" dirty="0"/>
              <a:t>, </a:t>
            </a:r>
            <a:r>
              <a:rPr kumimoji="1" lang="ko-Kore-KR" altLang="en-US" sz="1200" dirty="0"/>
              <a:t>점선</a:t>
            </a:r>
            <a:r>
              <a:rPr kumimoji="1" lang="en-US" altLang="ko-Kore-KR" sz="1200" dirty="0"/>
              <a:t>: </a:t>
            </a:r>
            <a:r>
              <a:rPr kumimoji="1" lang="ko-Kore-KR" altLang="en-US" sz="1200" dirty="0"/>
              <a:t>무선망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A36B1B-85F8-A9B9-DE2E-3DB47E44EA69}"/>
              </a:ext>
            </a:extLst>
          </p:cNvPr>
          <p:cNvSpPr txBox="1"/>
          <p:nvPr/>
        </p:nvSpPr>
        <p:spPr>
          <a:xfrm>
            <a:off x="243625" y="5790531"/>
            <a:ext cx="8221210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ore-KR" altLang="en-US" sz="19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모바일 위성 통신 시스템 환경에서 </a:t>
            </a:r>
            <a:r>
              <a:rPr lang="ko-Kore-KR" altLang="en-US" sz="1900" b="1" i="0" u="none" strike="noStrike" dirty="0">
                <a:solidFill>
                  <a:srgbClr val="2E75B6"/>
                </a:solidFill>
                <a:effectLst/>
                <a:latin typeface="-webkit-standard"/>
              </a:rPr>
              <a:t>낮은 계산 비용</a:t>
            </a:r>
            <a:r>
              <a:rPr lang="ko-Kore-KR" altLang="en-US" sz="19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으로 </a:t>
            </a:r>
            <a:r>
              <a:rPr lang="ko-Kore-KR" altLang="en-US" sz="1900" b="1" i="0" u="none" strike="noStrike" dirty="0">
                <a:solidFill>
                  <a:srgbClr val="2E75B6"/>
                </a:solidFill>
                <a:effectLst/>
                <a:latin typeface="-webkit-standard"/>
              </a:rPr>
              <a:t>보안성</a:t>
            </a:r>
            <a:r>
              <a:rPr lang="ko-Kore-KR" altLang="en-US" sz="19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과 </a:t>
            </a:r>
            <a:r>
              <a:rPr lang="ko-Kore-KR" altLang="en-US" sz="1900" b="1" i="0" u="none" strike="noStrike" dirty="0">
                <a:solidFill>
                  <a:srgbClr val="2E75B6"/>
                </a:solidFill>
                <a:effectLst/>
                <a:latin typeface="-webkit-standard"/>
              </a:rPr>
              <a:t>프라이버시 보호</a:t>
            </a:r>
            <a:r>
              <a:rPr lang="ko-Kore-KR" altLang="en-US" sz="1900" b="0" i="0" u="none" strike="noStrike" dirty="0">
                <a:effectLst/>
                <a:latin typeface="-webkit-standard"/>
              </a:rPr>
              <a:t>를</a:t>
            </a:r>
            <a:r>
              <a:rPr lang="ko-Kore-KR" altLang="en-US" sz="1900" b="0" i="0" u="none" strike="noStrike" dirty="0">
                <a:solidFill>
                  <a:srgbClr val="2E75B6"/>
                </a:solidFill>
                <a:effectLst/>
                <a:latin typeface="-webkit-standard"/>
              </a:rPr>
              <a:t> </a:t>
            </a:r>
            <a:r>
              <a:rPr lang="ko-Kore-KR" altLang="en-US" sz="1900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제공하며 저전력 모바일 기기에 적합하도록 설계되었음</a:t>
            </a:r>
            <a:endParaRPr lang="en-US" altLang="ko-Kore-KR" sz="19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77430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420E49-B3BC-AE0D-9B87-3C52A4657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8C0D59-43EA-C3C4-693D-1B4E78F1D7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ore-KR" altLang="en-US" dirty="0"/>
              <a:t>미래 위성 보안 프로토콜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0A5799E-E0D7-BE9B-7C21-181B8D72565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6106"/>
          </a:xfrm>
        </p:spPr>
        <p:txBody>
          <a:bodyPr>
            <a:normAutofit/>
          </a:bodyPr>
          <a:lstStyle/>
          <a:p>
            <a:r>
              <a:rPr lang="ko-Kore-KR" altLang="en-US" sz="2400" dirty="0"/>
              <a:t>우주 데이터 시스템 자문위원회 </a:t>
            </a:r>
            <a:r>
              <a:rPr lang="en-US" altLang="ko-Kore-KR" sz="2400" dirty="0"/>
              <a:t>CCSDS</a:t>
            </a:r>
            <a:r>
              <a:rPr lang="ko-Kore-KR" altLang="en-US" sz="2400" dirty="0"/>
              <a:t>는 우주 관련 기관들</a:t>
            </a:r>
            <a:r>
              <a:rPr lang="en-US" altLang="ko-Kore-KR" sz="2400" dirty="0"/>
              <a:t>(NASA, ESA </a:t>
            </a:r>
            <a:r>
              <a:rPr lang="ko-Kore-KR" altLang="en-US" sz="2400" dirty="0"/>
              <a:t>등</a:t>
            </a:r>
            <a:r>
              <a:rPr lang="en-US" altLang="ko-KR" sz="2400" dirty="0"/>
              <a:t>)</a:t>
            </a:r>
            <a:r>
              <a:rPr lang="ko-KR" altLang="en-US" sz="2400" dirty="0"/>
              <a:t>이 </a:t>
            </a:r>
            <a:r>
              <a:rPr lang="ko-KR" altLang="en-US" sz="2400" b="1" dirty="0"/>
              <a:t>데이터 교환과 관련된 표준</a:t>
            </a:r>
            <a:r>
              <a:rPr lang="ko-KR" altLang="en-US" sz="2400" dirty="0"/>
              <a:t>을 개발하고 채택할 수 있도록 국제적인 협력을 촉진</a:t>
            </a:r>
            <a:endParaRPr lang="en-US" altLang="ko-Kore-KR" sz="1600" dirty="0"/>
          </a:p>
          <a:p>
            <a:endParaRPr lang="en-US" altLang="ko-Kore-KR" sz="2400" dirty="0"/>
          </a:p>
          <a:p>
            <a:r>
              <a:rPr lang="en-US" altLang="ko-Kore-KR" sz="2400" dirty="0"/>
              <a:t>CCSDS</a:t>
            </a:r>
            <a:r>
              <a:rPr lang="ko-Kore-KR" altLang="en-US" sz="2400" dirty="0"/>
              <a:t>의 주요 목표는 우주 탐사와 관련된 데이터의 원활한 교환을 돕는 것</a:t>
            </a:r>
            <a:endParaRPr lang="en-US" altLang="ko-Kore-KR" sz="2400" dirty="0"/>
          </a:p>
          <a:p>
            <a:pPr lvl="1"/>
            <a:r>
              <a:rPr lang="ko-Kore-KR" altLang="en-US" sz="2000" dirty="0"/>
              <a:t>다양한 데이터의 통신 프로토콜과 시스템 표준을 정의</a:t>
            </a:r>
            <a:endParaRPr lang="en-US" altLang="ko-Kore-KR" sz="2000" dirty="0"/>
          </a:p>
          <a:p>
            <a:pPr lvl="1"/>
            <a:r>
              <a:rPr lang="ko-Kore-KR" altLang="en-US" sz="2000" dirty="0"/>
              <a:t>다양한 국가 및 기관 간의 상호운용성을 보장</a:t>
            </a:r>
            <a:endParaRPr lang="en-US" altLang="ko-Kore-KR" sz="2000" dirty="0"/>
          </a:p>
          <a:p>
            <a:endParaRPr lang="en-US" altLang="ko-Kore-KR" sz="2400" dirty="0"/>
          </a:p>
          <a:p>
            <a:r>
              <a:rPr lang="en-US" altLang="ko-Kore-KR" sz="2400" dirty="0"/>
              <a:t>CCSDS</a:t>
            </a:r>
            <a:r>
              <a:rPr lang="ko-Kore-KR" altLang="en-US" sz="2400" dirty="0"/>
              <a:t>의 표준은 주로 </a:t>
            </a:r>
            <a:r>
              <a:rPr lang="en-US" altLang="ko-Kore-KR" sz="2400" dirty="0"/>
              <a:t>OSI </a:t>
            </a:r>
            <a:r>
              <a:rPr lang="ko-Kore-KR" altLang="en-US" sz="2400" dirty="0"/>
              <a:t>모델의 데이터 링크 계층에 중점을 두고 있음</a:t>
            </a:r>
            <a:endParaRPr lang="en-US" altLang="ko-Kore-KR" sz="2400" dirty="0"/>
          </a:p>
          <a:p>
            <a:pPr lvl="1"/>
            <a:r>
              <a:rPr lang="ko-Kore-KR" altLang="en-US" sz="2000" dirty="0"/>
              <a:t>패킷에 포함된 다양한 보조 데이터</a:t>
            </a:r>
            <a:r>
              <a:rPr lang="en-US" altLang="ko-Kore-KR" sz="2000" dirty="0"/>
              <a:t>(</a:t>
            </a:r>
            <a:r>
              <a:rPr lang="ko-Kore-KR" altLang="en-US" sz="2000" dirty="0"/>
              <a:t>시간</a:t>
            </a:r>
            <a:r>
              <a:rPr lang="en-US" altLang="ko-Kore-KR" sz="2000" dirty="0"/>
              <a:t>, </a:t>
            </a:r>
            <a:r>
              <a:rPr lang="ko-Kore-KR" altLang="en-US" sz="2000" dirty="0"/>
              <a:t>위치 정보 등</a:t>
            </a:r>
            <a:r>
              <a:rPr lang="en-US" altLang="ko-KR" sz="2000" dirty="0"/>
              <a:t>)</a:t>
            </a:r>
            <a:r>
              <a:rPr lang="ko-KR" altLang="en-US" sz="2000" dirty="0" err="1"/>
              <a:t>를</a:t>
            </a:r>
            <a:r>
              <a:rPr lang="ko-KR" altLang="en-US" sz="2000" dirty="0"/>
              <a:t> 지원함</a:t>
            </a:r>
            <a:endParaRPr lang="en-US" altLang="ko-KR" sz="2000" dirty="0"/>
          </a:p>
          <a:p>
            <a:pPr lvl="1"/>
            <a:endParaRPr lang="en-US" altLang="ko-Kore-KR" sz="2000" dirty="0"/>
          </a:p>
          <a:p>
            <a:pPr lvl="1"/>
            <a:r>
              <a:rPr lang="ko-KR" altLang="en-US" sz="2000" dirty="0"/>
              <a:t>이러한 표준화 작업은 우주 탐사 데이터의 </a:t>
            </a:r>
            <a:r>
              <a:rPr lang="ko-KR" altLang="en-US" sz="2000" b="1" dirty="0"/>
              <a:t>장기적인 보존</a:t>
            </a:r>
            <a:r>
              <a:rPr lang="ko-KR" altLang="en-US" sz="2000" dirty="0"/>
              <a:t>과</a:t>
            </a:r>
            <a:br>
              <a:rPr lang="en-US" altLang="ko-KR" sz="2000" dirty="0"/>
            </a:br>
            <a:r>
              <a:rPr lang="ko-KR" altLang="en-US" sz="2000" b="1" dirty="0"/>
              <a:t>관리</a:t>
            </a:r>
            <a:r>
              <a:rPr lang="ko-KR" altLang="en-US" sz="2000" dirty="0"/>
              <a:t>에도 기여하며 </a:t>
            </a:r>
            <a:r>
              <a:rPr lang="en-US" altLang="ko-KR" sz="2000" dirty="0"/>
              <a:t>OAIS </a:t>
            </a:r>
            <a:r>
              <a:rPr lang="ko-KR" altLang="en-US" sz="2000" dirty="0"/>
              <a:t>참조 모형에서도 반영됨</a:t>
            </a:r>
            <a:endParaRPr lang="en-US" altLang="ko-KR" sz="2000" dirty="0"/>
          </a:p>
          <a:p>
            <a:pPr lvl="2"/>
            <a:r>
              <a:rPr lang="en-US" altLang="ko-Kore-KR" sz="1600" dirty="0"/>
              <a:t>OAIS</a:t>
            </a:r>
            <a:r>
              <a:rPr lang="ko-KR" altLang="en-US" sz="1600" dirty="0"/>
              <a:t> 참조모형</a:t>
            </a:r>
            <a:r>
              <a:rPr lang="en-US" altLang="ko-KR" sz="1600" dirty="0"/>
              <a:t>: </a:t>
            </a:r>
            <a:r>
              <a:rPr lang="ko-KR" altLang="en-US" sz="1600" dirty="0"/>
              <a:t>전자 기록의 장기 보존을 위한 시스템의 개념적</a:t>
            </a:r>
            <a:br>
              <a:rPr lang="en-US" altLang="ko-KR" sz="1600" dirty="0"/>
            </a:br>
            <a:r>
              <a:rPr lang="ko-KR" altLang="en-US" sz="1600" dirty="0" err="1"/>
              <a:t>기능틀을</a:t>
            </a:r>
            <a:r>
              <a:rPr lang="ko-KR" altLang="en-US" sz="1600" dirty="0"/>
              <a:t> 제공하는 </a:t>
            </a:r>
            <a:r>
              <a:rPr lang="en-US" altLang="ko-KR" sz="1600" dirty="0"/>
              <a:t>ISO </a:t>
            </a:r>
            <a:r>
              <a:rPr lang="ko-KR" altLang="en-US" sz="1600" dirty="0"/>
              <a:t>표준</a:t>
            </a:r>
            <a:endParaRPr lang="en-US" altLang="ko-Kore-KR" sz="1600" dirty="0"/>
          </a:p>
          <a:p>
            <a:pPr lvl="1"/>
            <a:endParaRPr lang="en-US" altLang="ko-Kore-KR" sz="2000" dirty="0"/>
          </a:p>
          <a:p>
            <a:pPr lvl="1"/>
            <a:endParaRPr lang="en-US" altLang="ko-Kore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258AA-DC73-0B59-CD86-21FD949DDAC1}"/>
              </a:ext>
            </a:extLst>
          </p:cNvPr>
          <p:cNvSpPr txBox="1"/>
          <p:nvPr/>
        </p:nvSpPr>
        <p:spPr>
          <a:xfrm>
            <a:off x="0" y="6554543"/>
            <a:ext cx="9128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https://www.3gpp.org</a:t>
            </a:r>
          </a:p>
          <a:p>
            <a:r>
              <a:rPr kumimoji="1" lang="en-US" altLang="ko-Kore-KR" sz="800" dirty="0"/>
              <a:t>https://www.3gpp.org/specifications-technologies/releases/release-18</a:t>
            </a:r>
            <a:endParaRPr kumimoji="1" lang="ko-Kore-KR" altLang="en-US" sz="800" dirty="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4DC43EB-EA89-2F8B-48B9-3AFACA89F4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35070" y="4664574"/>
            <a:ext cx="3075290" cy="19840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01529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6E6F26-3931-B0DD-30AF-902B32BDD2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11C376-9A8E-4DDA-F04A-DB2D1E808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미래 위성 보안 프로토콜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5B1A72-F01C-3301-8651-78D3B4F790A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7728"/>
          </a:xfrm>
        </p:spPr>
        <p:txBody>
          <a:bodyPr>
            <a:normAutofit/>
          </a:bodyPr>
          <a:lstStyle/>
          <a:p>
            <a:r>
              <a:rPr lang="en-US" altLang="ko-KR" sz="2400" dirty="0"/>
              <a:t>CCSDS</a:t>
            </a:r>
            <a:r>
              <a:rPr lang="ko-KR" altLang="en-US" sz="2400" dirty="0"/>
              <a:t>는 위성 데이터의 안전한 전송을 위한 다양한 보안 프로토콜 정의하였으며 다음과 같은 기능을 수행함</a:t>
            </a:r>
            <a:endParaRPr lang="en-US" altLang="ko-KR" sz="2400" dirty="0"/>
          </a:p>
          <a:p>
            <a:pPr lvl="1"/>
            <a:r>
              <a:rPr lang="ko-KR" altLang="en-US" sz="2000" b="1" dirty="0"/>
              <a:t>데이터 링크 계층 표준</a:t>
            </a:r>
            <a:r>
              <a:rPr lang="en-US" altLang="ko-KR" sz="2000" dirty="0"/>
              <a:t>: </a:t>
            </a:r>
            <a:r>
              <a:rPr lang="ko-KR" altLang="en-US" sz="2000" dirty="0"/>
              <a:t>위성과 지상 간 데이터를 안전하게 송수신할 수 있도록 데이터 링크 계층을 지원하여 패킷 데이터와 동기화 기능을 제공함</a:t>
            </a:r>
            <a:endParaRPr lang="en-US" altLang="ko-KR" sz="2000" dirty="0"/>
          </a:p>
          <a:p>
            <a:pPr lvl="1"/>
            <a:r>
              <a:rPr lang="ko-KR" altLang="en-US" sz="2000" b="1" dirty="0" err="1"/>
              <a:t>텔레커맨드</a:t>
            </a:r>
            <a:r>
              <a:rPr lang="en-US" altLang="ko-KR" sz="2000" dirty="0"/>
              <a:t>: </a:t>
            </a:r>
            <a:r>
              <a:rPr lang="ko-KR" altLang="en-US" sz="2000" dirty="0"/>
              <a:t>지상에서 위성에 명령을 보내기 위한 프로토콜로</a:t>
            </a:r>
            <a:r>
              <a:rPr lang="en-US" altLang="ko-KR" sz="2000" dirty="0"/>
              <a:t> </a:t>
            </a:r>
            <a:r>
              <a:rPr lang="ko-KR" altLang="en-US" sz="2000" dirty="0"/>
              <a:t>원격 장치와의 통신을 가능하게 함</a:t>
            </a:r>
            <a:r>
              <a:rPr lang="en-US" altLang="ko-KR" sz="2000" dirty="0"/>
              <a:t>. </a:t>
            </a:r>
            <a:r>
              <a:rPr lang="ko-KR" altLang="en-US" sz="2000" dirty="0"/>
              <a:t>이는 위성의 상태 모니터링과 제어에 필수적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SDLS(Space Data Link Security) </a:t>
            </a:r>
            <a:r>
              <a:rPr lang="ko-KR" altLang="en-US" sz="2400" dirty="0"/>
              <a:t>프로토콜</a:t>
            </a:r>
            <a:endParaRPr lang="en-US" altLang="ko-KR" sz="1200" dirty="0"/>
          </a:p>
          <a:p>
            <a:pPr lvl="1"/>
            <a:r>
              <a:rPr lang="ko-KR" altLang="en-US" sz="2000" dirty="0"/>
              <a:t>위성과 지구 간 </a:t>
            </a:r>
            <a:r>
              <a:rPr lang="ko-KR" altLang="en-US" sz="2000" b="1" dirty="0"/>
              <a:t>데이터 링크에서 보안을 강화</a:t>
            </a:r>
            <a:r>
              <a:rPr lang="ko-KR" altLang="en-US" sz="2000" dirty="0"/>
              <a:t>하기 위해 설계되었음</a:t>
            </a:r>
            <a:endParaRPr lang="en-US" altLang="ko-KR" sz="2000" dirty="0"/>
          </a:p>
          <a:p>
            <a:pPr lvl="1"/>
            <a:r>
              <a:rPr lang="ko-KR" altLang="en-US" sz="2000" dirty="0"/>
              <a:t>위성 데이터 전송 시 기밀성</a:t>
            </a:r>
            <a:r>
              <a:rPr lang="en-US" altLang="ko-KR" sz="2000" dirty="0"/>
              <a:t>, </a:t>
            </a:r>
            <a:r>
              <a:rPr lang="ko-KR" altLang="en-US" sz="2000" dirty="0"/>
              <a:t>무결성</a:t>
            </a:r>
            <a:r>
              <a:rPr lang="en-US" altLang="ko-KR" sz="2000" dirty="0"/>
              <a:t>, </a:t>
            </a:r>
            <a:r>
              <a:rPr lang="ko-KR" altLang="en-US" sz="2000" dirty="0"/>
              <a:t>인증을 제공하며 데이터의 무단 접근을 막고 데이터가 손상되거나 위조되지 않도록 함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r>
              <a:rPr lang="en-US" altLang="ko-KR" sz="2300" dirty="0"/>
              <a:t>SDLS</a:t>
            </a:r>
            <a:r>
              <a:rPr lang="ko-KR" altLang="en-US" sz="2300" dirty="0"/>
              <a:t>는 보안 표준을 일관되게 적용해 사용자가 쉽게 적용할 수 있는 형태로 구현됨</a:t>
            </a:r>
            <a:endParaRPr lang="en-US" altLang="ko-KR" sz="2300" dirty="0"/>
          </a:p>
          <a:p>
            <a:pPr lvl="1"/>
            <a:r>
              <a:rPr lang="en-US" altLang="ko-KR" sz="2000" dirty="0"/>
              <a:t>CYSEC</a:t>
            </a:r>
            <a:r>
              <a:rPr lang="ko-KR" altLang="en-US" sz="2000" dirty="0"/>
              <a:t>의 </a:t>
            </a:r>
            <a:r>
              <a:rPr lang="en-US" altLang="ko-KR" sz="2000" dirty="0"/>
              <a:t>ARCA SATLINK</a:t>
            </a:r>
            <a:r>
              <a:rPr lang="ko-KR" altLang="en-US" sz="2000" dirty="0"/>
              <a:t>는 처음으로 </a:t>
            </a:r>
            <a:r>
              <a:rPr lang="en-US" altLang="ko-KR" sz="2000" dirty="0"/>
              <a:t>SDLS </a:t>
            </a:r>
            <a:r>
              <a:rPr lang="ko-KR" altLang="en-US" sz="2000" dirty="0"/>
              <a:t>프로토콜을 상용화함</a:t>
            </a:r>
            <a:endParaRPr lang="en-US" altLang="ko-KR" sz="1600" dirty="0"/>
          </a:p>
          <a:p>
            <a:pPr lvl="2"/>
            <a:r>
              <a:rPr lang="ko-KR" altLang="en-US" sz="1600" dirty="0"/>
              <a:t>이를 통해 </a:t>
            </a:r>
            <a:r>
              <a:rPr lang="ko-KR" altLang="en-US" sz="1600" b="1" dirty="0">
                <a:solidFill>
                  <a:srgbClr val="2E75B6"/>
                </a:solidFill>
              </a:rPr>
              <a:t>위성 보안의 새로운 표준</a:t>
            </a:r>
            <a:r>
              <a:rPr lang="ko-KR" altLang="en-US" sz="1600" dirty="0"/>
              <a:t>을 제시할 수 있음</a:t>
            </a:r>
            <a:endParaRPr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21017590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DD7B75-CA12-445D-ED5B-2297567A37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00BFA7-9011-55DC-88AF-6AD3FEC8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미래 위성 보안 프로토콜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A08446-830C-54B1-CE25-8131CD53367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CCSDS</a:t>
            </a:r>
            <a:r>
              <a:rPr lang="ko-KR" altLang="en-US" sz="2400" dirty="0"/>
              <a:t>의 </a:t>
            </a:r>
            <a:r>
              <a:rPr lang="en-US" altLang="ko-KR" sz="2400" dirty="0"/>
              <a:t>Space Packet Protocol</a:t>
            </a:r>
            <a:r>
              <a:rPr lang="ko-KR" altLang="en-US" sz="2400" dirty="0"/>
              <a:t>은 </a:t>
            </a:r>
            <a:r>
              <a:rPr lang="en-US" altLang="ko-KR" sz="2400" dirty="0"/>
              <a:t>SDLS </a:t>
            </a:r>
            <a:r>
              <a:rPr lang="ko-KR" altLang="en-US" sz="2400" dirty="0"/>
              <a:t>프로토콜과 연계되어 보안을 지원</a:t>
            </a:r>
            <a:endParaRPr lang="en-US" altLang="ko-KR" sz="1200" dirty="0"/>
          </a:p>
          <a:p>
            <a:pPr lvl="1"/>
            <a:r>
              <a:rPr lang="en-US" altLang="ko-KR" sz="2000" dirty="0"/>
              <a:t>SDLS </a:t>
            </a:r>
            <a:r>
              <a:rPr lang="ko-KR" altLang="en-US" sz="2000" dirty="0"/>
              <a:t>프로토콜은 </a:t>
            </a:r>
            <a:r>
              <a:rPr lang="en-US" altLang="ko-KR" sz="2000" dirty="0"/>
              <a:t>Space Packet Protocol</a:t>
            </a:r>
            <a:r>
              <a:rPr lang="ko-KR" altLang="en-US" sz="2000" dirty="0"/>
              <a:t>을 통해 전송되는 데이터의 보안성을 높임</a:t>
            </a:r>
            <a:endParaRPr lang="en-US" altLang="ko-KR" sz="2000" dirty="0"/>
          </a:p>
          <a:p>
            <a:pPr lvl="1"/>
            <a:r>
              <a:rPr lang="ko-KR" altLang="en-US" sz="2000" dirty="0"/>
              <a:t>위성 데이터 통신에서 보안을 강화함</a:t>
            </a:r>
            <a:endParaRPr lang="en-US" altLang="ko-KR" sz="2000" dirty="0"/>
          </a:p>
          <a:p>
            <a:endParaRPr lang="en-US" altLang="ko-KR" sz="2400" dirty="0"/>
          </a:p>
          <a:p>
            <a:pPr lvl="1"/>
            <a:r>
              <a:rPr lang="ko-KR" altLang="en-US" sz="2000" dirty="0"/>
              <a:t>위성에서 지상으로 혹은 지상에서 위성으로 전송되는 데이터를 안전하게 전송하기 위해 구조화된 방식으로 설계되어 있음</a:t>
            </a:r>
            <a:endParaRPr lang="en-US" altLang="ko-KR" sz="2000" dirty="0"/>
          </a:p>
          <a:p>
            <a:endParaRPr lang="en-US" altLang="ko-KR" sz="2400" dirty="0"/>
          </a:p>
          <a:p>
            <a:pPr lvl="1"/>
            <a:r>
              <a:rPr lang="en-US" altLang="ko-KR" sz="2000" dirty="0"/>
              <a:t>Space Packet Protocol</a:t>
            </a:r>
            <a:r>
              <a:rPr lang="ko-KR" altLang="en-US" sz="2000" dirty="0"/>
              <a:t> 구조</a:t>
            </a:r>
            <a:endParaRPr lang="en-US" altLang="ko-KR" sz="2000" dirty="0"/>
          </a:p>
          <a:p>
            <a:pPr lvl="2"/>
            <a:r>
              <a:rPr lang="en-US" altLang="ko-KR" sz="1600" b="1" dirty="0"/>
              <a:t>Primary Header</a:t>
            </a:r>
            <a:r>
              <a:rPr lang="en-US" altLang="ko-KR" sz="1600" dirty="0"/>
              <a:t>: </a:t>
            </a:r>
            <a:r>
              <a:rPr lang="ko-KR" altLang="en-US" sz="1600" dirty="0"/>
              <a:t>데이터 라우팅 정보가 포함되어 정확한 경로로 패킷을 전송</a:t>
            </a:r>
            <a:r>
              <a:rPr lang="en-US" altLang="ko-KR" sz="1600" dirty="0"/>
              <a:t>. </a:t>
            </a:r>
            <a:r>
              <a:rPr lang="ko-KR" altLang="en-US" sz="1600" dirty="0"/>
              <a:t>패킷의 출처 및 목적지를 명확히 하여 인증 과정을 진행함</a:t>
            </a:r>
            <a:endParaRPr lang="en-US" altLang="ko-KR" sz="1400" dirty="0"/>
          </a:p>
          <a:p>
            <a:pPr lvl="2"/>
            <a:r>
              <a:rPr lang="en-US" altLang="ko-KR" sz="1400" b="1" dirty="0"/>
              <a:t>Secondary Header</a:t>
            </a:r>
            <a:r>
              <a:rPr lang="en-US" altLang="ko-KR" sz="1400" dirty="0"/>
              <a:t>: </a:t>
            </a:r>
            <a:r>
              <a:rPr lang="ko-KR" altLang="en-US" sz="1400" dirty="0"/>
              <a:t>필요에 따라 데이터 타임스탬프나 메타데이터를 포함해 보안 검증에 유용한 추가 정보 제공</a:t>
            </a:r>
            <a:endParaRPr lang="en-US" altLang="ko-KR" sz="1400" dirty="0"/>
          </a:p>
          <a:p>
            <a:pPr lvl="2"/>
            <a:r>
              <a:rPr lang="en-US" altLang="ko-KR" sz="1400" b="1" dirty="0"/>
              <a:t>Data Section</a:t>
            </a:r>
            <a:r>
              <a:rPr lang="en-US" altLang="ko-KR" sz="1400" dirty="0"/>
              <a:t>: </a:t>
            </a:r>
            <a:r>
              <a:rPr lang="ko-KR" altLang="en-US" sz="1400" dirty="0"/>
              <a:t>실질적인 데이터가 담긴 부분으로</a:t>
            </a:r>
            <a:r>
              <a:rPr lang="en-US" altLang="ko-KR" sz="1400" dirty="0"/>
              <a:t> SDLS</a:t>
            </a:r>
            <a:r>
              <a:rPr lang="ko-KR" altLang="en-US" sz="1400" dirty="0"/>
              <a:t>의 암호화 기능이 적용되어 데이터 내용이 안전하게 보호됨</a:t>
            </a:r>
            <a:endParaRPr lang="en-US" altLang="ko-KR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70F6667-6707-0346-4516-21F796DFCFDD}"/>
              </a:ext>
            </a:extLst>
          </p:cNvPr>
          <p:cNvSpPr txBox="1"/>
          <p:nvPr/>
        </p:nvSpPr>
        <p:spPr>
          <a:xfrm>
            <a:off x="-80387" y="6519446"/>
            <a:ext cx="9128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https://github.com/KubOS-Preservation-Group/ccsds-spacepacket</a:t>
            </a:r>
          </a:p>
          <a:p>
            <a:r>
              <a:rPr kumimoji="1" lang="en-US" altLang="ko-Kore-KR" sz="800" dirty="0"/>
              <a:t>https://</a:t>
            </a:r>
            <a:r>
              <a:rPr kumimoji="1" lang="en-US" altLang="ko-Kore-KR" sz="800" dirty="0" err="1"/>
              <a:t>docs.ccsdspy.org</a:t>
            </a:r>
            <a:r>
              <a:rPr kumimoji="1" lang="en-US" altLang="ko-Kore-KR" sz="800" dirty="0"/>
              <a:t>/</a:t>
            </a:r>
            <a:r>
              <a:rPr kumimoji="1" lang="en-US" altLang="ko-Kore-KR" sz="800" dirty="0" err="1"/>
              <a:t>en</a:t>
            </a:r>
            <a:r>
              <a:rPr kumimoji="1" lang="en-US" altLang="ko-Kore-KR" sz="800" dirty="0"/>
              <a:t>/latest/user-guide/</a:t>
            </a:r>
            <a:r>
              <a:rPr kumimoji="1" lang="en-US" altLang="ko-Kore-KR" sz="800" dirty="0" err="1"/>
              <a:t>ccsds.html</a:t>
            </a:r>
            <a:endParaRPr kumimoji="1" lang="ko-Kore-KR" altLang="en-US" sz="8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B32CA4A-5305-5925-0A99-B7AD9C25BCA6}"/>
              </a:ext>
            </a:extLst>
          </p:cNvPr>
          <p:cNvSpPr txBox="1"/>
          <p:nvPr/>
        </p:nvSpPr>
        <p:spPr>
          <a:xfrm>
            <a:off x="-232475" y="5705475"/>
            <a:ext cx="12656949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ore-KR" sz="1900" dirty="0">
                <a:solidFill>
                  <a:srgbClr val="000000"/>
                </a:solidFill>
                <a:latin typeface="-webkit-standard"/>
              </a:rPr>
              <a:t>Space Packet Protocol</a:t>
            </a:r>
            <a:r>
              <a:rPr lang="ko-Kore-KR" altLang="en-US" sz="1900" dirty="0">
                <a:solidFill>
                  <a:srgbClr val="000000"/>
                </a:solidFill>
                <a:latin typeface="-webkit-standard"/>
              </a:rPr>
              <a:t>과 </a:t>
            </a:r>
            <a:r>
              <a:rPr lang="en-US" altLang="ko-Kore-KR" sz="1900" dirty="0">
                <a:solidFill>
                  <a:srgbClr val="000000"/>
                </a:solidFill>
                <a:latin typeface="-webkit-standard"/>
              </a:rPr>
              <a:t>SDLS</a:t>
            </a:r>
            <a:r>
              <a:rPr lang="ko-Kore-KR" altLang="en-US" sz="1900" dirty="0">
                <a:solidFill>
                  <a:srgbClr val="000000"/>
                </a:solidFill>
                <a:latin typeface="-webkit-standard"/>
              </a:rPr>
              <a:t>의 결합은 위성 데이터 통신에서 </a:t>
            </a:r>
            <a:r>
              <a:rPr lang="ko-Kore-KR" altLang="en-US" sz="1900" b="1" dirty="0">
                <a:solidFill>
                  <a:srgbClr val="2E75B6"/>
                </a:solidFill>
                <a:latin typeface="-webkit-standard"/>
              </a:rPr>
              <a:t>안정성</a:t>
            </a:r>
            <a:r>
              <a:rPr lang="ko-Kore-KR" altLang="en-US" sz="1900" dirty="0">
                <a:solidFill>
                  <a:srgbClr val="000000"/>
                </a:solidFill>
                <a:latin typeface="-webkit-standard"/>
              </a:rPr>
              <a:t>과 </a:t>
            </a:r>
            <a:r>
              <a:rPr lang="ko-Kore-KR" altLang="en-US" sz="1900" b="1" dirty="0">
                <a:solidFill>
                  <a:srgbClr val="2E75B6"/>
                </a:solidFill>
                <a:latin typeface="-webkit-standard"/>
              </a:rPr>
              <a:t>신뢰성</a:t>
            </a:r>
            <a:r>
              <a:rPr lang="ko-Kore-KR" altLang="en-US" sz="1900" dirty="0">
                <a:solidFill>
                  <a:srgbClr val="000000"/>
                </a:solidFill>
                <a:latin typeface="-webkit-standard"/>
              </a:rPr>
              <a:t>을 크게 높임</a:t>
            </a:r>
            <a:endParaRPr lang="en-US" altLang="ko-Kore-KR" sz="1900" dirty="0"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26455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SATCOM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R" sz="2400" dirty="0"/>
              <a:t>SATCOM(Satellite Communication)</a:t>
            </a:r>
            <a:r>
              <a:rPr lang="ko-KR" altLang="en-US" sz="2400" dirty="0"/>
              <a:t>은 위성 통신을 통해 데이터</a:t>
            </a:r>
            <a:r>
              <a:rPr lang="en-US" altLang="ko-KR" sz="2400" dirty="0"/>
              <a:t>, </a:t>
            </a:r>
            <a:r>
              <a:rPr lang="ko-KR" altLang="en-US" sz="2400" dirty="0"/>
              <a:t>음성</a:t>
            </a:r>
            <a:r>
              <a:rPr lang="en-US" altLang="ko-KR" sz="2400" dirty="0"/>
              <a:t>, </a:t>
            </a:r>
            <a:r>
              <a:rPr lang="ko-KR" altLang="en-US" sz="2400" dirty="0"/>
              <a:t>영상 등의 정보를 전송하는 시스템</a:t>
            </a:r>
            <a:endParaRPr lang="en-US" altLang="ko-KR" sz="2400" dirty="0"/>
          </a:p>
          <a:p>
            <a:pPr lvl="1"/>
            <a:r>
              <a:rPr lang="ko-KR" altLang="en-US" sz="2000" dirty="0"/>
              <a:t>위성</a:t>
            </a:r>
            <a:r>
              <a:rPr lang="en-US" altLang="ko-KR" sz="2000" dirty="0"/>
              <a:t>-</a:t>
            </a:r>
            <a:r>
              <a:rPr lang="ko-KR" altLang="en-US" sz="2000" dirty="0"/>
              <a:t>위성</a:t>
            </a:r>
            <a:r>
              <a:rPr lang="en-US" altLang="ko-KR" sz="2000" dirty="0"/>
              <a:t>, </a:t>
            </a:r>
            <a:r>
              <a:rPr lang="ko-KR" altLang="en-US" sz="2000" dirty="0"/>
              <a:t>위성</a:t>
            </a:r>
            <a:r>
              <a:rPr lang="en-US" altLang="ko-KR" sz="2000" dirty="0"/>
              <a:t>-</a:t>
            </a:r>
            <a:r>
              <a:rPr lang="ko-KR" altLang="en-US" sz="2000" dirty="0"/>
              <a:t>지상</a:t>
            </a:r>
            <a:r>
              <a:rPr lang="en-US" altLang="ko-KR" sz="2000" dirty="0"/>
              <a:t>, </a:t>
            </a:r>
            <a:r>
              <a:rPr lang="ko-KR" altLang="en-US" sz="2000" dirty="0"/>
              <a:t>사용자</a:t>
            </a:r>
            <a:r>
              <a:rPr lang="en-US" altLang="ko-KR" sz="2000" dirty="0"/>
              <a:t>-</a:t>
            </a:r>
            <a:r>
              <a:rPr lang="ko-KR" altLang="en-US" sz="2000" dirty="0"/>
              <a:t>지상 링크로 구성되어 있음</a:t>
            </a:r>
            <a:endParaRPr lang="en-US" altLang="ko-KR" sz="2000" dirty="0"/>
          </a:p>
          <a:p>
            <a:pPr lvl="2"/>
            <a:r>
              <a:rPr lang="ko-KR" altLang="en-US" sz="1600" dirty="0"/>
              <a:t>각 링크는 고유한 통신 특성과 보안 요구사항을 가지고 있음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LEO, MEO, GEO</a:t>
            </a:r>
            <a:r>
              <a:rPr lang="ko-KR" altLang="en-US" sz="2000" dirty="0"/>
              <a:t> 위성 등을 통해 네트워크 형성</a:t>
            </a:r>
            <a:endParaRPr lang="en-US" altLang="ko-KR" sz="2000" dirty="0"/>
          </a:p>
          <a:p>
            <a:pPr lvl="2"/>
            <a:r>
              <a:rPr lang="ko-KR" altLang="en-US" sz="1600" b="1" dirty="0"/>
              <a:t>네트워크 확장성</a:t>
            </a:r>
            <a:r>
              <a:rPr lang="en-US" altLang="ko-KR" sz="1600" dirty="0"/>
              <a:t>, </a:t>
            </a:r>
            <a:r>
              <a:rPr lang="ko-KR" altLang="en-US" sz="1600" b="1" dirty="0"/>
              <a:t>높은 데이터 전송 속도</a:t>
            </a:r>
            <a:r>
              <a:rPr lang="en-US" altLang="ko-KR" sz="1600" b="1" dirty="0"/>
              <a:t> </a:t>
            </a:r>
            <a:r>
              <a:rPr lang="ko-KR" altLang="en-US" sz="1600" dirty="0"/>
              <a:t>등의 장점 제공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무선으로 데이터를 전송하여 정보 유출</a:t>
            </a:r>
            <a:r>
              <a:rPr lang="en-US" altLang="ko-KR" sz="2000" dirty="0"/>
              <a:t>, </a:t>
            </a:r>
            <a:r>
              <a:rPr lang="ko-KR" altLang="en-US" sz="2000" dirty="0"/>
              <a:t>도청</a:t>
            </a:r>
            <a:r>
              <a:rPr lang="en-US" altLang="ko-KR" sz="2000" dirty="0"/>
              <a:t>, </a:t>
            </a:r>
            <a:r>
              <a:rPr lang="ko-KR" altLang="en-US" sz="2000" dirty="0" err="1"/>
              <a:t>재밍</a:t>
            </a:r>
            <a:r>
              <a:rPr lang="ko-KR" altLang="en-US" sz="2000" dirty="0"/>
              <a:t> 등의</a:t>
            </a:r>
            <a:br>
              <a:rPr lang="en-US" altLang="ko-KR" sz="2000" dirty="0"/>
            </a:br>
            <a:r>
              <a:rPr lang="ko-KR" altLang="en-US" sz="2000" dirty="0"/>
              <a:t>위험이 존재함</a:t>
            </a:r>
            <a:endParaRPr lang="en-US" altLang="ko-KR" sz="2000" dirty="0"/>
          </a:p>
          <a:p>
            <a:pPr lvl="2"/>
            <a:r>
              <a:rPr lang="ko-KR" altLang="en-US" sz="1600" dirty="0"/>
              <a:t>이를 해결하기 위해 </a:t>
            </a:r>
            <a:r>
              <a:rPr lang="ko-KR" altLang="en-US" sz="1600" b="1" dirty="0"/>
              <a:t>다양한 보안 메커니즘 </a:t>
            </a:r>
            <a:r>
              <a:rPr lang="ko-KR" altLang="en-US" sz="1600" dirty="0"/>
              <a:t>사용</a:t>
            </a:r>
            <a:endParaRPr lang="en-US" altLang="ko-KR" sz="1600" dirty="0"/>
          </a:p>
          <a:p>
            <a:pPr lvl="2"/>
            <a:r>
              <a:rPr lang="en-US" altLang="ko-KR" sz="1600" b="1" dirty="0"/>
              <a:t>AES-256</a:t>
            </a:r>
            <a:r>
              <a:rPr lang="ko-KR" altLang="en-US" sz="1600" dirty="0"/>
              <a:t>과 같은 강력한 암호 알고리즘을 적용하여 데이터의 </a:t>
            </a:r>
            <a:br>
              <a:rPr lang="en-US" altLang="ko-KR" sz="1600" dirty="0"/>
            </a:br>
            <a:r>
              <a:rPr lang="ko-KR" altLang="en-US" sz="1600" dirty="0"/>
              <a:t>기밀성을 보장</a:t>
            </a:r>
            <a:endParaRPr lang="en-US" altLang="ko-KR" sz="1600" dirty="0"/>
          </a:p>
          <a:p>
            <a:pPr lvl="2"/>
            <a:r>
              <a:rPr lang="ko-KR" altLang="en-US" sz="1600" b="1" dirty="0"/>
              <a:t>안티 </a:t>
            </a:r>
            <a:r>
              <a:rPr lang="ko-KR" altLang="en-US" sz="1600" b="1" dirty="0" err="1"/>
              <a:t>재밍</a:t>
            </a:r>
            <a:r>
              <a:rPr lang="ko-KR" altLang="en-US" sz="1600" dirty="0"/>
              <a:t> 및 </a:t>
            </a:r>
            <a:r>
              <a:rPr lang="ko-KR" altLang="en-US" sz="1600" b="1" dirty="0"/>
              <a:t>안티 </a:t>
            </a:r>
            <a:r>
              <a:rPr lang="ko-KR" altLang="en-US" sz="1600" b="1" dirty="0" err="1"/>
              <a:t>스푸핑</a:t>
            </a:r>
            <a:r>
              <a:rPr lang="ko-KR" altLang="en-US" sz="1600" dirty="0"/>
              <a:t> 기술 적용</a:t>
            </a:r>
            <a:endParaRPr lang="en-US" altLang="ko-KR" sz="1600" dirty="0"/>
          </a:p>
          <a:p>
            <a:pPr lvl="2"/>
            <a:r>
              <a:rPr lang="ko-KR" altLang="en-US" sz="1600" dirty="0"/>
              <a:t>전파 환경의 특성을 이용하여 데이터를 보호하기 위해 </a:t>
            </a:r>
            <a:r>
              <a:rPr lang="ko-KR" altLang="en-US" sz="1600" b="1" dirty="0"/>
              <a:t>물리 계층 보안</a:t>
            </a:r>
            <a:r>
              <a:rPr lang="ko-KR" altLang="en-US" sz="1600" dirty="0"/>
              <a:t> 적용</a:t>
            </a:r>
            <a:endParaRPr lang="en-US" altLang="ko-KR" sz="1600" dirty="0"/>
          </a:p>
        </p:txBody>
      </p:sp>
      <p:pic>
        <p:nvPicPr>
          <p:cNvPr id="1026" name="Picture 2" descr="Diagram of a SATCOM system. The network and satellite operations... |  Download Scientific Diagram">
            <a:extLst>
              <a:ext uri="{FF2B5EF4-FFF2-40B4-BE49-F238E27FC236}">
                <a16:creationId xmlns:a16="http://schemas.microsoft.com/office/drawing/2014/main" id="{B910F091-635D-12EA-F781-264860ADB1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4954" y="2340244"/>
            <a:ext cx="4175126" cy="28886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9C5928E-534A-FB50-966F-1F310BCCA473}"/>
              </a:ext>
            </a:extLst>
          </p:cNvPr>
          <p:cNvSpPr txBox="1"/>
          <p:nvPr/>
        </p:nvSpPr>
        <p:spPr>
          <a:xfrm>
            <a:off x="0" y="6650253"/>
            <a:ext cx="9128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https://</a:t>
            </a:r>
            <a:r>
              <a:rPr kumimoji="1" lang="en-US" altLang="ko-Kore-KR" sz="800" dirty="0" err="1"/>
              <a:t>www.sciencedirect.com</a:t>
            </a:r>
            <a:r>
              <a:rPr kumimoji="1" lang="en-US" altLang="ko-Kore-KR" sz="800" dirty="0"/>
              <a:t>/science/article/</a:t>
            </a:r>
            <a:r>
              <a:rPr kumimoji="1" lang="en-US" altLang="ko-Kore-KR" sz="800" dirty="0" err="1"/>
              <a:t>pii</a:t>
            </a:r>
            <a:r>
              <a:rPr kumimoji="1" lang="en-US" altLang="ko-Kore-KR" sz="800" dirty="0"/>
              <a:t>/S138912862200319X</a:t>
            </a:r>
            <a:endParaRPr kumimoji="1" lang="ko-Kore-KR" altLang="en-US" sz="8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7B1627-E8FC-EB8A-4A37-3DA5CFA53A50}"/>
              </a:ext>
            </a:extLst>
          </p:cNvPr>
          <p:cNvSpPr txBox="1"/>
          <p:nvPr/>
        </p:nvSpPr>
        <p:spPr>
          <a:xfrm>
            <a:off x="8660969" y="5310394"/>
            <a:ext cx="2513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SATCOM</a:t>
            </a:r>
            <a:r>
              <a:rPr kumimoji="1" lang="ko-Kore-KR" altLang="en-US" sz="1200" dirty="0"/>
              <a:t> 시스템의 다이어그램</a:t>
            </a:r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295ED-1226-289F-B189-85D8CF3B18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FEE72E0-BA64-47E5-FF62-2732B0DC7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SATCOM – DVBS2X </a:t>
            </a:r>
            <a:r>
              <a:rPr lang="ko-KR" altLang="en-US" dirty="0"/>
              <a:t>프로토콜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D22C173-54E4-9871-DC63-342DC0714E5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6106"/>
          </a:xfrm>
        </p:spPr>
        <p:txBody>
          <a:bodyPr>
            <a:normAutofit/>
          </a:bodyPr>
          <a:lstStyle/>
          <a:p>
            <a:r>
              <a:rPr lang="en-US" altLang="ko-Kore-KR" sz="2400" dirty="0"/>
              <a:t>SATCOM</a:t>
            </a:r>
            <a:r>
              <a:rPr lang="ko-Kore-KR" altLang="en-US" sz="2400" dirty="0"/>
              <a:t>에서 사용하는 서비스 프로토콜은 다양한 위성 기반 서비스의 신뢰성과 효율성을 향상시키기 위해 설계되어 있음</a:t>
            </a:r>
            <a:endParaRPr lang="en-US" altLang="ko-Kore-KR" sz="2400" dirty="0"/>
          </a:p>
          <a:p>
            <a:pPr lvl="1"/>
            <a:endParaRPr lang="en-US" altLang="ko-KR" sz="2000" dirty="0"/>
          </a:p>
          <a:p>
            <a:r>
              <a:rPr lang="en-US" altLang="ko-KR" sz="2400" dirty="0"/>
              <a:t>DVB-S2X </a:t>
            </a:r>
            <a:r>
              <a:rPr lang="ko-KR" altLang="en-US" sz="2400" dirty="0"/>
              <a:t>전송 표준 프로토콜</a:t>
            </a:r>
            <a:endParaRPr lang="en-US" altLang="ko-KR" sz="1200" dirty="0"/>
          </a:p>
          <a:p>
            <a:pPr lvl="1"/>
            <a:r>
              <a:rPr lang="ko-KR" altLang="en-US" sz="2000" dirty="0"/>
              <a:t>위성 통신에서 널리 사용되며 </a:t>
            </a:r>
            <a:r>
              <a:rPr lang="ko-KR" altLang="en-US" sz="2000" b="1" dirty="0"/>
              <a:t>데이터 전송 효율성</a:t>
            </a:r>
            <a:r>
              <a:rPr lang="ko-KR" altLang="en-US" sz="2000" dirty="0"/>
              <a:t>을 높이고 다양한 서비스 환경에 대응할 수 있도록 설계되어 있음</a:t>
            </a:r>
            <a:endParaRPr lang="en-US" altLang="ko-KR" sz="2000" dirty="0"/>
          </a:p>
          <a:p>
            <a:pPr lvl="1"/>
            <a:r>
              <a:rPr lang="ko-KR" altLang="en-US" sz="2000" dirty="0"/>
              <a:t>새로운 변조 및 코딩 방식을 통해 높은 스펙트럼 효율성을 제공</a:t>
            </a:r>
            <a:endParaRPr lang="en-US" altLang="ko-KR" sz="20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b="1" dirty="0"/>
              <a:t>물리 계층 보안을 강화</a:t>
            </a:r>
            <a:r>
              <a:rPr lang="ko-KR" altLang="en-US" sz="2000" dirty="0"/>
              <a:t>하는데 중요한 역할을 함</a:t>
            </a:r>
            <a:endParaRPr lang="en-US" altLang="ko-KR" sz="2000" dirty="0"/>
          </a:p>
          <a:p>
            <a:pPr lvl="2"/>
            <a:r>
              <a:rPr lang="en-US" altLang="ko-KR" sz="1600" dirty="0"/>
              <a:t>SATCOM </a:t>
            </a:r>
            <a:r>
              <a:rPr lang="ko-KR" altLang="en-US" sz="1600" dirty="0"/>
              <a:t>링크에서 도청 및 </a:t>
            </a:r>
            <a:r>
              <a:rPr lang="ko-KR" altLang="en-US" sz="1600" dirty="0" err="1"/>
              <a:t>재밍</a:t>
            </a:r>
            <a:r>
              <a:rPr lang="ko-KR" altLang="en-US" sz="1600" dirty="0"/>
              <a:t> 방지와 같은 위협을</a:t>
            </a:r>
            <a:br>
              <a:rPr lang="en-US" altLang="ko-KR" sz="1600" dirty="0"/>
            </a:br>
            <a:r>
              <a:rPr lang="ko-KR" altLang="en-US" sz="1600" dirty="0"/>
              <a:t>줄이는데 중점을 두고 있음</a:t>
            </a:r>
            <a:endParaRPr lang="en-US" altLang="ko-KR" sz="1600" dirty="0"/>
          </a:p>
          <a:p>
            <a:pPr lvl="2"/>
            <a:r>
              <a:rPr lang="ko-KR" altLang="en-US" sz="1600" dirty="0"/>
              <a:t>암호화 기술이 더해져서 기밀성 보안을 강화하며 특정</a:t>
            </a:r>
            <a:br>
              <a:rPr lang="en-US" altLang="ko-KR" sz="1600" dirty="0"/>
            </a:br>
            <a:r>
              <a:rPr lang="en-US" altLang="ko-KR" sz="1600" dirty="0"/>
              <a:t>SATCOM </a:t>
            </a:r>
            <a:r>
              <a:rPr lang="ko-KR" altLang="en-US" sz="1600" dirty="0"/>
              <a:t>링크에 대해 보다 강력한 보안을 제공함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r>
              <a:rPr lang="ko-KR" altLang="en-US" sz="2000" dirty="0"/>
              <a:t>위성 </a:t>
            </a:r>
            <a:r>
              <a:rPr lang="ko-KR" altLang="en-US" sz="2000" dirty="0" err="1"/>
              <a:t>방송뿐만</a:t>
            </a:r>
            <a:r>
              <a:rPr lang="ko-KR" altLang="en-US" sz="2000" dirty="0"/>
              <a:t> 아니라 원거리 인터넷 연결</a:t>
            </a:r>
            <a:r>
              <a:rPr lang="en-US" altLang="ko-KR" sz="2000" dirty="0"/>
              <a:t>, IoT </a:t>
            </a:r>
            <a:r>
              <a:rPr lang="ko-KR" altLang="en-US" sz="2000" dirty="0"/>
              <a:t>지원</a:t>
            </a:r>
            <a:r>
              <a:rPr lang="en-US" altLang="ko-KR" sz="2000" dirty="0"/>
              <a:t>,</a:t>
            </a:r>
            <a:br>
              <a:rPr lang="en-US" altLang="ko-KR" sz="2000" dirty="0"/>
            </a:br>
            <a:r>
              <a:rPr lang="ko-KR" altLang="en-US" sz="2000" dirty="0"/>
              <a:t>원격 감시 등 </a:t>
            </a:r>
            <a:r>
              <a:rPr lang="ko-KR" altLang="en-US" sz="2000" b="1" dirty="0">
                <a:solidFill>
                  <a:srgbClr val="2E75B6"/>
                </a:solidFill>
              </a:rPr>
              <a:t>다양한 상용 및 군사 목적으로 활용 가능</a:t>
            </a:r>
            <a:endParaRPr lang="en-US" altLang="ko-KR" sz="2000" b="1" dirty="0">
              <a:solidFill>
                <a:srgbClr val="2E75B6"/>
              </a:solidFill>
            </a:endParaRPr>
          </a:p>
          <a:p>
            <a:pPr lvl="1"/>
            <a:endParaRPr lang="en-US" altLang="ko-KR" sz="2000" dirty="0"/>
          </a:p>
        </p:txBody>
      </p:sp>
      <p:pic>
        <p:nvPicPr>
          <p:cNvPr id="3074" name="Picture 2" descr="DVBS2X Network Diagram - Datum Systems">
            <a:extLst>
              <a:ext uri="{FF2B5EF4-FFF2-40B4-BE49-F238E27FC236}">
                <a16:creationId xmlns:a16="http://schemas.microsoft.com/office/drawing/2014/main" id="{EDCED5CF-D8D9-66B1-7177-CD0DC38F5A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1213" y="3714480"/>
            <a:ext cx="4475203" cy="26571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986979-0A51-9ED5-1A2A-8DD691A38C1D}"/>
              </a:ext>
            </a:extLst>
          </p:cNvPr>
          <p:cNvSpPr txBox="1"/>
          <p:nvPr/>
        </p:nvSpPr>
        <p:spPr>
          <a:xfrm>
            <a:off x="8289010" y="6371632"/>
            <a:ext cx="2513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dirty="0"/>
              <a:t>DVB-S2X </a:t>
            </a:r>
            <a:r>
              <a:rPr kumimoji="1" lang="ko-Kore-KR" altLang="en-US" sz="1200" dirty="0"/>
              <a:t>네트워크의 다이어그램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E83D09-74EF-F04F-F4F8-86C4F63CCE30}"/>
              </a:ext>
            </a:extLst>
          </p:cNvPr>
          <p:cNvSpPr txBox="1"/>
          <p:nvPr/>
        </p:nvSpPr>
        <p:spPr>
          <a:xfrm>
            <a:off x="0" y="6650253"/>
            <a:ext cx="912850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https://</a:t>
            </a:r>
            <a:r>
              <a:rPr kumimoji="1" lang="en-US" altLang="ko-Kore-KR" sz="800" dirty="0" err="1"/>
              <a:t>dvb.org</a:t>
            </a:r>
            <a:endParaRPr kumimoji="1" lang="ko-Kore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7597406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899BF-0ABE-68A4-A185-647AEAEFA3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E0729C9-9005-C451-79A5-D922B523B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SATCOM – 5G/6G </a:t>
            </a:r>
            <a:r>
              <a:rPr lang="ko-KR" altLang="en-US" dirty="0"/>
              <a:t>프로토콜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6795BC6-8921-C510-7BB3-5460459BEE8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6106"/>
          </a:xfrm>
        </p:spPr>
        <p:txBody>
          <a:bodyPr>
            <a:normAutofit/>
          </a:bodyPr>
          <a:lstStyle/>
          <a:p>
            <a:r>
              <a:rPr lang="en-US" altLang="ko-Kore-KR" sz="2400" dirty="0"/>
              <a:t>SATCOM</a:t>
            </a:r>
            <a:r>
              <a:rPr lang="ko-Kore-KR" altLang="en-US" sz="2400" dirty="0"/>
              <a:t>의 </a:t>
            </a:r>
            <a:r>
              <a:rPr lang="en-US" altLang="ko-Kore-KR" sz="2400" dirty="0"/>
              <a:t>5G/6G </a:t>
            </a:r>
            <a:r>
              <a:rPr lang="ko-Kore-KR" altLang="en-US" sz="2400" dirty="0"/>
              <a:t>연동 프로토콜은 위성과 지상 네트워크를 통합하여 광범위한 연결성과 높은 데이터 전송 속도를 제공함</a:t>
            </a:r>
            <a:endParaRPr lang="en-US" altLang="ko-Kore-KR" sz="1600" dirty="0"/>
          </a:p>
          <a:p>
            <a:pPr lvl="1"/>
            <a:r>
              <a:rPr lang="en-US" altLang="ko-Kore-KR" sz="2000" dirty="0"/>
              <a:t>5G</a:t>
            </a:r>
            <a:r>
              <a:rPr lang="ko-Kore-KR" altLang="en-US" sz="2000" dirty="0"/>
              <a:t>와 </a:t>
            </a:r>
            <a:r>
              <a:rPr lang="en-US" altLang="ko-Kore-KR" sz="2000" dirty="0"/>
              <a:t>6G</a:t>
            </a:r>
            <a:r>
              <a:rPr lang="ko-Kore-KR" altLang="en-US" sz="2000" dirty="0"/>
              <a:t>의 초고속</a:t>
            </a:r>
            <a:r>
              <a:rPr lang="en-US" altLang="ko-Kore-KR" sz="2000" dirty="0"/>
              <a:t>, </a:t>
            </a:r>
            <a:r>
              <a:rPr lang="ko-Kore-KR" altLang="en-US" sz="2000" dirty="0"/>
              <a:t>초저지연</a:t>
            </a:r>
            <a:r>
              <a:rPr lang="en-US" altLang="ko-Kore-KR" sz="2000" dirty="0"/>
              <a:t>, </a:t>
            </a:r>
            <a:r>
              <a:rPr lang="ko-Kore-KR" altLang="en-US" sz="2000" dirty="0"/>
              <a:t>초연결성을 제공함</a:t>
            </a:r>
            <a:endParaRPr lang="en-US" altLang="ko-Kore-KR" sz="2000" dirty="0"/>
          </a:p>
          <a:p>
            <a:pPr lvl="1"/>
            <a:endParaRPr lang="en-US" altLang="ko-Kore-KR" sz="2000" dirty="0"/>
          </a:p>
          <a:p>
            <a:pPr lvl="1"/>
            <a:r>
              <a:rPr lang="ko-Kore-KR" altLang="en-US" sz="2000" dirty="0"/>
              <a:t>위성 통신을 이용하여 다양한 지역에서도 </a:t>
            </a:r>
            <a:r>
              <a:rPr lang="en-US" altLang="ko-KR" sz="2000" dirty="0"/>
              <a:t>5G </a:t>
            </a:r>
            <a:r>
              <a:rPr lang="ko-KR" altLang="en-US" sz="2000" dirty="0"/>
              <a:t>및 </a:t>
            </a:r>
            <a:r>
              <a:rPr lang="en-US" altLang="ko-KR" sz="2000" dirty="0"/>
              <a:t>6G</a:t>
            </a:r>
            <a:r>
              <a:rPr lang="ko-KR" altLang="en-US" sz="2000" dirty="0"/>
              <a:t> 네트워크를 활용할 수 있도록 </a:t>
            </a:r>
            <a:r>
              <a:rPr lang="en-US" altLang="ko-KR" sz="2000" dirty="0"/>
              <a:t>SATCOM</a:t>
            </a:r>
            <a:r>
              <a:rPr lang="ko-KR" altLang="en-US" sz="2000" dirty="0"/>
              <a:t>과의 연동이 필요함</a:t>
            </a:r>
            <a:endParaRPr lang="en-US" altLang="ko-Kore-KR" sz="2000" dirty="0"/>
          </a:p>
          <a:p>
            <a:pPr lvl="2"/>
            <a:r>
              <a:rPr lang="ko-Kore-KR" altLang="en-US" sz="1600" dirty="0"/>
              <a:t>지상 통신망은 산악 지대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해양</a:t>
            </a:r>
            <a:r>
              <a:rPr lang="en-US" altLang="ko-Kore-KR" sz="1600" dirty="0"/>
              <a:t>, </a:t>
            </a:r>
            <a:r>
              <a:rPr lang="ko-Kore-KR" altLang="en-US" sz="1600" dirty="0"/>
              <a:t>항공 등 물리적으로 접근하기 </a:t>
            </a:r>
            <a:r>
              <a:rPr lang="ko-Kore-KR" altLang="en-US" sz="1600" b="1" dirty="0"/>
              <a:t>어려운 지역에서 한계</a:t>
            </a:r>
            <a:r>
              <a:rPr lang="ko-Kore-KR" altLang="en-US" sz="1600" dirty="0"/>
              <a:t>가 있기 때문</a:t>
            </a:r>
            <a:endParaRPr lang="en-US" altLang="ko-Kore-KR" sz="1600" dirty="0"/>
          </a:p>
          <a:p>
            <a:pPr lvl="2"/>
            <a:r>
              <a:rPr lang="en-US" altLang="ko-Kore-KR" sz="1600" dirty="0"/>
              <a:t>5G/6G-SATCOM </a:t>
            </a:r>
            <a:r>
              <a:rPr lang="ko-KR" altLang="en-US" sz="1600" dirty="0"/>
              <a:t>연동은 </a:t>
            </a:r>
            <a:r>
              <a:rPr lang="en-US" altLang="ko-Kore-KR" sz="1600" dirty="0"/>
              <a:t>IoT, </a:t>
            </a:r>
            <a:r>
              <a:rPr lang="ko-KR" altLang="en-US" sz="1600" dirty="0"/>
              <a:t>스마트 시티</a:t>
            </a:r>
            <a:r>
              <a:rPr lang="en-US" altLang="ko-KR" sz="1600" dirty="0"/>
              <a:t>, </a:t>
            </a:r>
            <a:r>
              <a:rPr lang="ko-KR" altLang="en-US" sz="1600" dirty="0"/>
              <a:t>재난 관리</a:t>
            </a:r>
            <a:r>
              <a:rPr lang="en-US" altLang="ko-KR" sz="1600" dirty="0"/>
              <a:t>, </a:t>
            </a:r>
            <a:r>
              <a:rPr lang="ko-KR" altLang="en-US" sz="1600" dirty="0"/>
              <a:t>항공 및 해양 통신 등 다양한 분야에서 중요한 역할을 함</a:t>
            </a:r>
            <a:endParaRPr lang="en-US" altLang="ko-KR" sz="1600" dirty="0"/>
          </a:p>
          <a:p>
            <a:pPr lvl="1"/>
            <a:endParaRPr lang="en-US" altLang="ko-Kore-KR" sz="2000" dirty="0"/>
          </a:p>
          <a:p>
            <a:pPr lvl="1"/>
            <a:r>
              <a:rPr lang="en-US" altLang="ko-Kore-KR" sz="2000" dirty="0"/>
              <a:t>3GPP(3rd Generation Partnership Project)</a:t>
            </a:r>
            <a:r>
              <a:rPr lang="ko-KR" altLang="en-US" sz="2000" dirty="0"/>
              <a:t>는 </a:t>
            </a:r>
            <a:r>
              <a:rPr lang="en-US" altLang="ko-KR" sz="2000" dirty="0"/>
              <a:t>5</a:t>
            </a:r>
            <a:r>
              <a:rPr lang="en-US" altLang="ko-Kore-KR" sz="2000" dirty="0"/>
              <a:t>G/6G</a:t>
            </a:r>
            <a:r>
              <a:rPr lang="ko-KR" altLang="en-US" sz="2000" dirty="0"/>
              <a:t>와 </a:t>
            </a:r>
            <a:r>
              <a:rPr lang="en-US" altLang="ko-Kore-KR" sz="2000" dirty="0"/>
              <a:t>SATCOM</a:t>
            </a:r>
            <a:r>
              <a:rPr lang="ko-KR" altLang="en-US" sz="2000" dirty="0"/>
              <a:t>의 연동을 위한 표준을 정의하고 있음</a:t>
            </a:r>
            <a:endParaRPr lang="en-US" altLang="ko-KR" sz="2000" dirty="0"/>
          </a:p>
          <a:p>
            <a:pPr lvl="2"/>
            <a:r>
              <a:rPr lang="ko-KR" altLang="en-US" sz="1600" b="1" dirty="0"/>
              <a:t>네트워크 아키텍처 통합</a:t>
            </a:r>
            <a:r>
              <a:rPr lang="en-US" altLang="ko-KR" sz="1600" dirty="0"/>
              <a:t>: </a:t>
            </a:r>
            <a:r>
              <a:rPr lang="ko-KR" altLang="en-US" sz="1600" dirty="0"/>
              <a:t>위성</a:t>
            </a:r>
            <a:r>
              <a:rPr lang="en-US" altLang="ko-KR" sz="1600" dirty="0"/>
              <a:t>-</a:t>
            </a:r>
            <a:r>
              <a:rPr lang="ko-KR" altLang="en-US" sz="1600" dirty="0"/>
              <a:t>기지국 간 통신을 위한 인터페이스와 프로토콜을 정의하여</a:t>
            </a:r>
            <a:r>
              <a:rPr lang="en-US" altLang="ko-KR" sz="1600" dirty="0"/>
              <a:t> </a:t>
            </a:r>
            <a:r>
              <a:rPr lang="ko-KR" altLang="en-US" sz="1600" dirty="0"/>
              <a:t>지상과 위성 네트워크 간 원활한 통합이 가능하도록</a:t>
            </a:r>
            <a:r>
              <a:rPr lang="en-US" altLang="ko-KR" sz="1600" dirty="0"/>
              <a:t> </a:t>
            </a:r>
            <a:r>
              <a:rPr lang="ko-KR" altLang="en-US" sz="1600" dirty="0"/>
              <a:t>함</a:t>
            </a:r>
            <a:endParaRPr lang="en-US" altLang="ko-KR" sz="1600" dirty="0"/>
          </a:p>
          <a:p>
            <a:pPr lvl="2"/>
            <a:r>
              <a:rPr lang="ko-KR" altLang="en-US" sz="1600" b="1" dirty="0"/>
              <a:t>주파수 대역 최적화</a:t>
            </a:r>
            <a:r>
              <a:rPr lang="en-US" altLang="ko-KR" sz="1600" dirty="0"/>
              <a:t>: </a:t>
            </a:r>
            <a:r>
              <a:rPr lang="ko-KR" altLang="en-US" sz="1600" dirty="0"/>
              <a:t>위성 통신은 지상 통신과는 다른 주파수 대역을 사용하며</a:t>
            </a:r>
            <a:r>
              <a:rPr lang="en-US" altLang="ko-KR" sz="1600" dirty="0"/>
              <a:t> </a:t>
            </a:r>
            <a:r>
              <a:rPr lang="ko-KR" altLang="en-US" sz="1600" dirty="0"/>
              <a:t>간섭을 최소화하기 위한 주파수 분배 및 조정이 필요함</a:t>
            </a:r>
            <a:r>
              <a:rPr lang="en-US" altLang="ko-KR" sz="1600" dirty="0"/>
              <a:t>. 5</a:t>
            </a:r>
            <a:r>
              <a:rPr lang="en-US" altLang="ko-Kore-KR" sz="1600" dirty="0"/>
              <a:t>G/6G</a:t>
            </a:r>
            <a:r>
              <a:rPr lang="ko-KR" altLang="en-US" sz="1600" dirty="0"/>
              <a:t>의 밀리미터파와 위성의 </a:t>
            </a:r>
            <a:r>
              <a:rPr lang="en-US" altLang="ko-Kore-KR" sz="1600" dirty="0"/>
              <a:t>Ku, Ka </a:t>
            </a:r>
            <a:r>
              <a:rPr lang="ko-KR" altLang="en-US" sz="1600" dirty="0"/>
              <a:t>대역 등의 주파수를 효율적으로 활용함</a:t>
            </a:r>
            <a:endParaRPr lang="en-US" altLang="ko-KR" sz="1600" dirty="0"/>
          </a:p>
          <a:p>
            <a:pPr lvl="2"/>
            <a:r>
              <a:rPr lang="ko-KR" altLang="en-US" sz="1600" b="1" dirty="0"/>
              <a:t>핸드오버 지원</a:t>
            </a:r>
            <a:r>
              <a:rPr lang="en-US" altLang="ko-KR" sz="1600" dirty="0"/>
              <a:t>: </a:t>
            </a:r>
            <a:r>
              <a:rPr lang="ko-KR" altLang="en-US" sz="1600" dirty="0"/>
              <a:t>이동 중인 사용자가 위성과 지상 네트워크 사이를 원활하게 오갈 수 있도록 핸드오버를 지원함</a:t>
            </a:r>
            <a:r>
              <a:rPr lang="en-US" altLang="ko-KR" sz="1600" dirty="0"/>
              <a:t>.</a:t>
            </a:r>
            <a:r>
              <a:rPr lang="ko-KR" altLang="en-US" sz="1600" dirty="0"/>
              <a:t>이를 통해 항공기</a:t>
            </a:r>
            <a:r>
              <a:rPr lang="en-US" altLang="ko-KR" sz="1600" dirty="0"/>
              <a:t>, </a:t>
            </a:r>
            <a:r>
              <a:rPr lang="ko-KR" altLang="en-US" sz="1600" dirty="0"/>
              <a:t>선박 등에서의 끊김 없는 연결이 가능함</a:t>
            </a:r>
            <a:endParaRPr lang="en-US" altLang="ko-Kore-KR" sz="1600" dirty="0"/>
          </a:p>
          <a:p>
            <a:pPr lvl="1"/>
            <a:endParaRPr lang="en-US" altLang="ko-Kore-KR" sz="2000" dirty="0"/>
          </a:p>
          <a:p>
            <a:pPr lvl="1"/>
            <a:endParaRPr lang="en-US" altLang="ko-Kore-KR" sz="2000" dirty="0"/>
          </a:p>
          <a:p>
            <a:pPr lvl="1"/>
            <a:endParaRPr lang="en-US" altLang="ko-Kore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1AE32-15AF-648B-F8EA-F7928A0BE32E}"/>
              </a:ext>
            </a:extLst>
          </p:cNvPr>
          <p:cNvSpPr txBox="1"/>
          <p:nvPr/>
        </p:nvSpPr>
        <p:spPr>
          <a:xfrm>
            <a:off x="0" y="6554543"/>
            <a:ext cx="912850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sz="800" dirty="0"/>
              <a:t>https://www.3gpp.org</a:t>
            </a:r>
          </a:p>
          <a:p>
            <a:r>
              <a:rPr kumimoji="1" lang="en-US" altLang="ko-Kore-KR" sz="800" dirty="0"/>
              <a:t>https://www.3gpp.org/specifications-technologies/releases/release-18</a:t>
            </a:r>
            <a:endParaRPr kumimoji="1" lang="ko-Kore-KR" altLang="en-US" sz="800" dirty="0"/>
          </a:p>
        </p:txBody>
      </p:sp>
    </p:spTree>
    <p:extLst>
      <p:ext uri="{BB962C8B-B14F-4D97-AF65-F5344CB8AC3E}">
        <p14:creationId xmlns:p14="http://schemas.microsoft.com/office/powerpoint/2010/main" val="28174027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6CA364-A979-BA47-13B5-8DF0B6A370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12B045-D330-0EF4-ED3D-5C3C4B4CA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ore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5G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와 </a:t>
            </a:r>
            <a:r>
              <a:rPr lang="en-US" altLang="ko-Kore-KR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LEO </a:t>
            </a:r>
            <a:r>
              <a:rPr lang="ko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통신을 위한 보안 프로토콜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9D011D-3CD7-0687-5082-4234D490F0B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6106"/>
          </a:xfrm>
        </p:spPr>
        <p:txBody>
          <a:bodyPr>
            <a:normAutofit/>
          </a:bodyPr>
          <a:lstStyle/>
          <a:p>
            <a:r>
              <a:rPr lang="en-US" altLang="ko-Kore-KR" sz="2400" dirty="0"/>
              <a:t>5G</a:t>
            </a:r>
            <a:r>
              <a:rPr lang="ko-KR" altLang="en-US" sz="2400" dirty="0"/>
              <a:t>와 저궤도 위성</a:t>
            </a:r>
            <a:r>
              <a:rPr lang="en-US" altLang="ko-KR" sz="2400" dirty="0"/>
              <a:t>(</a:t>
            </a:r>
            <a:r>
              <a:rPr lang="en-US" altLang="ko-Kore-KR" sz="2400" dirty="0"/>
              <a:t>LEO, Low Earth Orbit) </a:t>
            </a:r>
            <a:r>
              <a:rPr lang="ko-KR" altLang="en-US" sz="2400" dirty="0"/>
              <a:t>통신을 위한 보안 프로토콜은 지상 네트워크와 위성 네트워크 간의 안전한 데이터 전송을 보장하기 위해 설계되었음</a:t>
            </a:r>
            <a:endParaRPr lang="en-US" altLang="ko-KR" sz="24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5G</a:t>
            </a:r>
            <a:r>
              <a:rPr lang="ko-KR" altLang="en-US" sz="2000" dirty="0"/>
              <a:t>와 </a:t>
            </a:r>
            <a:r>
              <a:rPr lang="en-US" altLang="ko-KR" sz="2000" dirty="0"/>
              <a:t>LEO </a:t>
            </a:r>
            <a:r>
              <a:rPr lang="ko-KR" altLang="en-US" sz="2000" dirty="0"/>
              <a:t>위성 간의 연동은 광범위한 연결성을 제공하는 동시에</a:t>
            </a:r>
            <a:r>
              <a:rPr lang="en-US" altLang="ko-KR" sz="2000" dirty="0"/>
              <a:t> </a:t>
            </a:r>
            <a:r>
              <a:rPr lang="ko-KR" altLang="en-US" sz="2000" dirty="0"/>
              <a:t>공중에서 데이터가 전송되므로 보안 위험이 존재하기 때문에 </a:t>
            </a:r>
            <a:r>
              <a:rPr lang="ko-KR" altLang="en-US" sz="2000" b="1" dirty="0"/>
              <a:t>높은 수준의 보안이 요구됨</a:t>
            </a:r>
            <a:endParaRPr lang="en-US" altLang="ko-KR" sz="2000" b="1" dirty="0"/>
          </a:p>
          <a:p>
            <a:pPr lvl="2"/>
            <a:r>
              <a:rPr lang="ko-KR" altLang="en-US" sz="1600" dirty="0"/>
              <a:t>도청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재밍</a:t>
            </a:r>
            <a:r>
              <a:rPr lang="en-US" altLang="ko-KR" sz="1600" dirty="0"/>
              <a:t>, </a:t>
            </a:r>
            <a:r>
              <a:rPr lang="ko-KR" altLang="en-US" sz="1600" dirty="0" err="1"/>
              <a:t>스푸핑</a:t>
            </a:r>
            <a:r>
              <a:rPr lang="en-US" altLang="ko-KR" sz="1600" dirty="0"/>
              <a:t>, </a:t>
            </a:r>
            <a:r>
              <a:rPr lang="ko-KR" altLang="en-US" sz="1600" dirty="0"/>
              <a:t>물리적 보안 문제 등의 위험에 </a:t>
            </a:r>
            <a:r>
              <a:rPr lang="ko-KR" altLang="en-US" sz="1600" dirty="0" err="1"/>
              <a:t>노출되어있음</a:t>
            </a:r>
            <a:endParaRPr lang="en-US" altLang="ko-KR" sz="1600" dirty="0"/>
          </a:p>
          <a:p>
            <a:pPr lvl="1"/>
            <a:endParaRPr lang="en-US" altLang="ko-KR" sz="2000" dirty="0"/>
          </a:p>
          <a:p>
            <a:pPr lvl="1"/>
            <a:r>
              <a:rPr lang="en-US" altLang="ko-KR" sz="2000" dirty="0"/>
              <a:t>5G</a:t>
            </a:r>
            <a:r>
              <a:rPr lang="ko-KR" altLang="en-US" sz="2000" dirty="0"/>
              <a:t>와 </a:t>
            </a:r>
            <a:r>
              <a:rPr lang="en-US" altLang="ko-KR" sz="2000" dirty="0"/>
              <a:t>LEO </a:t>
            </a:r>
            <a:r>
              <a:rPr lang="ko-KR" altLang="en-US" sz="2000" dirty="0"/>
              <a:t>위성을 연동하기 위해서는 데이터 기밀성</a:t>
            </a:r>
            <a:r>
              <a:rPr lang="en-US" altLang="ko-KR" sz="2000" dirty="0"/>
              <a:t>, </a:t>
            </a:r>
            <a:r>
              <a:rPr lang="ko-KR" altLang="en-US" sz="2000" dirty="0"/>
              <a:t>무결성</a:t>
            </a:r>
            <a:r>
              <a:rPr lang="en-US" altLang="ko-KR" sz="2000" dirty="0"/>
              <a:t>, </a:t>
            </a:r>
            <a:r>
              <a:rPr lang="ko-KR" altLang="en-US" sz="2000" dirty="0"/>
              <a:t>인증을 보장하는 보안 프로토콜이 필요함</a:t>
            </a:r>
            <a:endParaRPr lang="en-US" altLang="ko-KR" sz="2000" dirty="0"/>
          </a:p>
          <a:p>
            <a:pPr lvl="2"/>
            <a:r>
              <a:rPr lang="en-US" altLang="ko-KR" sz="1600" b="1" dirty="0"/>
              <a:t>EAP-AKA</a:t>
            </a:r>
            <a:r>
              <a:rPr lang="en-US" altLang="ko-KR" sz="1600" dirty="0"/>
              <a:t>: 5G</a:t>
            </a:r>
            <a:r>
              <a:rPr lang="ko-KR" altLang="en-US" sz="1600" dirty="0"/>
              <a:t>에서 사용자 인증을 위해 사용하는 프로토콜</a:t>
            </a:r>
            <a:r>
              <a:rPr lang="en-US" altLang="ko-KR" sz="1600" dirty="0"/>
              <a:t>. LEO </a:t>
            </a:r>
            <a:r>
              <a:rPr lang="ko-KR" altLang="en-US" sz="1600" dirty="0"/>
              <a:t>위성 네트워크와 연동 시에도 사용될 수 </a:t>
            </a:r>
            <a:r>
              <a:rPr lang="ko-KR" altLang="en-US" sz="1600" dirty="0" err="1"/>
              <a:t>있</a:t>
            </a:r>
            <a:r>
              <a:rPr lang="ko-Kore-KR" altLang="en-US" sz="1600" dirty="0"/>
              <a:t>음</a:t>
            </a:r>
            <a:r>
              <a:rPr lang="en-US" altLang="ko-Kore-KR" sz="1600" dirty="0"/>
              <a:t>.</a:t>
            </a:r>
            <a:r>
              <a:rPr lang="ko-KR" altLang="en-US" sz="1600" dirty="0"/>
              <a:t>사용자와 네트워크 간 상호 인증을 수행하며</a:t>
            </a:r>
            <a:r>
              <a:rPr lang="en-US" altLang="ko-KR" sz="1600" dirty="0"/>
              <a:t> </a:t>
            </a:r>
            <a:r>
              <a:rPr lang="ko-KR" altLang="en-US" sz="1600" dirty="0"/>
              <a:t>인증 이후 키를 생성하여 데이터 전송 시 기밀성을 보장함</a:t>
            </a:r>
            <a:r>
              <a:rPr lang="en-US" altLang="ko-KR" sz="1600" dirty="0"/>
              <a:t>.</a:t>
            </a:r>
            <a:br>
              <a:rPr lang="en-US" altLang="ko-KR" sz="1600" dirty="0"/>
            </a:br>
            <a:r>
              <a:rPr lang="ko-KR" altLang="en-US" sz="1600" dirty="0"/>
              <a:t>이를 통해 네트워크에 접속하는 사용자가 신뢰할 수 있는지 확인하며</a:t>
            </a:r>
            <a:r>
              <a:rPr lang="en-US" altLang="ko-KR" sz="1600" dirty="0"/>
              <a:t> </a:t>
            </a:r>
            <a:r>
              <a:rPr lang="ko-KR" altLang="en-US" sz="1600" dirty="0"/>
              <a:t>세션 동안 암호화 키를 생성하여 데이터의 안전한 전송을 보장함</a:t>
            </a:r>
            <a:r>
              <a:rPr lang="en-US" altLang="ko-KR" sz="1600" dirty="0"/>
              <a:t>.</a:t>
            </a:r>
          </a:p>
          <a:p>
            <a:pPr lvl="2"/>
            <a:r>
              <a:rPr lang="en-US" altLang="ko-KR" sz="1600" b="1" dirty="0"/>
              <a:t>IPsec</a:t>
            </a:r>
            <a:r>
              <a:rPr lang="en-US" altLang="ko-KR" sz="1600" dirty="0"/>
              <a:t>: IP </a:t>
            </a:r>
            <a:r>
              <a:rPr lang="ko-KR" altLang="en-US" sz="1600" dirty="0"/>
              <a:t>계층에서 데이터 암호화 및 인증을 제공하는 프로토콜로</a:t>
            </a:r>
            <a:r>
              <a:rPr lang="en-US" altLang="ko-KR" sz="1600" dirty="0"/>
              <a:t> LEO </a:t>
            </a:r>
            <a:r>
              <a:rPr lang="ko-KR" altLang="en-US" sz="1600" dirty="0"/>
              <a:t>위성과 지상 네트워크 간 데이터 전송 시 보안을 강화함</a:t>
            </a:r>
            <a:r>
              <a:rPr lang="en-US" altLang="ko-KR" sz="1600" dirty="0"/>
              <a:t>. IPsec</a:t>
            </a:r>
            <a:r>
              <a:rPr lang="ko-KR" altLang="en-US" sz="1600" dirty="0"/>
              <a:t>은 데이터 패킷을 암호화하고</a:t>
            </a:r>
            <a:r>
              <a:rPr lang="en-US" altLang="ko-KR" sz="1600" dirty="0"/>
              <a:t> </a:t>
            </a:r>
            <a:r>
              <a:rPr lang="ko-KR" altLang="en-US" sz="1600" dirty="0"/>
              <a:t>데이터 무결성을 보장하며</a:t>
            </a:r>
            <a:r>
              <a:rPr lang="en-US" altLang="ko-KR" sz="1600" dirty="0"/>
              <a:t> </a:t>
            </a:r>
            <a:r>
              <a:rPr lang="ko-KR" altLang="en-US" sz="1600" dirty="0"/>
              <a:t>네트워크를 통한 안전한 연결을 제공함</a:t>
            </a:r>
            <a:r>
              <a:rPr lang="en-US" altLang="ko-KR" sz="1600" dirty="0"/>
              <a:t>.</a:t>
            </a:r>
          </a:p>
          <a:p>
            <a:pPr lvl="2"/>
            <a:r>
              <a:rPr lang="ko-KR" altLang="en-US" sz="1600" b="1" dirty="0"/>
              <a:t>물리 계층 보안</a:t>
            </a:r>
            <a:r>
              <a:rPr lang="en-US" altLang="ko-KR" sz="1600" dirty="0"/>
              <a:t>: </a:t>
            </a:r>
            <a:r>
              <a:rPr lang="ko-KR" altLang="en-US" sz="1600" dirty="0"/>
              <a:t>위성 통신의 특성을 활용하여 물리 계층에서 보안을 제공하는 기술</a:t>
            </a:r>
            <a:r>
              <a:rPr lang="en-US" altLang="ko-KR" sz="1600" dirty="0"/>
              <a:t>. </a:t>
            </a:r>
            <a:r>
              <a:rPr lang="ko-KR" altLang="en-US" sz="1600" dirty="0"/>
              <a:t>예를 들어</a:t>
            </a:r>
            <a:r>
              <a:rPr lang="en-US" altLang="ko-KR" sz="1600" dirty="0"/>
              <a:t>, </a:t>
            </a:r>
            <a:r>
              <a:rPr lang="ko-KR" altLang="en-US" sz="1600" dirty="0"/>
              <a:t>신호 대 </a:t>
            </a:r>
            <a:r>
              <a:rPr lang="ko-KR" altLang="en-US" sz="1600" dirty="0" err="1"/>
              <a:t>잡음비</a:t>
            </a:r>
            <a:r>
              <a:rPr lang="en-US" altLang="ko-KR" sz="1600" dirty="0"/>
              <a:t>(SNR) </a:t>
            </a:r>
            <a:r>
              <a:rPr lang="ko-KR" altLang="en-US" sz="1600" dirty="0"/>
              <a:t>차이를 활용해</a:t>
            </a:r>
            <a:r>
              <a:rPr lang="en-US" altLang="ko-KR" sz="1600" dirty="0"/>
              <a:t> </a:t>
            </a:r>
            <a:r>
              <a:rPr lang="ko-KR" altLang="en-US" sz="1600" dirty="0"/>
              <a:t>신호가 정당한 수신자에게만 수신되도록 함</a:t>
            </a:r>
            <a:r>
              <a:rPr lang="en-US" altLang="ko-KR" sz="1600" dirty="0"/>
              <a:t>. </a:t>
            </a:r>
            <a:r>
              <a:rPr lang="ko-KR" altLang="en-US" sz="1600" dirty="0"/>
              <a:t>이러한 방식은 기존의 암호화 방식보다 경량화 되어서</a:t>
            </a:r>
            <a:r>
              <a:rPr lang="en-US" altLang="ko-KR" sz="1600" dirty="0"/>
              <a:t> </a:t>
            </a:r>
            <a:r>
              <a:rPr lang="ko-KR" altLang="en-US" sz="1600" dirty="0"/>
              <a:t>위성의 제한된 자원을 절약할 수 있음</a:t>
            </a:r>
            <a:r>
              <a:rPr lang="en-US" altLang="ko-KR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827338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2A4DF-C68D-9D41-194D-F38BBAB82E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D3CC64-7CDE-3090-CB07-C48C728430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ore-KR" altLang="en-US" b="0" i="0" u="none" strike="noStrike" dirty="0">
                <a:solidFill>
                  <a:srgbClr val="000000"/>
                </a:solidFill>
                <a:effectLst/>
                <a:latin typeface="-webkit-standard"/>
              </a:rPr>
              <a:t>위성 보안 프로토콜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EE8E85D-57B3-7093-FA5E-2FCA2BBB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496106"/>
          </a:xfrm>
        </p:spPr>
        <p:txBody>
          <a:bodyPr>
            <a:normAutofit/>
          </a:bodyPr>
          <a:lstStyle/>
          <a:p>
            <a:r>
              <a:rPr lang="ko-Kore-KR" altLang="en-US" sz="2400" dirty="0"/>
              <a:t>위성 통신에서의 인증 및 키 합의 프로토콜 연구</a:t>
            </a:r>
            <a:endParaRPr lang="en-US" altLang="ko-Kore-KR" sz="2400" dirty="0"/>
          </a:p>
          <a:p>
            <a:pPr lvl="1"/>
            <a:endParaRPr lang="en-US" altLang="ko-Kore-KR" sz="2000" dirty="0"/>
          </a:p>
          <a:p>
            <a:pPr lvl="1"/>
            <a:r>
              <a:rPr lang="ko-Kore-KR" altLang="en-US" sz="2000" dirty="0"/>
              <a:t>제안된 인증 및 키 합의 프로토콜</a:t>
            </a:r>
            <a:endParaRPr lang="en-US" altLang="ko-Kore-KR" sz="2000" dirty="0"/>
          </a:p>
          <a:p>
            <a:pPr lvl="2"/>
            <a:r>
              <a:rPr lang="ko-Kore-KR" altLang="en-US" sz="1600" b="1" dirty="0"/>
              <a:t>디지털 서명 방식</a:t>
            </a:r>
            <a:r>
              <a:rPr lang="en-US" altLang="ko-Kore-KR" sz="1600" dirty="0"/>
              <a:t>(</a:t>
            </a:r>
            <a:r>
              <a:rPr lang="en-US" altLang="ko-Kore-KR" sz="1600" dirty="0" err="1"/>
              <a:t>ElGamal</a:t>
            </a:r>
            <a:r>
              <a:rPr lang="en-US" altLang="ko-Kore-KR" sz="1600" dirty="0"/>
              <a:t> </a:t>
            </a:r>
            <a:r>
              <a:rPr lang="ko-Kore-KR" altLang="en-US" sz="1600" dirty="0"/>
              <a:t>서명</a:t>
            </a:r>
            <a:r>
              <a:rPr lang="en-US" altLang="ko-KR" sz="1600" dirty="0"/>
              <a:t>)</a:t>
            </a:r>
            <a:r>
              <a:rPr lang="ko-KR" altLang="en-US" sz="1600" dirty="0"/>
              <a:t>을 사용하여 불법적인 삽입 공격 방어</a:t>
            </a:r>
            <a:endParaRPr lang="en-US" altLang="ko-KR" sz="1600" dirty="0"/>
          </a:p>
          <a:p>
            <a:pPr lvl="2"/>
            <a:r>
              <a:rPr lang="ko-KR" altLang="en-US" sz="1600" b="1" dirty="0"/>
              <a:t>서버와 사용자의 상호 인증</a:t>
            </a:r>
            <a:r>
              <a:rPr lang="ko-KR" altLang="en-US" sz="1600" dirty="0"/>
              <a:t>을</a:t>
            </a:r>
            <a:r>
              <a:rPr lang="ko-KR" altLang="en-US" sz="1600" b="1" dirty="0"/>
              <a:t> </a:t>
            </a:r>
            <a:r>
              <a:rPr lang="ko-KR" altLang="en-US" sz="1600" dirty="0"/>
              <a:t>통해 인증된 사용자만 서비스에 접근할 수 있도록 하며</a:t>
            </a:r>
            <a:r>
              <a:rPr lang="en-US" altLang="ko-KR" sz="1600" dirty="0"/>
              <a:t> </a:t>
            </a:r>
            <a:r>
              <a:rPr lang="ko-KR" altLang="en-US" sz="1600" dirty="0"/>
              <a:t>매 세션마다 </a:t>
            </a:r>
            <a:r>
              <a:rPr lang="ko-KR" altLang="en-US" sz="1600" b="1" dirty="0"/>
              <a:t>임시 </a:t>
            </a:r>
            <a:r>
              <a:rPr lang="en-US" altLang="ko-Kore-KR" sz="1600" b="1" dirty="0"/>
              <a:t>ID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갱신해 사용자 추적을 어렵게 함</a:t>
            </a:r>
            <a:endParaRPr lang="en-US" altLang="ko-KR" sz="1600" dirty="0"/>
          </a:p>
          <a:p>
            <a:pPr lvl="2"/>
            <a:r>
              <a:rPr lang="ko-KR" altLang="en-US" sz="1600" b="1" dirty="0"/>
              <a:t>세션 키</a:t>
            </a:r>
            <a:r>
              <a:rPr lang="ko-KR" altLang="en-US" sz="1600" dirty="0"/>
              <a:t>를 사용하여 통신 내용을 암호화하며</a:t>
            </a:r>
            <a:r>
              <a:rPr lang="en-US" altLang="ko-KR" sz="1600" dirty="0"/>
              <a:t> </a:t>
            </a:r>
            <a:r>
              <a:rPr lang="ko-KR" altLang="en-US" sz="1600" dirty="0"/>
              <a:t>이전 및 이후 세션의 키가 독립적으로 작동하도록 해</a:t>
            </a:r>
            <a:r>
              <a:rPr lang="en-US" altLang="ko-KR" sz="1600" dirty="0"/>
              <a:t> </a:t>
            </a:r>
            <a:r>
              <a:rPr lang="ko-KR" altLang="en-US" sz="1600" dirty="0"/>
              <a:t>해킹이 발생해도 다른 세션에 영향을 주지 않도록 보장함</a:t>
            </a:r>
            <a:endParaRPr lang="en-US" altLang="ko-KR" sz="1600" dirty="0"/>
          </a:p>
          <a:p>
            <a:pPr lvl="2"/>
            <a:endParaRPr lang="en-US" altLang="ko-Kore-KR" sz="1600" dirty="0"/>
          </a:p>
          <a:p>
            <a:pPr lvl="1"/>
            <a:r>
              <a:rPr lang="ko-KR" altLang="en-US" sz="2000" dirty="0"/>
              <a:t>이 프로토콜은 </a:t>
            </a:r>
            <a:r>
              <a:rPr lang="ko-KR" altLang="en-US" sz="2000" b="1" dirty="0"/>
              <a:t>일회용 해시 함수</a:t>
            </a:r>
            <a:r>
              <a:rPr lang="ko-KR" altLang="en-US" sz="2000" dirty="0"/>
              <a:t>와 </a:t>
            </a:r>
            <a:r>
              <a:rPr lang="ko-KR" altLang="en-US" sz="2000" b="1" dirty="0"/>
              <a:t>비밀 키</a:t>
            </a:r>
            <a:r>
              <a:rPr lang="ko-KR" altLang="en-US" sz="2000" dirty="0"/>
              <a:t>를 사용하여 재전송 공격</a:t>
            </a:r>
            <a:r>
              <a:rPr lang="en-US" altLang="ko-KR" sz="2000" dirty="0"/>
              <a:t>, </a:t>
            </a:r>
            <a:r>
              <a:rPr lang="ko-KR" altLang="en-US" sz="2000" dirty="0"/>
              <a:t>위장 공격</a:t>
            </a:r>
            <a:r>
              <a:rPr lang="en-US" altLang="ko-KR" sz="2000" dirty="0"/>
              <a:t>, </a:t>
            </a:r>
            <a:r>
              <a:rPr lang="ko-KR" altLang="en-US" sz="2000" dirty="0"/>
              <a:t>스마트 카드 분실 시 보안 위협 등 다양한 공격에 대해 강한 방어력을 가짐</a:t>
            </a:r>
            <a:endParaRPr lang="en-US" altLang="ko-Kore-KR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6B4B33-74DA-FE35-C5DA-13C20F72C6C2}"/>
              </a:ext>
            </a:extLst>
          </p:cNvPr>
          <p:cNvSpPr txBox="1"/>
          <p:nvPr/>
        </p:nvSpPr>
        <p:spPr>
          <a:xfrm>
            <a:off x="0" y="6650253"/>
            <a:ext cx="11158780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ore-KR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Chang, Chin‐Chen, Ting‐Fang Cheng, and Hsiao‐Ling Wu. "An authentication and key agreement protocol for satellite communications." </a:t>
            </a:r>
            <a:r>
              <a:rPr lang="en-US" altLang="ko-Kore-KR" sz="800" b="0" i="1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International Journal of Communication Systems</a:t>
            </a:r>
            <a:r>
              <a:rPr lang="en-US" altLang="ko-Kore-KR" sz="800" b="0" i="0" u="none" strike="noStrike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27.10 (2014): 1994-2006.</a:t>
            </a:r>
            <a:endParaRPr lang="en-US" altLang="ko-Kore-KR" sz="800" dirty="0">
              <a:effectLst/>
              <a:latin typeface="Helvetica Neue" panose="02000503000000020004" pitchFamily="2" charset="0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8CAF34CC-8CFE-5C65-114A-6EB99FE561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6198" y="4567101"/>
            <a:ext cx="3248726" cy="183359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058A857-758A-52FD-B16E-0BBD4D01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1228" y="4567100"/>
            <a:ext cx="2373454" cy="183359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55C1A41-48F4-0182-98F0-DB6951FE9AB9}"/>
              </a:ext>
            </a:extLst>
          </p:cNvPr>
          <p:cNvSpPr txBox="1"/>
          <p:nvPr/>
        </p:nvSpPr>
        <p:spPr>
          <a:xfrm>
            <a:off x="2357464" y="6340636"/>
            <a:ext cx="2513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등록 과정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B8EB70A-4FBC-CAAA-9DA8-2326425CEBDF}"/>
              </a:ext>
            </a:extLst>
          </p:cNvPr>
          <p:cNvSpPr txBox="1"/>
          <p:nvPr/>
        </p:nvSpPr>
        <p:spPr>
          <a:xfrm>
            <a:off x="7243365" y="6339667"/>
            <a:ext cx="25133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ko-Kore-KR" altLang="en-US" sz="1200" dirty="0"/>
              <a:t>인증 과정</a:t>
            </a:r>
          </a:p>
        </p:txBody>
      </p:sp>
    </p:spTree>
    <p:extLst>
      <p:ext uri="{BB962C8B-B14F-4D97-AF65-F5344CB8AC3E}">
        <p14:creationId xmlns:p14="http://schemas.microsoft.com/office/powerpoint/2010/main" val="413816628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</TotalTime>
  <Words>1797</Words>
  <Application>Microsoft Macintosh PowerPoint</Application>
  <PresentationFormat>와이드스크린</PresentationFormat>
  <Paragraphs>155</Paragraphs>
  <Slides>13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8" baseType="lpstr">
      <vt:lpstr>-webkit-standard</vt:lpstr>
      <vt:lpstr>맑은 고딕</vt:lpstr>
      <vt:lpstr>Arial</vt:lpstr>
      <vt:lpstr>Helvetica Neue</vt:lpstr>
      <vt:lpstr>제목 테마</vt:lpstr>
      <vt:lpstr>위성 보안 및 서비스 프로토콜</vt:lpstr>
      <vt:lpstr>미래 위성 보안 프로토콜</vt:lpstr>
      <vt:lpstr>미래 위성 보안 프로토콜</vt:lpstr>
      <vt:lpstr>미래 위성 보안 프로토콜</vt:lpstr>
      <vt:lpstr>SATCOM</vt:lpstr>
      <vt:lpstr>SATCOM – DVBS2X 프로토콜</vt:lpstr>
      <vt:lpstr>SATCOM – 5G/6G 프로토콜</vt:lpstr>
      <vt:lpstr>5G와 LEO 통신을 위한 보안 프로토콜</vt:lpstr>
      <vt:lpstr>위성 보안 프로토콜</vt:lpstr>
      <vt:lpstr>위성 보안 프로토콜</vt:lpstr>
      <vt:lpstr>위성 보안 프로토콜</vt:lpstr>
      <vt:lpstr>위성 보안 프로토콜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송민호</cp:lastModifiedBy>
  <cp:revision>60</cp:revision>
  <dcterms:created xsi:type="dcterms:W3CDTF">2019-03-05T04:29:07Z</dcterms:created>
  <dcterms:modified xsi:type="dcterms:W3CDTF">2024-11-10T16:22:21Z</dcterms:modified>
</cp:coreProperties>
</file>