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92" r:id="rId5"/>
    <p:sldId id="293" r:id="rId6"/>
    <p:sldId id="288" r:id="rId7"/>
    <p:sldId id="281" r:id="rId8"/>
    <p:sldId id="294" r:id="rId9"/>
    <p:sldId id="295" r:id="rId10"/>
    <p:sldId id="287" r:id="rId11"/>
    <p:sldId id="28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AD42C2-35A9-3944-A8F7-938420E317A7}" v="3605" dt="2024-11-10T07:36:55.9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74"/>
    <p:restoredTop sz="94645"/>
  </p:normalViewPr>
  <p:slideViewPr>
    <p:cSldViewPr snapToGrid="0">
      <p:cViewPr>
        <p:scale>
          <a:sx n="139" d="100"/>
          <a:sy n="139" d="100"/>
        </p:scale>
        <p:origin x="1568" y="4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2024. 11. 10.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2024. 11. 10.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aiQHDS2zm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ARMv8 </a:t>
            </a:r>
            <a:r>
              <a:rPr lang="ko-KR" altLang="en-US" sz="4800" dirty="0"/>
              <a:t>상에서 </a:t>
            </a:r>
            <a:r>
              <a:rPr lang="en-US" altLang="ko-KR" sz="4800" dirty="0"/>
              <a:t>NTRU+KEM576 NTT </a:t>
            </a:r>
            <a:r>
              <a:rPr lang="ko-KR" altLang="en-US" sz="4800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https://youtu.be/LaiQHDS2zms</a:t>
            </a:r>
            <a:r>
              <a:rPr lang="en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F2268-30C1-763B-DD3C-FB741BD69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81E38-CCED-4892-CBDB-1956B0D51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향후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3C0DC-DC52-C0B8-7D9E-884ED1F5C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Inverse NTT 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r>
              <a:rPr lang="ko-KR" altLang="en-US" sz="2400" dirty="0"/>
              <a:t>모든 </a:t>
            </a:r>
            <a:r>
              <a:rPr lang="en-US" altLang="ko-KR" sz="2400" dirty="0"/>
              <a:t>NTRU+ </a:t>
            </a:r>
            <a:r>
              <a:rPr lang="ko-KR" altLang="en-US" sz="2400" dirty="0"/>
              <a:t>파라미터에 대해 구현</a:t>
            </a:r>
            <a:endParaRPr lang="en-US" altLang="ko-KR" sz="2400" dirty="0"/>
          </a:p>
          <a:p>
            <a:r>
              <a:rPr lang="en-US" altLang="ko-KR" sz="2400" dirty="0"/>
              <a:t>NTT</a:t>
            </a:r>
            <a:r>
              <a:rPr lang="ko-KR" altLang="en-US" sz="2400" dirty="0"/>
              <a:t> 개선 예정</a:t>
            </a:r>
            <a:endParaRPr lang="en-US" altLang="ko-KR" sz="2400" dirty="0"/>
          </a:p>
          <a:p>
            <a:pPr lvl="1"/>
            <a:r>
              <a:rPr lang="en-US" altLang="ko-KR" sz="2000" dirty="0"/>
              <a:t>NEON NTT </a:t>
            </a:r>
            <a:r>
              <a:rPr lang="ko-KR" altLang="en-US" sz="2000" dirty="0"/>
              <a:t>논문에 따르면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NTT </a:t>
            </a:r>
            <a:r>
              <a:rPr lang="ko-KR" altLang="en-US" sz="2000" dirty="0"/>
              <a:t>내부에서 사용되는 </a:t>
            </a:r>
            <a:r>
              <a:rPr lang="en-US" altLang="ko-KR" sz="2000" dirty="0"/>
              <a:t>Montgomery </a:t>
            </a:r>
            <a:r>
              <a:rPr lang="ko-KR" altLang="en-US" sz="2000" dirty="0"/>
              <a:t>구현을 </a:t>
            </a:r>
            <a:r>
              <a:rPr lang="ko-KR" altLang="en-US" sz="2000" dirty="0" err="1"/>
              <a:t>바렛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리덕션</a:t>
            </a:r>
            <a:r>
              <a:rPr lang="ko-KR" altLang="en-US" sz="2000" dirty="0"/>
              <a:t> 과 섞어 구현하는 기법이 </a:t>
            </a:r>
            <a:r>
              <a:rPr lang="en-US" altLang="ko-KR" sz="2000" dirty="0"/>
              <a:t>main idea</a:t>
            </a:r>
          </a:p>
          <a:p>
            <a:pPr lvl="1">
              <a:buFont typeface="Wingdings" pitchFamily="2" charset="2"/>
              <a:buChar char="è"/>
            </a:pPr>
            <a:r>
              <a:rPr lang="en-US" altLang="ko-KR" sz="2000" dirty="0"/>
              <a:t>HAETAE on ARMv8</a:t>
            </a:r>
            <a:r>
              <a:rPr lang="ko-KR" altLang="en-US" sz="2000" dirty="0"/>
              <a:t>은 현재 </a:t>
            </a:r>
            <a:r>
              <a:rPr lang="en-US" altLang="ko-KR" sz="2000" dirty="0"/>
              <a:t>NTT </a:t>
            </a:r>
            <a:r>
              <a:rPr lang="ko-KR" altLang="en-US" sz="2000" dirty="0"/>
              <a:t>내부에서 </a:t>
            </a:r>
            <a:r>
              <a:rPr lang="en-US" altLang="ko-KR" sz="2000" dirty="0"/>
              <a:t>Montgomery </a:t>
            </a:r>
            <a:r>
              <a:rPr lang="ko-KR" altLang="en-US" sz="2000" dirty="0"/>
              <a:t>구현만 사용하였으므로</a:t>
            </a:r>
            <a:br>
              <a:rPr lang="en-US" altLang="ko-KR" sz="2000" dirty="0"/>
            </a:br>
            <a:r>
              <a:rPr lang="ko-KR" altLang="en-US" sz="2000" dirty="0"/>
              <a:t>개선이</a:t>
            </a:r>
            <a:r>
              <a:rPr lang="en-US" altLang="ko-KR" sz="2000" dirty="0"/>
              <a:t> </a:t>
            </a:r>
            <a:r>
              <a:rPr lang="ko-KR" altLang="en-US" sz="2000" dirty="0"/>
              <a:t>가능할 것으로 보입니다</a:t>
            </a:r>
            <a:r>
              <a:rPr lang="en-US" altLang="ko-KR" sz="2000" dirty="0"/>
              <a:t>(</a:t>
            </a:r>
            <a:r>
              <a:rPr lang="en-US" altLang="ko-KR" sz="2000" dirty="0" err="1"/>
              <a:t>pqclean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딜리시움</a:t>
            </a:r>
            <a:r>
              <a:rPr lang="ko-KR" altLang="en-US" sz="2000" dirty="0"/>
              <a:t> 코드 추가 분석 필요</a:t>
            </a:r>
            <a:r>
              <a:rPr lang="en-US" altLang="ko-KR" sz="2000" dirty="0"/>
              <a:t>)</a:t>
            </a:r>
          </a:p>
          <a:p>
            <a:pPr lvl="1">
              <a:buFont typeface="Wingdings" pitchFamily="2" charset="2"/>
              <a:buChar char="è"/>
            </a:pPr>
            <a:r>
              <a:rPr lang="ko-KR" altLang="en-US" sz="2000" dirty="0"/>
              <a:t>하지만</a:t>
            </a:r>
            <a:r>
              <a:rPr lang="en-US" altLang="ko-KR" sz="2000" dirty="0"/>
              <a:t>, NTRU+</a:t>
            </a:r>
            <a:r>
              <a:rPr lang="ko-KR" altLang="en-US" sz="2000" dirty="0"/>
              <a:t>의 경우 레퍼런스 </a:t>
            </a:r>
            <a:r>
              <a:rPr lang="en-US" altLang="ko-KR" sz="2000" dirty="0"/>
              <a:t>NTT </a:t>
            </a:r>
            <a:r>
              <a:rPr lang="ko-KR" altLang="en-US" sz="2000" dirty="0"/>
              <a:t>내부에서 이미 </a:t>
            </a:r>
            <a:r>
              <a:rPr lang="en-US" altLang="ko-KR" sz="2000" dirty="0"/>
              <a:t>Montgomery</a:t>
            </a:r>
            <a:r>
              <a:rPr lang="ko-KR" altLang="en-US" sz="2000" dirty="0"/>
              <a:t>와 </a:t>
            </a:r>
            <a:r>
              <a:rPr lang="ko-KR" altLang="en-US" sz="2000" dirty="0" err="1"/>
              <a:t>바렛을</a:t>
            </a:r>
            <a:r>
              <a:rPr lang="ko-KR" altLang="en-US" sz="2000" dirty="0"/>
              <a:t> 같이 사용하기 </a:t>
            </a:r>
            <a:br>
              <a:rPr lang="en-US" altLang="ko-KR" sz="2000" dirty="0"/>
            </a:br>
            <a:r>
              <a:rPr lang="ko-KR" altLang="en-US" sz="2000" dirty="0"/>
              <a:t>때문에 개선 가능한지는 잘 모르겠습니다</a:t>
            </a:r>
            <a:r>
              <a:rPr lang="en-US" altLang="ko-KR" sz="2000" dirty="0"/>
              <a:t>.</a:t>
            </a:r>
          </a:p>
          <a:p>
            <a:pPr lvl="1">
              <a:buFont typeface="Wingdings" pitchFamily="2" charset="2"/>
              <a:buChar char="è"/>
            </a:pPr>
            <a:r>
              <a:rPr lang="ko-KR" altLang="en-US" sz="2000" dirty="0"/>
              <a:t>우선 </a:t>
            </a:r>
            <a:r>
              <a:rPr lang="en-US" altLang="ko-KR" sz="2000" dirty="0"/>
              <a:t>NEON NTT </a:t>
            </a:r>
            <a:r>
              <a:rPr lang="ko-KR" altLang="en-US" sz="2000" dirty="0"/>
              <a:t>논문 더 분석해서 </a:t>
            </a:r>
            <a:r>
              <a:rPr lang="en-US" altLang="ko-KR" sz="2000" dirty="0"/>
              <a:t>NTRU+</a:t>
            </a:r>
            <a:r>
              <a:rPr lang="ko-KR" altLang="en-US" sz="2000" dirty="0"/>
              <a:t>도 적용한지 확인해보도록 하겠습니다</a:t>
            </a:r>
            <a:r>
              <a:rPr lang="en-US" altLang="ko-KR" sz="2000" dirty="0"/>
              <a:t>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855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NTRU+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KpqC</a:t>
            </a:r>
            <a:r>
              <a:rPr lang="en-US" altLang="ko-KR" sz="2400" dirty="0"/>
              <a:t> 2</a:t>
            </a:r>
            <a:r>
              <a:rPr lang="ko-KR" altLang="en-US" sz="2400" dirty="0"/>
              <a:t>라운드 후보군 알고리즘</a:t>
            </a:r>
            <a:r>
              <a:rPr lang="en-US" altLang="ko-KR" sz="2400" dirty="0"/>
              <a:t>(</a:t>
            </a:r>
            <a:r>
              <a:rPr lang="ko-KR" altLang="en-US" sz="2400" dirty="0"/>
              <a:t>격자 기반 알고리즘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/>
              <a:t>NTRU</a:t>
            </a:r>
            <a:r>
              <a:rPr lang="ko-KR" altLang="en-US" sz="2400" dirty="0"/>
              <a:t>의 약점을 보완하기 위해 안전성 강화를 초점으로 설계</a:t>
            </a:r>
            <a:endParaRPr lang="en-US" altLang="ko-KR" sz="2400" dirty="0"/>
          </a:p>
          <a:p>
            <a:pPr lvl="1"/>
            <a:r>
              <a:rPr lang="en-US" altLang="ko-KR" sz="2000" dirty="0"/>
              <a:t>NTRU</a:t>
            </a:r>
            <a:r>
              <a:rPr lang="ko-KR" altLang="en-US" sz="2000" dirty="0"/>
              <a:t>의 제한사항</a:t>
            </a:r>
            <a:r>
              <a:rPr lang="en-US" altLang="ko-KR" sz="2000" dirty="0"/>
              <a:t>: </a:t>
            </a:r>
            <a:r>
              <a:rPr lang="ko-KR" altLang="en-US" sz="2000" dirty="0"/>
              <a:t>복잡한 샘플링 분포 </a:t>
            </a:r>
            <a:r>
              <a:rPr lang="en-US" altLang="ko-KR" sz="2000" dirty="0"/>
              <a:t>&amp;</a:t>
            </a:r>
            <a:r>
              <a:rPr lang="ko-KR" altLang="en-US" sz="2000" dirty="0"/>
              <a:t> 다른 격자 기반 알고리즘보다 느린 알고리즘 </a:t>
            </a:r>
            <a:endParaRPr lang="en-US" altLang="ko-KR" sz="2000" dirty="0"/>
          </a:p>
          <a:p>
            <a:r>
              <a:rPr lang="en-US" altLang="ko-KR" sz="2400" dirty="0"/>
              <a:t>NTRU</a:t>
            </a:r>
            <a:r>
              <a:rPr lang="ko-KR" altLang="en-US" sz="2400" dirty="0"/>
              <a:t>보다 효율적으로 메시지에 대한 샘플링 가능</a:t>
            </a:r>
            <a:endParaRPr lang="en-US" altLang="ko-KR" sz="2400" dirty="0"/>
          </a:p>
          <a:p>
            <a:r>
              <a:rPr lang="en-US" altLang="ko-KR" sz="2400" dirty="0"/>
              <a:t>Re-encryption</a:t>
            </a:r>
            <a:r>
              <a:rPr lang="ko-KR" altLang="en-US" sz="2400" dirty="0"/>
              <a:t>을 사용하지 않는 </a:t>
            </a:r>
            <a:r>
              <a:rPr lang="en-US" altLang="ko-KR" sz="2400" dirty="0"/>
              <a:t>FO(</a:t>
            </a:r>
            <a:r>
              <a:rPr lang="ko-KR" altLang="en-US" sz="2400" dirty="0"/>
              <a:t>후지사키</a:t>
            </a:r>
            <a:r>
              <a:rPr lang="en-US" altLang="ko-KR" sz="2400" dirty="0"/>
              <a:t>-</a:t>
            </a:r>
            <a:r>
              <a:rPr lang="ko-KR" altLang="en-US" sz="2400" dirty="0"/>
              <a:t>오카모토</a:t>
            </a:r>
            <a:r>
              <a:rPr lang="en-US" altLang="ko-KR" sz="2400" dirty="0"/>
              <a:t>) </a:t>
            </a:r>
            <a:r>
              <a:rPr lang="ko-KR" altLang="en-US" sz="2400" dirty="0"/>
              <a:t>적용하여 </a:t>
            </a:r>
            <a:r>
              <a:rPr lang="en-US" altLang="ko-KR" sz="2400" dirty="0"/>
              <a:t>IND-CPA </a:t>
            </a:r>
            <a:br>
              <a:rPr lang="en-US" altLang="ko-KR" sz="2400" dirty="0"/>
            </a:br>
            <a:r>
              <a:rPr lang="ko-KR" altLang="en-US" sz="2400" dirty="0"/>
              <a:t>보안성 만족</a:t>
            </a:r>
            <a:endParaRPr lang="en-US" altLang="ko-KR" sz="2400" dirty="0"/>
          </a:p>
          <a:p>
            <a:r>
              <a:rPr lang="en-US" altLang="ko-KR" sz="2400" dirty="0"/>
              <a:t>NTT-friendly Ring</a:t>
            </a:r>
            <a:r>
              <a:rPr lang="ko-KR" altLang="en-US" sz="2400" dirty="0"/>
              <a:t>과 최적화된 알고리즘을 활용하여 캡슐화와 </a:t>
            </a:r>
            <a:r>
              <a:rPr lang="ko-KR" altLang="en-US" sz="2400" dirty="0" err="1"/>
              <a:t>디캡슐화</a:t>
            </a:r>
            <a:r>
              <a:rPr lang="ko-KR" altLang="en-US" sz="2400" dirty="0"/>
              <a:t> 연산에서 효율적인 성능 달성</a:t>
            </a:r>
            <a:endParaRPr lang="en-US" altLang="ko-KR" sz="2400" dirty="0"/>
          </a:p>
          <a:p>
            <a:r>
              <a:rPr lang="en-US" altLang="ko-KR" sz="2400" dirty="0"/>
              <a:t>Radix-3</a:t>
            </a:r>
            <a:r>
              <a:rPr lang="ko-KR" altLang="en-US" sz="2400" dirty="0"/>
              <a:t> </a:t>
            </a:r>
            <a:r>
              <a:rPr lang="en-US" altLang="ko-KR" sz="2400" dirty="0"/>
              <a:t>NTT </a:t>
            </a:r>
            <a:r>
              <a:rPr lang="ko-KR" altLang="en-US" sz="2400" dirty="0"/>
              <a:t>구현 사용</a:t>
            </a:r>
            <a:endParaRPr lang="en-US" altLang="ko-KR" sz="2400" dirty="0"/>
          </a:p>
          <a:p>
            <a:endParaRPr lang="ko-KR" altLang="en-US" sz="24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D92D565-F6EE-1A42-E9BB-E800F6E3F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27089"/>
              </p:ext>
            </p:extLst>
          </p:nvPr>
        </p:nvGraphicFramePr>
        <p:xfrm>
          <a:off x="1615089" y="4905263"/>
          <a:ext cx="89618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637">
                  <a:extLst>
                    <a:ext uri="{9D8B030D-6E8A-4147-A177-3AD203B41FA5}">
                      <a16:colId xmlns:a16="http://schemas.microsoft.com/office/drawing/2014/main" val="3738702800"/>
                    </a:ext>
                  </a:extLst>
                </a:gridCol>
                <a:gridCol w="1493637">
                  <a:extLst>
                    <a:ext uri="{9D8B030D-6E8A-4147-A177-3AD203B41FA5}">
                      <a16:colId xmlns:a16="http://schemas.microsoft.com/office/drawing/2014/main" val="4249607585"/>
                    </a:ext>
                  </a:extLst>
                </a:gridCol>
                <a:gridCol w="1493637">
                  <a:extLst>
                    <a:ext uri="{9D8B030D-6E8A-4147-A177-3AD203B41FA5}">
                      <a16:colId xmlns:a16="http://schemas.microsoft.com/office/drawing/2014/main" val="980138572"/>
                    </a:ext>
                  </a:extLst>
                </a:gridCol>
                <a:gridCol w="1493637">
                  <a:extLst>
                    <a:ext uri="{9D8B030D-6E8A-4147-A177-3AD203B41FA5}">
                      <a16:colId xmlns:a16="http://schemas.microsoft.com/office/drawing/2014/main" val="1709091378"/>
                    </a:ext>
                  </a:extLst>
                </a:gridCol>
                <a:gridCol w="1493637">
                  <a:extLst>
                    <a:ext uri="{9D8B030D-6E8A-4147-A177-3AD203B41FA5}">
                      <a16:colId xmlns:a16="http://schemas.microsoft.com/office/drawing/2014/main" val="1924140227"/>
                    </a:ext>
                  </a:extLst>
                </a:gridCol>
                <a:gridCol w="1493637">
                  <a:extLst>
                    <a:ext uri="{9D8B030D-6E8A-4147-A177-3AD203B41FA5}">
                      <a16:colId xmlns:a16="http://schemas.microsoft.com/office/drawing/2014/main" val="1188876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Scheme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Public 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Secret key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Ciphertext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050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NTRU+576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576</a:t>
                      </a:r>
                      <a:endParaRPr lang="ko-KR" altLang="en-US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3,457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1,760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8567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NTRU+768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768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1,152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2,336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1,152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8813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NTRU+864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864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2,624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1,296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987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NTRU+1152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1,152</a:t>
                      </a:r>
                      <a:endParaRPr lang="ko-KR" alt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1,728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3,488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1,728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5315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CB1EF3-64EB-0213-2D97-6AE6FE3B9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4AFD0-2003-AF08-2715-FB2ABD732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NTRU+ update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3C294DA-CB02-24D1-CB0E-CFF3ADF5BA91}"/>
              </a:ext>
            </a:extLst>
          </p:cNvPr>
          <p:cNvGrpSpPr/>
          <p:nvPr/>
        </p:nvGrpSpPr>
        <p:grpSpPr>
          <a:xfrm>
            <a:off x="1840788" y="1254742"/>
            <a:ext cx="8510422" cy="2271479"/>
            <a:chOff x="2431026" y="2542442"/>
            <a:chExt cx="7772400" cy="200909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E8AB9B1-6532-6A5D-B820-1667412C1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1026" y="2542442"/>
              <a:ext cx="7772400" cy="200909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49A057F-0B00-559F-F5BD-C8F62088C353}"/>
                </a:ext>
              </a:extLst>
            </p:cNvPr>
            <p:cNvSpPr/>
            <p:nvPr/>
          </p:nvSpPr>
          <p:spPr>
            <a:xfrm>
              <a:off x="8180739" y="2938644"/>
              <a:ext cx="1277368" cy="272226"/>
            </a:xfrm>
            <a:prstGeom prst="rect">
              <a:avLst/>
            </a:prstGeom>
            <a:solidFill>
              <a:srgbClr val="FF0000">
                <a:alpha val="9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E78F08-1D2E-E610-D69C-A8A1933CF23D}"/>
              </a:ext>
            </a:extLst>
          </p:cNvPr>
          <p:cNvGrpSpPr/>
          <p:nvPr/>
        </p:nvGrpSpPr>
        <p:grpSpPr>
          <a:xfrm>
            <a:off x="1183316" y="3970410"/>
            <a:ext cx="9825367" cy="2097881"/>
            <a:chOff x="2068058" y="3681412"/>
            <a:chExt cx="8168471" cy="177843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05F400-7938-FFD8-E352-DCB8C8E22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92927" y="3681412"/>
              <a:ext cx="7772400" cy="177843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07CB52A-59CB-AC39-706B-E61F2E3CBE66}"/>
                </a:ext>
              </a:extLst>
            </p:cNvPr>
            <p:cNvSpPr/>
            <p:nvPr/>
          </p:nvSpPr>
          <p:spPr>
            <a:xfrm>
              <a:off x="2068058" y="4434513"/>
              <a:ext cx="8168471" cy="541247"/>
            </a:xfrm>
            <a:prstGeom prst="rect">
              <a:avLst/>
            </a:prstGeom>
            <a:solidFill>
              <a:srgbClr val="FF0000">
                <a:alpha val="9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80D7C94-47F6-985E-3AB1-CBE0E9275941}"/>
              </a:ext>
            </a:extLst>
          </p:cNvPr>
          <p:cNvSpPr txBox="1"/>
          <p:nvPr/>
        </p:nvSpPr>
        <p:spPr>
          <a:xfrm>
            <a:off x="6773150" y="490769"/>
            <a:ext cx="5332021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10</a:t>
            </a:r>
            <a:r>
              <a:rPr kumimoji="1" lang="ko-KR" altLang="en-US" dirty="0"/>
              <a:t>월에 수행한 내용과 달리</a:t>
            </a:r>
            <a:r>
              <a:rPr kumimoji="1" lang="en-US" altLang="ko-KR" dirty="0"/>
              <a:t> </a:t>
            </a:r>
            <a:r>
              <a:rPr kumimoji="1" lang="ko-KR" altLang="en-US" dirty="0"/>
              <a:t>추가 수정된 구현 존재</a:t>
            </a:r>
            <a:endParaRPr kumimoji="1" lang="en-US" altLang="ko-KR" dirty="0"/>
          </a:p>
          <a:p>
            <a:r>
              <a:rPr kumimoji="1" lang="ko-KR" altLang="en-US" dirty="0"/>
              <a:t>추후 구현 예정 </a:t>
            </a:r>
            <a:endParaRPr kumimoji="1" lang="en-US" altLang="ko-KR" dirty="0"/>
          </a:p>
          <a:p>
            <a:r>
              <a:rPr kumimoji="1" lang="ko-KR" altLang="en-US" dirty="0">
                <a:highlight>
                  <a:srgbClr val="FFFF00"/>
                </a:highlight>
              </a:rPr>
              <a:t>현재 구현은 </a:t>
            </a:r>
            <a:r>
              <a:rPr kumimoji="1" lang="en-US" altLang="ko-KR" dirty="0">
                <a:highlight>
                  <a:srgbClr val="FFFF00"/>
                </a:highlight>
              </a:rPr>
              <a:t>NTRU+ v2.2.0 </a:t>
            </a:r>
            <a:r>
              <a:rPr kumimoji="1" lang="ko-KR" altLang="en-US" dirty="0">
                <a:highlight>
                  <a:srgbClr val="FFFF00"/>
                </a:highlight>
              </a:rPr>
              <a:t>기준</a:t>
            </a:r>
            <a:endParaRPr kumimoji="1" lang="en-US" altLang="ko-KR" dirty="0">
              <a:highlight>
                <a:srgbClr val="FFFF00"/>
              </a:highligh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9C0612-2268-0AF9-1216-B5B32271E768}"/>
              </a:ext>
            </a:extLst>
          </p:cNvPr>
          <p:cNvSpPr/>
          <p:nvPr/>
        </p:nvSpPr>
        <p:spPr>
          <a:xfrm>
            <a:off x="3748391" y="1206854"/>
            <a:ext cx="1128409" cy="307779"/>
          </a:xfrm>
          <a:prstGeom prst="rect">
            <a:avLst/>
          </a:prstGeom>
          <a:solidFill>
            <a:srgbClr val="FF0000">
              <a:alpha val="9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761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4C952-E8EC-2535-63BA-DD831D71F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A03F42-4956-EE23-44D4-385F6101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NTRU+</a:t>
            </a:r>
            <a:r>
              <a:rPr lang="ko-KR" altLang="en-US"/>
              <a:t> </a:t>
            </a:r>
            <a:r>
              <a:rPr lang="en-US" altLang="ko-KR"/>
              <a:t>update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EEE2B79-BBDA-680E-7412-98048C24BCEF}"/>
              </a:ext>
            </a:extLst>
          </p:cNvPr>
          <p:cNvGrpSpPr/>
          <p:nvPr/>
        </p:nvGrpSpPr>
        <p:grpSpPr>
          <a:xfrm>
            <a:off x="238496" y="1265388"/>
            <a:ext cx="3848078" cy="5057774"/>
            <a:chOff x="411162" y="1152526"/>
            <a:chExt cx="3848078" cy="505777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A371B3E-CFDB-21F2-440B-6D63F02E4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163" y="1152526"/>
              <a:ext cx="3757076" cy="241023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F2E6997-52E2-6231-24FC-26B634CED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162" y="3562764"/>
              <a:ext cx="3848078" cy="2647536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6C4E34CE-978E-5A21-0B8D-6267DB087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11169"/>
            <a:ext cx="4762005" cy="274614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0441C8B-A744-C654-028B-EF65A1841F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9349" y="3636970"/>
            <a:ext cx="4167744" cy="29375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154345-8A17-D63E-0E06-9EC555EBF9EC}"/>
              </a:ext>
            </a:extLst>
          </p:cNvPr>
          <p:cNvSpPr txBox="1"/>
          <p:nvPr/>
        </p:nvSpPr>
        <p:spPr>
          <a:xfrm>
            <a:off x="10290926" y="1349571"/>
            <a:ext cx="16530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/>
              <a:t>NTRU+ v2.2.1</a:t>
            </a:r>
          </a:p>
          <a:p>
            <a:r>
              <a:rPr kumimoji="1" lang="en-US" altLang="ko-KR"/>
              <a:t>(241010)</a:t>
            </a:r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B8341A-62F9-D06D-541F-4B36C268D323}"/>
              </a:ext>
            </a:extLst>
          </p:cNvPr>
          <p:cNvSpPr txBox="1"/>
          <p:nvPr/>
        </p:nvSpPr>
        <p:spPr>
          <a:xfrm>
            <a:off x="6096000" y="4551149"/>
            <a:ext cx="165301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NTRU+ v2.2.0</a:t>
            </a:r>
          </a:p>
          <a:p>
            <a:r>
              <a:rPr kumimoji="1" lang="en-US" altLang="ko-KR" dirty="0"/>
              <a:t>(241005)</a:t>
            </a: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A9970E-91B9-25FE-11BE-ECC8323D47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9157" y="1461069"/>
            <a:ext cx="3150349" cy="125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34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FA2B-0F33-98F4-4C4C-2FF0E0226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B5D28-326D-8AF3-9E77-5E041BA7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state-of-the-art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32E6CB-9E3D-6B03-64E8-B24CA25BF9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25" r="4709"/>
          <a:stretch/>
        </p:blipFill>
        <p:spPr>
          <a:xfrm>
            <a:off x="7017668" y="1252550"/>
            <a:ext cx="3177152" cy="53977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73EE82-7A41-7739-4467-6D109D9AB3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11" t="7788" r="13817" b="3956"/>
          <a:stretch/>
        </p:blipFill>
        <p:spPr>
          <a:xfrm>
            <a:off x="2256899" y="1406329"/>
            <a:ext cx="3036250" cy="5168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CC17AD9-F094-46B1-4B4D-B771F7D0D4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2217" y="3429000"/>
            <a:ext cx="4673192" cy="25599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11F4AE-9875-42AC-C3D7-47001888033E}"/>
              </a:ext>
            </a:extLst>
          </p:cNvPr>
          <p:cNvSpPr txBox="1"/>
          <p:nvPr/>
        </p:nvSpPr>
        <p:spPr>
          <a:xfrm>
            <a:off x="9506649" y="2757675"/>
            <a:ext cx="268535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ko-KR"/>
              <a:t>CHES 2022</a:t>
            </a:r>
            <a:r>
              <a:rPr kumimoji="1" lang="ko-KR" altLang="en-US"/>
              <a:t> 발표된 논문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015628-3770-E30D-F61C-DE7E326B8C2D}"/>
              </a:ext>
            </a:extLst>
          </p:cNvPr>
          <p:cNvSpPr txBox="1"/>
          <p:nvPr/>
        </p:nvSpPr>
        <p:spPr>
          <a:xfrm>
            <a:off x="710235" y="6574604"/>
            <a:ext cx="61295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err="1"/>
              <a:t>https</a:t>
            </a:r>
            <a:r>
              <a:rPr lang="ko-KR" altLang="en-US" sz="1000"/>
              <a:t>://</a:t>
            </a:r>
            <a:r>
              <a:rPr lang="ko-KR" altLang="en-US" sz="1000" err="1"/>
              <a:t>cic.iacr.org</a:t>
            </a:r>
            <a:r>
              <a:rPr lang="ko-KR" altLang="en-US" sz="1000"/>
              <a:t>/</a:t>
            </a:r>
            <a:r>
              <a:rPr lang="ko-KR" altLang="en-US" sz="1000" err="1"/>
              <a:t>p</a:t>
            </a:r>
            <a:r>
              <a:rPr lang="ko-KR" altLang="en-US" sz="1000"/>
              <a:t>/1/2/1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FAD66F-73E6-E560-4408-E9862E0D9A77}"/>
              </a:ext>
            </a:extLst>
          </p:cNvPr>
          <p:cNvSpPr txBox="1"/>
          <p:nvPr/>
        </p:nvSpPr>
        <p:spPr>
          <a:xfrm>
            <a:off x="411920" y="2965551"/>
            <a:ext cx="612957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" altLang="ko-KR" b="0" i="0">
                <a:solidFill>
                  <a:srgbClr val="010806"/>
                </a:solidFill>
                <a:effectLst/>
                <a:latin typeface="system-ui"/>
              </a:rPr>
              <a:t>IACR Communications in Cryptology </a:t>
            </a:r>
            <a:r>
              <a:rPr kumimoji="1" lang="en-US" altLang="ko-KR"/>
              <a:t>2024</a:t>
            </a:r>
            <a:r>
              <a:rPr kumimoji="1" lang="ko-KR" altLang="en-US"/>
              <a:t> 게재된 논문</a:t>
            </a:r>
          </a:p>
        </p:txBody>
      </p:sp>
    </p:spTree>
    <p:extLst>
      <p:ext uri="{BB962C8B-B14F-4D97-AF65-F5344CB8AC3E}">
        <p14:creationId xmlns:p14="http://schemas.microsoft.com/office/powerpoint/2010/main" val="326222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AC85-C6C8-49FA-3992-A0F8C2D34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9FE64-7BF7-894C-6167-86938F6F0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state-of-the-art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AD7A3-150E-42D4-EC47-B181E4AE0C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736203"/>
            <a:ext cx="11369675" cy="512179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altLang="ko-KR" sz="1800" b="1" i="1" dirty="0"/>
          </a:p>
          <a:p>
            <a:pPr>
              <a:lnSpc>
                <a:spcPct val="100000"/>
              </a:lnSpc>
            </a:pPr>
            <a:endParaRPr lang="en-US" altLang="ko-KR" sz="1800" b="1" i="1" dirty="0"/>
          </a:p>
          <a:p>
            <a:pPr>
              <a:lnSpc>
                <a:spcPct val="100000"/>
              </a:lnSpc>
            </a:pPr>
            <a:endParaRPr lang="en-US" altLang="ko-KR" sz="1800" b="1" i="1" dirty="0"/>
          </a:p>
          <a:p>
            <a:pPr>
              <a:lnSpc>
                <a:spcPct val="100000"/>
              </a:lnSpc>
            </a:pPr>
            <a:endParaRPr lang="en-US" altLang="ko-KR" sz="1800" b="1" i="1" dirty="0"/>
          </a:p>
          <a:p>
            <a:pPr>
              <a:lnSpc>
                <a:spcPct val="100000"/>
              </a:lnSpc>
            </a:pPr>
            <a:endParaRPr lang="en-US" altLang="ko-KR" sz="1800" b="1" i="1" dirty="0"/>
          </a:p>
          <a:p>
            <a:pPr>
              <a:lnSpc>
                <a:spcPct val="100000"/>
              </a:lnSpc>
            </a:pPr>
            <a:endParaRPr lang="en-US" altLang="ko-KR" sz="1800" b="1" i="1" dirty="0"/>
          </a:p>
          <a:p>
            <a:pPr marL="0" indent="0">
              <a:lnSpc>
                <a:spcPct val="100000"/>
              </a:lnSpc>
              <a:buNone/>
            </a:pPr>
            <a:endParaRPr lang="en-US" altLang="ko-KR" sz="1800" b="1" i="1" dirty="0"/>
          </a:p>
          <a:p>
            <a:pPr>
              <a:lnSpc>
                <a:spcPct val="100000"/>
              </a:lnSpc>
            </a:pPr>
            <a:endParaRPr lang="en-US" altLang="ko-KR" sz="1800" b="1" i="1" dirty="0"/>
          </a:p>
          <a:p>
            <a:pPr>
              <a:lnSpc>
                <a:spcPct val="100000"/>
              </a:lnSpc>
            </a:pPr>
            <a:r>
              <a:rPr lang="en-US" altLang="ko-KR" sz="1800" b="1" i="1" dirty="0" err="1"/>
              <a:t>shsub</a:t>
            </a:r>
            <a:r>
              <a:rPr lang="en" altLang="ko-KR" sz="1800" dirty="0"/>
              <a:t>(Signed Halving Subtract)</a:t>
            </a:r>
            <a:r>
              <a:rPr lang="en-US" altLang="ko-KR" sz="1800" dirty="0"/>
              <a:t>: ( a – b ) / 2</a:t>
            </a:r>
          </a:p>
          <a:p>
            <a:pPr>
              <a:lnSpc>
                <a:spcPct val="100000"/>
              </a:lnSpc>
            </a:pPr>
            <a:r>
              <a:rPr lang="en-US" altLang="ko-KR" sz="1800" b="1" i="1" dirty="0" err="1"/>
              <a:t>sqdmulh</a:t>
            </a:r>
            <a:r>
              <a:rPr lang="en" altLang="ko-KR" sz="1800" dirty="0"/>
              <a:t>(Signed Saturating Doubling Multiply Returning High Half)</a:t>
            </a:r>
            <a:r>
              <a:rPr lang="en-US" altLang="ko-KR" sz="1800" dirty="0"/>
              <a:t> </a:t>
            </a:r>
            <a:br>
              <a:rPr lang="en-US" altLang="ko-KR" sz="1800" dirty="0"/>
            </a:br>
            <a:r>
              <a:rPr lang="en-US" altLang="ko-KR" sz="1800" dirty="0"/>
              <a:t>: a x b </a:t>
            </a:r>
            <a:r>
              <a:rPr lang="ko-KR" altLang="en-US" sz="1800" dirty="0"/>
              <a:t>수행 후</a:t>
            </a:r>
            <a:r>
              <a:rPr lang="en-US" altLang="ko-KR" sz="1800" dirty="0"/>
              <a:t>,</a:t>
            </a:r>
            <a:r>
              <a:rPr lang="ko-KR" altLang="en-US" sz="1800" dirty="0"/>
              <a:t> 상위 </a:t>
            </a:r>
            <a:r>
              <a:rPr lang="en-US" altLang="ko-KR" sz="1800" dirty="0"/>
              <a:t>(32</a:t>
            </a:r>
            <a:r>
              <a:rPr lang="ko-KR" altLang="en-US" sz="1800" dirty="0"/>
              <a:t>비트 또는 </a:t>
            </a:r>
            <a:r>
              <a:rPr lang="en-US" altLang="ko-KR" sz="1800" dirty="0"/>
              <a:t>16</a:t>
            </a:r>
            <a:r>
              <a:rPr lang="ko-KR" altLang="en-US" sz="1800" dirty="0"/>
              <a:t>비트</a:t>
            </a:r>
            <a:r>
              <a:rPr lang="en-US" altLang="ko-KR" sz="1800" dirty="0"/>
              <a:t>) </a:t>
            </a:r>
            <a:r>
              <a:rPr lang="ko-KR" altLang="en-US" sz="1800" dirty="0"/>
              <a:t>반환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i="1" dirty="0" err="1"/>
              <a:t>srshr</a:t>
            </a:r>
            <a:r>
              <a:rPr lang="en" altLang="ko-KR" sz="1800" dirty="0"/>
              <a:t>(Signed Rounding Shift Right)</a:t>
            </a:r>
            <a:r>
              <a:rPr lang="en-US" altLang="ko-KR" sz="1800" dirty="0"/>
              <a:t> : </a:t>
            </a:r>
            <a:r>
              <a:rPr lang="ko-KR" altLang="en-US" sz="1800" dirty="0"/>
              <a:t>우측 </a:t>
            </a:r>
            <a:r>
              <a:rPr lang="ko-KR" altLang="en-US" sz="1800" dirty="0" err="1"/>
              <a:t>쉬프트</a:t>
            </a:r>
            <a:r>
              <a:rPr lang="ko-KR" altLang="en-US" sz="1800" dirty="0"/>
              <a:t> 연산 수행 후</a:t>
            </a:r>
            <a:r>
              <a:rPr lang="en-US" altLang="ko-KR" sz="1800" dirty="0"/>
              <a:t>, </a:t>
            </a:r>
            <a:r>
              <a:rPr lang="ko-KR" altLang="en-US" sz="1800" dirty="0"/>
              <a:t>소수점 이하의 값을 반올림 </a:t>
            </a:r>
            <a:endParaRPr lang="en-US" altLang="ko-KR" sz="1800" dirty="0"/>
          </a:p>
          <a:p>
            <a:pPr>
              <a:lnSpc>
                <a:spcPct val="100000"/>
              </a:lnSpc>
            </a:pPr>
            <a:r>
              <a:rPr lang="en-US" altLang="ko-KR" sz="1800" b="1" i="1" dirty="0" err="1"/>
              <a:t>mls</a:t>
            </a:r>
            <a:r>
              <a:rPr lang="en" altLang="ko-KR" sz="1800" dirty="0"/>
              <a:t>(Multiply and Subtract)</a:t>
            </a:r>
            <a:r>
              <a:rPr lang="en-US" altLang="ko-KR" sz="1800" dirty="0"/>
              <a:t> : </a:t>
            </a:r>
            <a:r>
              <a:rPr lang="en-US" altLang="ko-KR" sz="1800" dirty="0" err="1"/>
              <a:t>mls</a:t>
            </a:r>
            <a:r>
              <a:rPr lang="en-US" altLang="ko-KR" sz="1800" dirty="0"/>
              <a:t> result, a, b </a:t>
            </a:r>
            <a:r>
              <a:rPr lang="ko-KR" altLang="en-US" sz="1800" dirty="0"/>
              <a:t>일 때 </a:t>
            </a:r>
            <a:r>
              <a:rPr lang="en-US" altLang="ko-KR" sz="1800" dirty="0"/>
              <a:t>: result-(a x b) </a:t>
            </a:r>
            <a:r>
              <a:rPr lang="ko-KR" altLang="en-US" sz="1800" dirty="0"/>
              <a:t>값을 반환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6244A16-884E-63EB-93B8-BDEFB96D3E73}"/>
              </a:ext>
            </a:extLst>
          </p:cNvPr>
          <p:cNvGrpSpPr/>
          <p:nvPr/>
        </p:nvGrpSpPr>
        <p:grpSpPr>
          <a:xfrm>
            <a:off x="556492" y="800458"/>
            <a:ext cx="11079016" cy="3749040"/>
            <a:chOff x="311795" y="2185266"/>
            <a:chExt cx="11468285" cy="422181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58281B-2F8D-31DB-A76D-1969FAF888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4454" y="2185266"/>
              <a:ext cx="5545626" cy="4116341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4296A21-117D-D6C5-E1F0-F163F9288B6F}"/>
                </a:ext>
              </a:extLst>
            </p:cNvPr>
            <p:cNvGrpSpPr/>
            <p:nvPr/>
          </p:nvGrpSpPr>
          <p:grpSpPr>
            <a:xfrm>
              <a:off x="311795" y="2552828"/>
              <a:ext cx="5784205" cy="3840087"/>
              <a:chOff x="948858" y="0"/>
              <a:chExt cx="5784205" cy="3840087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90B2E599-11C4-79AC-4386-B8DEB3D6C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72503" r="2359"/>
              <a:stretch/>
            </p:blipFill>
            <p:spPr>
              <a:xfrm>
                <a:off x="948858" y="1954322"/>
                <a:ext cx="5784205" cy="1885765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12D55412-D309-7754-6EEC-6E10EBE15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-3072" b="69877"/>
              <a:stretch/>
            </p:blipFill>
            <p:spPr>
              <a:xfrm>
                <a:off x="949616" y="0"/>
                <a:ext cx="5783447" cy="2065867"/>
              </a:xfrm>
              <a:prstGeom prst="rect">
                <a:avLst/>
              </a:prstGeom>
            </p:spPr>
          </p:pic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AC3A864-0784-3C2C-5DA3-0B4135FB4F80}"/>
                </a:ext>
              </a:extLst>
            </p:cNvPr>
            <p:cNvSpPr/>
            <p:nvPr/>
          </p:nvSpPr>
          <p:spPr>
            <a:xfrm>
              <a:off x="8831484" y="3912243"/>
              <a:ext cx="2858946" cy="15748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A61D70-613D-FF8D-6CE7-4A895723422E}"/>
                </a:ext>
              </a:extLst>
            </p:cNvPr>
            <p:cNvSpPr/>
            <p:nvPr/>
          </p:nvSpPr>
          <p:spPr>
            <a:xfrm>
              <a:off x="344950" y="4521313"/>
              <a:ext cx="5751049" cy="1885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DF36FF2-6B2D-D5B2-A08B-5499C74F81BC}"/>
              </a:ext>
            </a:extLst>
          </p:cNvPr>
          <p:cNvSpPr txBox="1"/>
          <p:nvPr/>
        </p:nvSpPr>
        <p:spPr>
          <a:xfrm>
            <a:off x="7212727" y="304048"/>
            <a:ext cx="4757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R" sz="1000" b="0" i="0" dirty="0">
                <a:effectLst/>
                <a:latin typeface="Arial" panose="020B0604020202020204" pitchFamily="34" charset="0"/>
              </a:rPr>
              <a:t>Neon NTT: Faster </a:t>
            </a:r>
            <a:r>
              <a:rPr lang="en" altLang="ko-KR" sz="1000" b="0" i="0" dirty="0" err="1">
                <a:effectLst/>
                <a:latin typeface="Arial" panose="020B0604020202020204" pitchFamily="34" charset="0"/>
              </a:rPr>
              <a:t>Dilithium</a:t>
            </a:r>
            <a:r>
              <a:rPr lang="en" altLang="ko-KR" sz="1000" b="0" i="0" dirty="0">
                <a:effectLst/>
                <a:latin typeface="Arial" panose="020B0604020202020204" pitchFamily="34" charset="0"/>
              </a:rPr>
              <a:t>, </a:t>
            </a:r>
            <a:r>
              <a:rPr lang="en" altLang="ko-KR" sz="1000" b="0" i="0" dirty="0" err="1">
                <a:effectLst/>
                <a:latin typeface="Arial" panose="020B0604020202020204" pitchFamily="34" charset="0"/>
              </a:rPr>
              <a:t>Kyber</a:t>
            </a:r>
            <a:r>
              <a:rPr lang="en" altLang="ko-KR" sz="1000" b="0" i="0" dirty="0">
                <a:effectLst/>
                <a:latin typeface="Arial" panose="020B0604020202020204" pitchFamily="34" charset="0"/>
              </a:rPr>
              <a:t>, and </a:t>
            </a:r>
            <a:r>
              <a:rPr lang="en" altLang="ko-KR" sz="1000" b="0" i="0" dirty="0" err="1">
                <a:effectLst/>
                <a:latin typeface="Arial" panose="020B0604020202020204" pitchFamily="34" charset="0"/>
              </a:rPr>
              <a:t>Saberon</a:t>
            </a:r>
            <a:r>
              <a:rPr lang="en" altLang="ko-KR" sz="1000" b="0" i="0" dirty="0">
                <a:effectLst/>
                <a:latin typeface="Arial" panose="020B0604020202020204" pitchFamily="34" charset="0"/>
              </a:rPr>
              <a:t> Cortex-A72 and Apple M1</a:t>
            </a:r>
            <a:br>
              <a:rPr lang="en-US" altLang="ko-KR" sz="1000" dirty="0"/>
            </a:br>
            <a:r>
              <a:rPr lang="ko-KR" altLang="en-US" sz="1000" dirty="0" err="1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tches.iacr.org</a:t>
            </a:r>
            <a:r>
              <a:rPr lang="ko-KR" altLang="en-US" sz="1000" dirty="0"/>
              <a:t>/</a:t>
            </a:r>
            <a:r>
              <a:rPr lang="ko-KR" altLang="en-US" sz="1000" dirty="0" err="1"/>
              <a:t>index.php</a:t>
            </a:r>
            <a:r>
              <a:rPr lang="ko-KR" altLang="en-US" sz="1000" dirty="0"/>
              <a:t>/TCHES/</a:t>
            </a:r>
            <a:r>
              <a:rPr lang="ko-KR" altLang="en-US" sz="1000" dirty="0" err="1"/>
              <a:t>article</a:t>
            </a:r>
            <a:r>
              <a:rPr lang="ko-KR" altLang="en-US" sz="1000" dirty="0"/>
              <a:t>/</a:t>
            </a:r>
            <a:r>
              <a:rPr lang="ko-KR" altLang="en-US" sz="1000" dirty="0" err="1"/>
              <a:t>view</a:t>
            </a:r>
            <a:r>
              <a:rPr lang="ko-KR" altLang="en-US" sz="1000" dirty="0"/>
              <a:t>/9295/8861</a:t>
            </a:r>
          </a:p>
        </p:txBody>
      </p:sp>
    </p:spTree>
    <p:extLst>
      <p:ext uri="{BB962C8B-B14F-4D97-AF65-F5344CB8AC3E}">
        <p14:creationId xmlns:p14="http://schemas.microsoft.com/office/powerpoint/2010/main" val="420845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7F9D0-9DBB-A308-FB0F-B5E33C16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D810A-5A9B-CAA3-8825-CB6E048EF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기법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6B4EADB-C11B-FEBF-77C0-1C8CDD73D751}"/>
              </a:ext>
            </a:extLst>
          </p:cNvPr>
          <p:cNvGrpSpPr/>
          <p:nvPr/>
        </p:nvGrpSpPr>
        <p:grpSpPr>
          <a:xfrm>
            <a:off x="153127" y="2945246"/>
            <a:ext cx="5784205" cy="3880005"/>
            <a:chOff x="311795" y="1912312"/>
            <a:chExt cx="5784205" cy="388000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489AA274-7F0E-1ADF-2591-406BABB00E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-3072" b="69877"/>
            <a:stretch/>
          </p:blipFill>
          <p:spPr>
            <a:xfrm>
              <a:off x="312553" y="1912312"/>
              <a:ext cx="5783447" cy="2065867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F57D25D2-6BD5-D885-7459-B2FB56FD5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2503" r="2359"/>
            <a:stretch/>
          </p:blipFill>
          <p:spPr>
            <a:xfrm>
              <a:off x="311795" y="3892390"/>
              <a:ext cx="5784205" cy="188576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9C65A4D-D91B-B459-2352-EF948B181191}"/>
                </a:ext>
              </a:extLst>
            </p:cNvPr>
            <p:cNvSpPr/>
            <p:nvPr/>
          </p:nvSpPr>
          <p:spPr>
            <a:xfrm>
              <a:off x="344950" y="3906553"/>
              <a:ext cx="5751049" cy="188576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CB02BEC-7DDB-7F2D-D9DE-A620D6E2AFB0}"/>
              </a:ext>
            </a:extLst>
          </p:cNvPr>
          <p:cNvGrpSpPr/>
          <p:nvPr/>
        </p:nvGrpSpPr>
        <p:grpSpPr>
          <a:xfrm>
            <a:off x="7991724" y="275523"/>
            <a:ext cx="4068094" cy="5909129"/>
            <a:chOff x="7778956" y="207747"/>
            <a:chExt cx="4068094" cy="5909129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6AD795EC-B4D4-2E4A-9A4E-7763E3F11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8956" y="207747"/>
              <a:ext cx="4068094" cy="590912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76F9D53-668A-217C-F64B-B5C3CA8EBA17}"/>
                </a:ext>
              </a:extLst>
            </p:cNvPr>
            <p:cNvSpPr/>
            <p:nvPr/>
          </p:nvSpPr>
          <p:spPr>
            <a:xfrm>
              <a:off x="8024909" y="2636321"/>
              <a:ext cx="3665563" cy="30695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CD834EA9-0B33-DD83-B03E-7962A06AC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456" y="4186425"/>
            <a:ext cx="3199221" cy="15557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4021AC-8DDC-CC9D-A9AD-009D84C43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20" y="1145270"/>
            <a:ext cx="3150349" cy="12583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14AF32D-EEC6-11C7-87E1-AC0114AF3D6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24561"/>
          <a:stretch/>
        </p:blipFill>
        <p:spPr>
          <a:xfrm>
            <a:off x="4370962" y="1305074"/>
            <a:ext cx="3450076" cy="183443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23162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8EEAF-FB3A-E33C-8D08-8A316F147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D4F3FE-1AEE-C323-07E4-C0177471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기법</a:t>
            </a:r>
            <a:r>
              <a:rPr lang="en-US" altLang="ko-KR"/>
              <a:t>(Barret reduction)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A72D21-9DEF-363A-EB92-86E553A94C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E5C090-EE02-CFCF-D84E-328477DC6D7F}"/>
              </a:ext>
            </a:extLst>
          </p:cNvPr>
          <p:cNvGrpSpPr/>
          <p:nvPr/>
        </p:nvGrpSpPr>
        <p:grpSpPr>
          <a:xfrm>
            <a:off x="411921" y="1623241"/>
            <a:ext cx="5545626" cy="4116341"/>
            <a:chOff x="6234454" y="1570506"/>
            <a:chExt cx="5545626" cy="411634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3B07E8D-29CB-7E0B-68C8-9B1B0DD02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34454" y="1570506"/>
              <a:ext cx="5545626" cy="411634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21E8EFE-713E-BA2B-8542-062E942691D4}"/>
                </a:ext>
              </a:extLst>
            </p:cNvPr>
            <p:cNvSpPr/>
            <p:nvPr/>
          </p:nvSpPr>
          <p:spPr>
            <a:xfrm>
              <a:off x="8831484" y="3297483"/>
              <a:ext cx="2858946" cy="15748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906D8D7A-B741-8654-8BD9-92C8AED3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189" y="1152525"/>
            <a:ext cx="4160153" cy="50975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4A44EF-FA0F-5A32-CD71-9EB16F19E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992" y="1227842"/>
            <a:ext cx="3249096" cy="125801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DEC284-778F-C578-765C-CD8FFACAE7E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6333"/>
          <a:stretch/>
        </p:blipFill>
        <p:spPr>
          <a:xfrm>
            <a:off x="6825817" y="241223"/>
            <a:ext cx="4167744" cy="6952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93BD583-1B6D-C338-CC0A-0776A8FAD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5422" y="4227615"/>
            <a:ext cx="3266816" cy="104503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946524B-BEAE-2424-0E33-EFAC4A77714A}"/>
              </a:ext>
            </a:extLst>
          </p:cNvPr>
          <p:cNvSpPr/>
          <p:nvPr/>
        </p:nvSpPr>
        <p:spPr>
          <a:xfrm>
            <a:off x="8009944" y="4227615"/>
            <a:ext cx="3497772" cy="10450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5202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성능 평가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7054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dirty="0"/>
              <a:t>구현 환경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en" altLang="ko-KR" dirty="0"/>
              <a:t>Apple M1 </a:t>
            </a:r>
            <a:r>
              <a:rPr lang="en-US" altLang="ko-KR" dirty="0"/>
              <a:t>pro</a:t>
            </a:r>
            <a:r>
              <a:rPr lang="en" altLang="ko-KR" dirty="0"/>
              <a:t> </a:t>
            </a:r>
            <a:r>
              <a:rPr lang="ko-KR" altLang="en-US" dirty="0"/>
              <a:t>칩이 탑재된 </a:t>
            </a:r>
            <a:r>
              <a:rPr lang="en" altLang="ko-KR" dirty="0"/>
              <a:t>Apple </a:t>
            </a:r>
            <a:r>
              <a:rPr lang="en" altLang="ko-KR" dirty="0" err="1"/>
              <a:t>Macbook</a:t>
            </a:r>
            <a:r>
              <a:rPr lang="en" altLang="ko-KR" dirty="0"/>
              <a:t> Pro 16(3.2GHz)</a:t>
            </a:r>
          </a:p>
          <a:p>
            <a:pPr lvl="1">
              <a:lnSpc>
                <a:spcPct val="100000"/>
              </a:lnSpc>
            </a:pPr>
            <a:r>
              <a:rPr lang="en" altLang="ko-KR" dirty="0"/>
              <a:t>Framework: Xcode Integrated Development Environment 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Compiled with –O3 option(i.e. fastest)</a:t>
            </a:r>
            <a:endParaRPr lang="en-US" altLang="ko-KR" sz="2400" dirty="0"/>
          </a:p>
          <a:p>
            <a:pPr>
              <a:lnSpc>
                <a:spcPct val="100000"/>
              </a:lnSpc>
            </a:pPr>
            <a:r>
              <a:rPr lang="ko-KR" altLang="en-US" sz="2400" dirty="0"/>
              <a:t>평가 방법</a:t>
            </a:r>
          </a:p>
          <a:p>
            <a:pPr lvl="1">
              <a:lnSpc>
                <a:spcPct val="100000"/>
              </a:lnSpc>
            </a:pPr>
            <a:r>
              <a:rPr lang="en" altLang="ko-KR" dirty="0"/>
              <a:t>ARMv8</a:t>
            </a:r>
            <a:r>
              <a:rPr lang="en-US" altLang="ko-KR" dirty="0"/>
              <a:t> </a:t>
            </a:r>
            <a:r>
              <a:rPr lang="ko-KR" altLang="en-US" dirty="0"/>
              <a:t>상에서</a:t>
            </a:r>
            <a:r>
              <a:rPr lang="en-US" altLang="ko-KR" dirty="0"/>
              <a:t> NTRU+</a:t>
            </a:r>
            <a:r>
              <a:rPr lang="ko-KR" altLang="en-US" dirty="0"/>
              <a:t> 최적화</a:t>
            </a:r>
            <a:r>
              <a:rPr lang="en" altLang="ko-KR" dirty="0"/>
              <a:t> </a:t>
            </a:r>
            <a:r>
              <a:rPr lang="ko-KR" altLang="en-US" dirty="0"/>
              <a:t>구현이 없기 때문에 성능은 </a:t>
            </a:r>
            <a:r>
              <a:rPr lang="en-US" altLang="ko-KR" dirty="0" err="1"/>
              <a:t>Kpq</a:t>
            </a:r>
            <a:r>
              <a:rPr lang="en" altLang="ko-KR" dirty="0"/>
              <a:t>Cleanver2</a:t>
            </a:r>
            <a:br>
              <a:rPr lang="en" altLang="ko-KR" dirty="0"/>
            </a:br>
            <a:r>
              <a:rPr lang="ko-KR" altLang="en-US" dirty="0"/>
              <a:t>프로젝트 </a:t>
            </a:r>
            <a:r>
              <a:rPr lang="en-US" altLang="ko-KR" dirty="0"/>
              <a:t>reference-C</a:t>
            </a:r>
            <a:r>
              <a:rPr lang="ko-KR" altLang="en-US" dirty="0"/>
              <a:t>와 비교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동작시간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dirty="0"/>
              <a:t>clock cycle</a:t>
            </a:r>
            <a:r>
              <a:rPr lang="ko-KR" altLang="en-US" dirty="0"/>
              <a:t>을 측정하기 위해 </a:t>
            </a:r>
            <a:r>
              <a:rPr lang="en-US" altLang="ko-KR" dirty="0"/>
              <a:t>NTRU+</a:t>
            </a:r>
            <a:r>
              <a:rPr lang="ko-KR" altLang="en-US" dirty="0"/>
              <a:t> 알고리즘을 </a:t>
            </a:r>
            <a:r>
              <a:rPr lang="en-US" altLang="ko-KR" b="1" dirty="0">
                <a:solidFill>
                  <a:srgbClr val="FF0000"/>
                </a:solidFill>
              </a:rPr>
              <a:t>10,000</a:t>
            </a:r>
            <a:r>
              <a:rPr lang="ko-KR" altLang="en-US" dirty="0"/>
              <a:t>회 반복</a:t>
            </a:r>
          </a:p>
        </p:txBody>
      </p:sp>
      <p:pic>
        <p:nvPicPr>
          <p:cNvPr id="4" name="Picture 6" descr="https://encrypted-tbn0.gstatic.com/images?q=tbn:ANd9GcRwY9u-aRjhpBrY82tPyofCzQeIPGDLoduFtnr-LlAV4lFzv2Br0H6wmVzvsww&amp;usqp=CAc">
            <a:extLst>
              <a:ext uri="{FF2B5EF4-FFF2-40B4-BE49-F238E27FC236}">
                <a16:creationId xmlns:a16="http://schemas.microsoft.com/office/drawing/2014/main" id="{99C4EFFB-C2D5-4DE6-971E-54602E38E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4496" y="780582"/>
            <a:ext cx="2455584" cy="245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732CEED-3A00-1914-5A44-D9F0FA514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127298"/>
              </p:ext>
            </p:extLst>
          </p:nvPr>
        </p:nvGraphicFramePr>
        <p:xfrm>
          <a:off x="743778" y="4998994"/>
          <a:ext cx="1070444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6111">
                  <a:extLst>
                    <a:ext uri="{9D8B030D-6E8A-4147-A177-3AD203B41FA5}">
                      <a16:colId xmlns:a16="http://schemas.microsoft.com/office/drawing/2014/main" val="1744186548"/>
                    </a:ext>
                  </a:extLst>
                </a:gridCol>
                <a:gridCol w="2676111">
                  <a:extLst>
                    <a:ext uri="{9D8B030D-6E8A-4147-A177-3AD203B41FA5}">
                      <a16:colId xmlns:a16="http://schemas.microsoft.com/office/drawing/2014/main" val="1297062728"/>
                    </a:ext>
                  </a:extLst>
                </a:gridCol>
                <a:gridCol w="2676111">
                  <a:extLst>
                    <a:ext uri="{9D8B030D-6E8A-4147-A177-3AD203B41FA5}">
                      <a16:colId xmlns:a16="http://schemas.microsoft.com/office/drawing/2014/main" val="2584613112"/>
                    </a:ext>
                  </a:extLst>
                </a:gridCol>
                <a:gridCol w="2676111">
                  <a:extLst>
                    <a:ext uri="{9D8B030D-6E8A-4147-A177-3AD203B41FA5}">
                      <a16:colId xmlns:a16="http://schemas.microsoft.com/office/drawing/2014/main" val="15670477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NTRU+KEM576</a:t>
                      </a:r>
                    </a:p>
                    <a:p>
                      <a:pPr algn="ctr" latinLnBrk="1"/>
                      <a:r>
                        <a:rPr lang="en-US" altLang="ko-KR" dirty="0"/>
                        <a:t>(241005ver)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Keygen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Encap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err="1"/>
                        <a:t>Decap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428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Reference-C(</a:t>
                      </a:r>
                      <a:r>
                        <a:rPr lang="en-US" altLang="ko-KR" b="0" err="1"/>
                        <a:t>KpqClean</a:t>
                      </a:r>
                      <a:r>
                        <a:rPr lang="en-US" altLang="ko-KR" b="0"/>
                        <a:t>)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128,564 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65,247</a:t>
                      </a:r>
                      <a:endParaRPr lang="ko-KR" altLang="en-US" b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/>
                        <a:t>45,593</a:t>
                      </a:r>
                      <a:endParaRPr lang="ko-KR" altLang="en-US" b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689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err="1">
                          <a:solidFill>
                            <a:srgbClr val="FF0000"/>
                          </a:solidFill>
                        </a:rPr>
                        <a:t>asm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112,920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51,399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rgbClr val="FF0000"/>
                          </a:solidFill>
                        </a:rPr>
                        <a:t>32,204</a:t>
                      </a:r>
                      <a:endParaRPr lang="ko-KR" altLang="en-US" b="1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515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>
                          <a:solidFill>
                            <a:schemeClr val="accent6"/>
                          </a:solidFill>
                        </a:rPr>
                        <a:t>diff</a:t>
                      </a:r>
                      <a:endParaRPr lang="ko-KR" altLang="en-US" b="1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1.14x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1.27x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chemeClr val="accent6"/>
                          </a:solidFill>
                        </a:rPr>
                        <a:t>1.41x</a:t>
                      </a:r>
                      <a:endParaRPr lang="ko-KR" altLang="en-US" b="1" dirty="0">
                        <a:solidFill>
                          <a:schemeClr val="accent6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9119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E44F3C-141A-18A7-98A1-6986ADBE8F77}"/>
              </a:ext>
            </a:extLst>
          </p:cNvPr>
          <p:cNvSpPr txBox="1"/>
          <p:nvPr/>
        </p:nvSpPr>
        <p:spPr>
          <a:xfrm>
            <a:off x="10477514" y="4671303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unit : cc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13907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1DC7DBC3-F67B-F842-ADBC-4328E0BB0FA1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E15818DC-538F-214A-8100-A2D2BA8DAB2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0</TotalTime>
  <Words>489</Words>
  <Application>Microsoft Macintosh PowerPoint</Application>
  <PresentationFormat>와이드스크린</PresentationFormat>
  <Paragraphs>101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system-ui</vt:lpstr>
      <vt:lpstr>Arial</vt:lpstr>
      <vt:lpstr>Wingdings</vt:lpstr>
      <vt:lpstr>CryptoCraft 테마</vt:lpstr>
      <vt:lpstr>제목 테마</vt:lpstr>
      <vt:lpstr>ARMv8 상에서 NTRU+KEM576 NTT 구현</vt:lpstr>
      <vt:lpstr>NTRU+</vt:lpstr>
      <vt:lpstr>NTRU+ update</vt:lpstr>
      <vt:lpstr>NTRU+ update</vt:lpstr>
      <vt:lpstr>state-of-the-art</vt:lpstr>
      <vt:lpstr>state-of-the-art</vt:lpstr>
      <vt:lpstr>구현 기법</vt:lpstr>
      <vt:lpstr>구현 기법(Barret reduction)</vt:lpstr>
      <vt:lpstr>성능 평가</vt:lpstr>
      <vt:lpstr>향후 계획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심민주</dc:creator>
  <cp:keywords/>
  <dc:description/>
  <cp:lastModifiedBy>심민주</cp:lastModifiedBy>
  <cp:revision>2</cp:revision>
  <dcterms:created xsi:type="dcterms:W3CDTF">2024-11-06T06:37:28Z</dcterms:created>
  <dcterms:modified xsi:type="dcterms:W3CDTF">2024-11-10T07:36:56Z</dcterms:modified>
  <cp:category/>
</cp:coreProperties>
</file>