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9" r:id="rId4"/>
    <p:sldId id="298" r:id="rId5"/>
    <p:sldId id="292" r:id="rId6"/>
    <p:sldId id="297" r:id="rId7"/>
    <p:sldId id="290" r:id="rId8"/>
    <p:sldId id="293" r:id="rId9"/>
    <p:sldId id="299" r:id="rId10"/>
    <p:sldId id="300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2024. 11. 12.</a:t>
            </a:fld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‹#›</a:t>
            </a:fld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6B8A1C54-2D0D-48EB-888A-9786B070F533}" type="datetimeFigureOut">
              <a:rPr lang="ko-KR" altLang="en-US" smtClean="0"/>
              <a:pPr/>
              <a:t>2024. 11. 12.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6002C913-610E-4BF0-B55F-9CE65BBA65D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Q &amp; A</a:t>
            </a:r>
            <a:endParaRPr lang="ko-KR" altLang="en-US" sz="8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55KVQUxbu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ARM NEON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/J55KVQUxbuY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BAD2-B1B1-4922-B9CB-2F00683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NEON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FFD9D-3ADC-43CA-B256-E3A781ED0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/>
              <a:t>NEON: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ARM </a:t>
            </a:r>
            <a:r>
              <a:rPr lang="ko-KR" altLang="en-US" sz="2400" b="1" dirty="0"/>
              <a:t>아키텍처의 </a:t>
            </a:r>
            <a:r>
              <a:rPr lang="en-US" altLang="ko-KR" sz="2400" b="1" dirty="0"/>
              <a:t>SIMD </a:t>
            </a:r>
            <a:r>
              <a:rPr lang="ko-KR" altLang="en-US" sz="2400" b="1" dirty="0"/>
              <a:t>기술</a:t>
            </a:r>
            <a:endParaRPr lang="en-US" altLang="ko-KR" sz="2400" b="1" dirty="0"/>
          </a:p>
          <a:p>
            <a:r>
              <a:rPr lang="ko-KR" altLang="en-US" sz="2400" dirty="0"/>
              <a:t>병렬 연산을 통해 성능을 극대화하는 데이터 처리 기술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SIMD(Single Instruction Multiple Data)</a:t>
            </a:r>
          </a:p>
          <a:p>
            <a:pPr lvl="1"/>
            <a:r>
              <a:rPr lang="ko-KR" altLang="en-US" sz="2000" dirty="0"/>
              <a:t>하나의 명령어로 여러 데이터를 동시에 처리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128 bit</a:t>
            </a:r>
            <a:r>
              <a:rPr lang="ko-KR" altLang="en-US" sz="2400" dirty="0"/>
              <a:t> 벡터 레지스터 사용</a:t>
            </a:r>
            <a:endParaRPr lang="en-US" altLang="ko-KR" sz="2400" dirty="0"/>
          </a:p>
          <a:p>
            <a:pPr lvl="1"/>
            <a:r>
              <a:rPr lang="en-US" altLang="ko-KR" sz="2000" dirty="0"/>
              <a:t>128 bit </a:t>
            </a:r>
            <a:r>
              <a:rPr lang="ko-KR" altLang="en-US" sz="2000" dirty="0"/>
              <a:t>벡터 레지스터를 통해 </a:t>
            </a:r>
            <a:r>
              <a:rPr lang="en-US" altLang="ko-KR" sz="2000" dirty="0"/>
              <a:t>8, 16, 32, 64 bit</a:t>
            </a:r>
            <a:r>
              <a:rPr lang="ko-KR" altLang="en-US" sz="2000" dirty="0"/>
              <a:t> 데이터 타입을 병렬로 처리 가능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지원 데이터 타입</a:t>
            </a:r>
            <a:endParaRPr lang="en-US" altLang="ko-KR" sz="2400" dirty="0"/>
          </a:p>
          <a:p>
            <a:pPr lvl="1"/>
            <a:r>
              <a:rPr lang="en-US" altLang="ko-KR" sz="2000" dirty="0"/>
              <a:t>8, 16, 32, 64 bit</a:t>
            </a:r>
            <a:r>
              <a:rPr lang="ko-KR" altLang="en-US" sz="2000" dirty="0"/>
              <a:t> 정수 데이터</a:t>
            </a:r>
            <a:endParaRPr lang="en-US" altLang="ko-KR" sz="2000" dirty="0"/>
          </a:p>
          <a:p>
            <a:pPr lvl="1"/>
            <a:r>
              <a:rPr lang="en-US" altLang="ko-KR" sz="2000" dirty="0"/>
              <a:t>32,</a:t>
            </a:r>
            <a:r>
              <a:rPr lang="ko-KR" altLang="en-US" sz="2000" dirty="0"/>
              <a:t> </a:t>
            </a:r>
            <a:r>
              <a:rPr lang="en-US" altLang="ko-KR" sz="2000" dirty="0"/>
              <a:t>64 bit</a:t>
            </a:r>
            <a:r>
              <a:rPr lang="ko-KR" altLang="en-US" sz="2000" dirty="0"/>
              <a:t> 부동 소수점 데이터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8081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BAD2-B1B1-4922-B9CB-2F00683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NEON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FFD9D-3ADC-43CA-B256-E3A781ED0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/>
              <a:t>NEON: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ARM </a:t>
            </a:r>
            <a:r>
              <a:rPr lang="ko-KR" altLang="en-US" sz="2400" b="1" dirty="0"/>
              <a:t>아키텍처의 </a:t>
            </a:r>
            <a:r>
              <a:rPr lang="en-US" altLang="ko-KR" sz="2400" b="1" dirty="0"/>
              <a:t>SIMD </a:t>
            </a:r>
            <a:r>
              <a:rPr lang="ko-KR" altLang="en-US" sz="2400" b="1" dirty="0"/>
              <a:t>기술</a:t>
            </a:r>
            <a:endParaRPr lang="en-US" altLang="ko-KR" sz="2400" b="1" dirty="0"/>
          </a:p>
          <a:p>
            <a:r>
              <a:rPr lang="en-US" altLang="ko-KR" sz="2400" dirty="0"/>
              <a:t>NEON </a:t>
            </a:r>
            <a:r>
              <a:rPr lang="ko-KR" altLang="en-US" sz="2400" dirty="0"/>
              <a:t>장점</a:t>
            </a:r>
            <a:endParaRPr lang="en-US" altLang="ko-KR" sz="2400" dirty="0"/>
          </a:p>
          <a:p>
            <a:pPr lvl="1"/>
            <a:r>
              <a:rPr lang="ko-KR" altLang="en-US" sz="2000" dirty="0"/>
              <a:t>연산 성능 및 효율 극대화 </a:t>
            </a:r>
            <a:r>
              <a:rPr lang="en-US" altLang="ko-KR" sz="2000" dirty="0"/>
              <a:t>-&gt;</a:t>
            </a:r>
            <a:r>
              <a:rPr lang="ko-KR" altLang="en-US" sz="2000" dirty="0"/>
              <a:t> 고성능</a:t>
            </a:r>
            <a:r>
              <a:rPr lang="en-US" altLang="ko-KR" sz="2000" dirty="0"/>
              <a:t>, </a:t>
            </a:r>
            <a:r>
              <a:rPr lang="ko-KR" altLang="en-US" sz="2000" dirty="0"/>
              <a:t>저전력 연산 가능</a:t>
            </a:r>
            <a:endParaRPr lang="en-US" altLang="ko-KR" sz="1600" dirty="0"/>
          </a:p>
          <a:p>
            <a:pPr lvl="1"/>
            <a:r>
              <a:rPr lang="ko-KR" altLang="en-US" sz="2000" dirty="0"/>
              <a:t>다양한 데이터 타입 지원</a:t>
            </a:r>
            <a:endParaRPr lang="en-US" altLang="ko-KR" sz="2000" dirty="0"/>
          </a:p>
          <a:p>
            <a:pPr lvl="2"/>
            <a:r>
              <a:rPr lang="ko-KR" altLang="en-US" sz="1800" dirty="0"/>
              <a:t>정수 및 부동소수점 데이터를 모두 병렬로 처리 가능</a:t>
            </a:r>
            <a:endParaRPr lang="en-US" altLang="ko-KR" sz="1800" dirty="0"/>
          </a:p>
          <a:p>
            <a:pPr lvl="2"/>
            <a:endParaRPr lang="en-US" altLang="ko-KR" sz="2200" dirty="0"/>
          </a:p>
          <a:p>
            <a:r>
              <a:rPr lang="en-US" altLang="ko-KR" sz="2400" dirty="0"/>
              <a:t>NEON </a:t>
            </a:r>
            <a:r>
              <a:rPr lang="ko-KR" altLang="en-US" sz="2400" dirty="0"/>
              <a:t>단점</a:t>
            </a:r>
            <a:endParaRPr lang="en-US" altLang="ko-KR" sz="2400" dirty="0"/>
          </a:p>
          <a:p>
            <a:pPr lvl="1"/>
            <a:r>
              <a:rPr lang="ko-KR" altLang="en-US" sz="2000" dirty="0"/>
              <a:t>메모리 대역폭이 좁은 경우 성능에 제약 발생 가능</a:t>
            </a:r>
            <a:endParaRPr lang="en-US" altLang="ko-KR" sz="2000" dirty="0"/>
          </a:p>
          <a:p>
            <a:pPr lvl="2"/>
            <a:r>
              <a:rPr lang="en-US" altLang="ko-KR" sz="1600" dirty="0"/>
              <a:t>NEON</a:t>
            </a:r>
            <a:r>
              <a:rPr lang="ko-KR" altLang="en-US" sz="1600" dirty="0"/>
              <a:t>의 병렬 연산은 많은 메모리를 필요로 함</a:t>
            </a:r>
            <a:endParaRPr lang="en-US" altLang="ko-KR" sz="1600" dirty="0"/>
          </a:p>
          <a:p>
            <a:pPr lvl="1"/>
            <a:r>
              <a:rPr lang="ko-KR" altLang="en-US" sz="2000" dirty="0"/>
              <a:t>호환성에 대한 제한 존재</a:t>
            </a:r>
            <a:endParaRPr lang="en-US" altLang="ko-KR" sz="2000" dirty="0"/>
          </a:p>
          <a:p>
            <a:pPr lvl="2"/>
            <a:r>
              <a:rPr lang="en-US" altLang="ko-KR" sz="1600" dirty="0"/>
              <a:t>ARM </a:t>
            </a:r>
            <a:r>
              <a:rPr lang="ko-KR" altLang="en-US" sz="1600" dirty="0"/>
              <a:t>아키텍처에서만 사용 가능하므로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크로스 플랫폼 개발 불가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0724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BAD2-B1B1-4922-B9CB-2F00683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 SIMD </a:t>
            </a:r>
            <a:r>
              <a:rPr lang="ko-KR" altLang="en-US" dirty="0"/>
              <a:t>기술 타임라인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FFD9D-3ADC-43CA-B256-E3A781ED0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ARMv5(1999)</a:t>
            </a:r>
          </a:p>
          <a:p>
            <a:pPr lvl="1"/>
            <a:r>
              <a:rPr lang="ko-KR" altLang="en-US" sz="2000" dirty="0"/>
              <a:t>별도의 </a:t>
            </a:r>
            <a:r>
              <a:rPr lang="en-US" altLang="ko-KR" sz="2000" dirty="0"/>
              <a:t>SIMD </a:t>
            </a:r>
            <a:r>
              <a:rPr lang="ko-KR" altLang="en-US" sz="2000" dirty="0"/>
              <a:t>기능은 제공하지 않았으나</a:t>
            </a:r>
            <a:r>
              <a:rPr lang="en-US" altLang="ko-KR" sz="2000" dirty="0"/>
              <a:t>, </a:t>
            </a:r>
            <a:r>
              <a:rPr lang="ko-KR" altLang="en-US" sz="2000" dirty="0"/>
              <a:t>일부</a:t>
            </a:r>
            <a:r>
              <a:rPr lang="en-US" altLang="ko-KR" sz="2000" dirty="0"/>
              <a:t> DSP </a:t>
            </a:r>
            <a:r>
              <a:rPr lang="ko-KR" altLang="en-US" sz="2000" dirty="0"/>
              <a:t>기능을 지원</a:t>
            </a:r>
            <a:endParaRPr lang="en-US" altLang="ko-KR" sz="2000" dirty="0"/>
          </a:p>
          <a:p>
            <a:pPr lvl="2"/>
            <a:r>
              <a:rPr lang="en-US" altLang="ko-KR" sz="1600" dirty="0"/>
              <a:t>DSP: </a:t>
            </a:r>
            <a:r>
              <a:rPr lang="ko-KR" altLang="en-US" sz="1600" dirty="0"/>
              <a:t>디지털 신호 처리 기술로</a:t>
            </a:r>
            <a:r>
              <a:rPr lang="en-US" altLang="ko-KR" sz="1600" dirty="0"/>
              <a:t>, </a:t>
            </a:r>
            <a:r>
              <a:rPr lang="ko-KR" altLang="en-US" sz="1600" dirty="0"/>
              <a:t>정수형 데이터 병렬 연산에 특화된 기능</a:t>
            </a:r>
            <a:endParaRPr lang="en-US" altLang="ko-KR" sz="1600" dirty="0"/>
          </a:p>
          <a:p>
            <a:r>
              <a:rPr lang="en-US" altLang="ko-KR" sz="2400" dirty="0"/>
              <a:t>ARMv6(2001)</a:t>
            </a:r>
          </a:p>
          <a:p>
            <a:pPr lvl="1"/>
            <a:r>
              <a:rPr lang="en-US" altLang="ko-KR" sz="2000" dirty="0"/>
              <a:t>DSP </a:t>
            </a:r>
            <a:r>
              <a:rPr lang="ko-KR" altLang="en-US" sz="2000" dirty="0"/>
              <a:t>기능을 확장하여 정수형 데이터</a:t>
            </a:r>
            <a:r>
              <a:rPr lang="en-US" altLang="ko-KR" sz="2000" dirty="0"/>
              <a:t>(8, 16bit)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SIMD </a:t>
            </a:r>
            <a:r>
              <a:rPr lang="ko-KR" altLang="en-US" sz="2000" dirty="0"/>
              <a:t>연산이 가능해짐</a:t>
            </a:r>
            <a:endParaRPr lang="en-US" altLang="ko-KR" sz="2000" dirty="0"/>
          </a:p>
          <a:p>
            <a:r>
              <a:rPr lang="en-US" altLang="ko-KR" sz="2400" dirty="0"/>
              <a:t>ARMv7-A(2008)</a:t>
            </a:r>
          </a:p>
          <a:p>
            <a:pPr lvl="1"/>
            <a:r>
              <a:rPr lang="en-US" altLang="ko-KR" sz="2000" dirty="0"/>
              <a:t>NEON</a:t>
            </a:r>
            <a:r>
              <a:rPr lang="ko-KR" altLang="en-US" sz="2000" dirty="0"/>
              <a:t> 기능을 도입</a:t>
            </a:r>
            <a:r>
              <a:rPr lang="en-US" altLang="ko-KR" sz="2000" dirty="0"/>
              <a:t>, 64bit</a:t>
            </a:r>
            <a:r>
              <a:rPr lang="ko-KR" altLang="en-US" sz="2000" dirty="0"/>
              <a:t> 레지스터를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8,16,32,64bit </a:t>
            </a:r>
            <a:r>
              <a:rPr lang="ko-KR" altLang="en-US" sz="2000" dirty="0"/>
              <a:t>정수 및 </a:t>
            </a:r>
            <a:r>
              <a:rPr lang="en-US" altLang="ko-KR" sz="2000" dirty="0"/>
              <a:t>32bit </a:t>
            </a:r>
            <a:r>
              <a:rPr lang="ko-KR" altLang="en-US" sz="2000" dirty="0"/>
              <a:t>부동 소수점 병렬 연산 지원</a:t>
            </a:r>
            <a:endParaRPr lang="en-US" altLang="ko-KR" sz="2000" dirty="0"/>
          </a:p>
          <a:p>
            <a:r>
              <a:rPr lang="en-US" altLang="ko-KR" sz="2400" dirty="0"/>
              <a:t>ARMv8-A(2011)</a:t>
            </a:r>
          </a:p>
          <a:p>
            <a:pPr lvl="1"/>
            <a:r>
              <a:rPr lang="ko-KR" altLang="en-US" sz="2000" dirty="0"/>
              <a:t>레지스터가 </a:t>
            </a:r>
            <a:r>
              <a:rPr lang="en-US" altLang="ko-KR" sz="2000" dirty="0"/>
              <a:t>128bit</a:t>
            </a:r>
            <a:r>
              <a:rPr lang="ko-KR" altLang="en-US" sz="2000" dirty="0"/>
              <a:t>로 확장되었으며</a:t>
            </a:r>
            <a:r>
              <a:rPr lang="en-US" altLang="ko-KR" sz="2000" dirty="0"/>
              <a:t>, 64bit </a:t>
            </a:r>
            <a:r>
              <a:rPr lang="ko-KR" altLang="en-US" sz="2000" dirty="0"/>
              <a:t>부동 소수점 연산을 추가로 지원</a:t>
            </a:r>
            <a:endParaRPr lang="en-US" altLang="ko-KR" sz="2000" dirty="0"/>
          </a:p>
          <a:p>
            <a:r>
              <a:rPr lang="en-US" altLang="ko-KR" sz="2400" dirty="0"/>
              <a:t>ARMv8.2-A(2016)</a:t>
            </a:r>
          </a:p>
          <a:p>
            <a:pPr lvl="1"/>
            <a:r>
              <a:rPr lang="en-US" altLang="ko-KR" sz="2000" dirty="0"/>
              <a:t>SVE </a:t>
            </a:r>
            <a:r>
              <a:rPr lang="ko-KR" altLang="en-US" sz="2000" dirty="0"/>
              <a:t>도입 </a:t>
            </a:r>
            <a:r>
              <a:rPr lang="en-US" altLang="ko-KR" sz="2000" dirty="0"/>
              <a:t>-&gt; </a:t>
            </a:r>
            <a:r>
              <a:rPr lang="ko-KR" altLang="en-US" sz="2000" dirty="0"/>
              <a:t>벡터 길이를 </a:t>
            </a:r>
            <a:r>
              <a:rPr lang="en-US" altLang="ko-KR" sz="2000" dirty="0"/>
              <a:t>128 ~</a:t>
            </a:r>
            <a:r>
              <a:rPr lang="ko-KR" altLang="en-US" sz="2000" dirty="0"/>
              <a:t> </a:t>
            </a:r>
            <a:r>
              <a:rPr lang="en-US" altLang="ko-KR" sz="2000" dirty="0"/>
              <a:t>2048bit</a:t>
            </a:r>
            <a:r>
              <a:rPr lang="ko-KR" altLang="en-US" sz="2000" dirty="0"/>
              <a:t>까지 가변적으로 조절 가능</a:t>
            </a:r>
            <a:endParaRPr lang="en-US" altLang="ko-KR" sz="2000" dirty="0"/>
          </a:p>
          <a:p>
            <a:r>
              <a:rPr lang="en-US" altLang="ko-KR" sz="2400" dirty="0"/>
              <a:t>ARMv9(2021)</a:t>
            </a:r>
          </a:p>
          <a:p>
            <a:pPr lvl="1"/>
            <a:r>
              <a:rPr lang="en-US" altLang="ko-KR" sz="2000" dirty="0"/>
              <a:t>SVE2 </a:t>
            </a:r>
            <a:r>
              <a:rPr lang="ko-KR" altLang="en-US" sz="2000" dirty="0"/>
              <a:t>도입 </a:t>
            </a:r>
            <a:r>
              <a:rPr lang="en-US" altLang="ko-KR" sz="2000" dirty="0"/>
              <a:t>-&gt; NEON</a:t>
            </a:r>
            <a:r>
              <a:rPr lang="ko-KR" altLang="en-US" sz="2000" dirty="0"/>
              <a:t>과 </a:t>
            </a:r>
            <a:r>
              <a:rPr lang="en-US" altLang="ko-KR" sz="2000" dirty="0"/>
              <a:t>SVE</a:t>
            </a:r>
            <a:r>
              <a:rPr lang="ko-KR" altLang="en-US" sz="2000" dirty="0"/>
              <a:t>의 기능을 통합</a:t>
            </a:r>
          </a:p>
        </p:txBody>
      </p:sp>
      <p:sp>
        <p:nvSpPr>
          <p:cNvPr id="4" name="AutoShape 2" descr="그림 1.2. 8방향 16비트 정수 추가 연산">
            <a:extLst>
              <a:ext uri="{FF2B5EF4-FFF2-40B4-BE49-F238E27FC236}">
                <a16:creationId xmlns:a16="http://schemas.microsoft.com/office/drawing/2014/main" id="{BBFD77EC-6E6B-448F-9E16-386501F601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3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BAD2-B1B1-4922-B9CB-2F00683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NEON </a:t>
            </a:r>
            <a:r>
              <a:rPr lang="ko-KR" altLang="en-US" dirty="0"/>
              <a:t>레지스터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FFD9D-3ADC-43CA-B256-E3A781ED0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ARMv7-A: 32</a:t>
            </a:r>
            <a:r>
              <a:rPr lang="ko-KR" altLang="en-US" sz="2400" dirty="0"/>
              <a:t>개의 </a:t>
            </a:r>
            <a:r>
              <a:rPr lang="en-US" altLang="ko-KR" sz="2400" dirty="0"/>
              <a:t>64bit </a:t>
            </a:r>
            <a:r>
              <a:rPr lang="ko-KR" altLang="en-US" sz="2400" dirty="0"/>
              <a:t>레지스터로 구성</a:t>
            </a:r>
            <a:endParaRPr lang="en-US" altLang="ko-KR" sz="2400" dirty="0"/>
          </a:p>
          <a:p>
            <a:pPr lvl="1"/>
            <a:r>
              <a:rPr lang="en-US" altLang="ko-KR" sz="2000" dirty="0"/>
              <a:t>D0</a:t>
            </a:r>
            <a:r>
              <a:rPr lang="ko-KR" altLang="en-US" sz="2000" dirty="0"/>
              <a:t>부터 </a:t>
            </a:r>
            <a:r>
              <a:rPr lang="en-US" altLang="ko-KR" sz="2000" dirty="0"/>
              <a:t>D31</a:t>
            </a:r>
            <a:r>
              <a:rPr lang="ko-KR" altLang="en-US" sz="2000" dirty="0"/>
              <a:t>로 명명</a:t>
            </a:r>
            <a:endParaRPr lang="en-US" altLang="ko-KR" sz="2000" dirty="0"/>
          </a:p>
          <a:p>
            <a:pPr lvl="1"/>
            <a:r>
              <a:rPr lang="en-US" altLang="ko-KR" sz="2000" dirty="0"/>
              <a:t>D</a:t>
            </a:r>
            <a:r>
              <a:rPr lang="ko-KR" altLang="en-US" sz="2000" dirty="0"/>
              <a:t>레지스터 </a:t>
            </a:r>
            <a:r>
              <a:rPr lang="en-US" altLang="ko-KR" sz="2000" dirty="0"/>
              <a:t>2</a:t>
            </a:r>
            <a:r>
              <a:rPr lang="ko-KR" altLang="en-US" sz="2000" dirty="0"/>
              <a:t>개를 </a:t>
            </a:r>
            <a:r>
              <a:rPr lang="en-US" altLang="ko-KR" sz="2000" dirty="0"/>
              <a:t>128bit </a:t>
            </a:r>
            <a:r>
              <a:rPr lang="ko-KR" altLang="en-US" sz="2000" dirty="0"/>
              <a:t>레지스터인 </a:t>
            </a:r>
            <a:r>
              <a:rPr lang="en-US" altLang="ko-KR" sz="2000" dirty="0"/>
              <a:t>Q</a:t>
            </a:r>
            <a:r>
              <a:rPr lang="ko-KR" altLang="en-US" sz="2000" dirty="0"/>
              <a:t>레지스터 </a:t>
            </a:r>
            <a:r>
              <a:rPr lang="en-US" altLang="ko-KR" sz="2000" dirty="0"/>
              <a:t>1</a:t>
            </a:r>
            <a:r>
              <a:rPr lang="ko-KR" altLang="en-US" sz="2000" dirty="0"/>
              <a:t>개로 맵핑 가능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/>
              <a:t>ARMv8: 32</a:t>
            </a:r>
            <a:r>
              <a:rPr lang="ko-KR" altLang="en-US" sz="2400" dirty="0"/>
              <a:t>개의 </a:t>
            </a:r>
            <a:r>
              <a:rPr lang="en-US" altLang="ko-KR" sz="2400" dirty="0"/>
              <a:t>128bit</a:t>
            </a:r>
            <a:r>
              <a:rPr lang="ko-KR" altLang="en-US" sz="2400" dirty="0"/>
              <a:t> 레지스터로 구성</a:t>
            </a:r>
            <a:endParaRPr lang="en-US" altLang="ko-KR" sz="2400" dirty="0"/>
          </a:p>
          <a:p>
            <a:pPr lvl="1"/>
            <a:r>
              <a:rPr lang="en-US" altLang="ko-KR" sz="2000" dirty="0"/>
              <a:t>V0</a:t>
            </a:r>
            <a:r>
              <a:rPr lang="ko-KR" altLang="en-US" sz="2000" dirty="0"/>
              <a:t>부터 </a:t>
            </a:r>
            <a:r>
              <a:rPr lang="en-US" altLang="ko-KR" sz="2000" dirty="0"/>
              <a:t>V31</a:t>
            </a:r>
            <a:r>
              <a:rPr lang="ko-KR" altLang="en-US" sz="2000" dirty="0"/>
              <a:t>로 명명</a:t>
            </a:r>
            <a:endParaRPr lang="en-US" altLang="ko-KR" sz="2000" dirty="0"/>
          </a:p>
          <a:p>
            <a:pPr lvl="1"/>
            <a:r>
              <a:rPr lang="ko-KR" altLang="en-US" sz="2000" dirty="0"/>
              <a:t>각 벡터 레지스터는 </a:t>
            </a:r>
            <a:r>
              <a:rPr lang="en-US" altLang="ko-KR" sz="2000" dirty="0"/>
              <a:t>32bit, 64bit</a:t>
            </a:r>
            <a:r>
              <a:rPr lang="ko-KR" altLang="en-US" sz="2000" dirty="0"/>
              <a:t> 뷰로도 접근 가능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8606B90-1E5E-48A0-8F00-DFB8896402E4}"/>
              </a:ext>
            </a:extLst>
          </p:cNvPr>
          <p:cNvGrpSpPr/>
          <p:nvPr/>
        </p:nvGrpSpPr>
        <p:grpSpPr>
          <a:xfrm>
            <a:off x="8867780" y="969910"/>
            <a:ext cx="3178999" cy="2792352"/>
            <a:chOff x="8465380" y="954087"/>
            <a:chExt cx="3581400" cy="3145811"/>
          </a:xfrm>
        </p:grpSpPr>
        <p:pic>
          <p:nvPicPr>
            <p:cNvPr id="2050" name="Picture 2" descr="Register mapping Q0-Q15 D registers">
              <a:extLst>
                <a:ext uri="{FF2B5EF4-FFF2-40B4-BE49-F238E27FC236}">
                  <a16:creationId xmlns:a16="http://schemas.microsoft.com/office/drawing/2014/main" id="{52466142-3657-4AA9-8108-3C6DFE7C3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380" y="954087"/>
              <a:ext cx="3581400" cy="3000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79D48-CE54-4C32-91C3-684039861B1D}"/>
                </a:ext>
              </a:extLst>
            </p:cNvPr>
            <p:cNvSpPr txBox="1"/>
            <p:nvPr/>
          </p:nvSpPr>
          <p:spPr>
            <a:xfrm>
              <a:off x="9100057" y="3718489"/>
              <a:ext cx="2646265" cy="38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ARMv7 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레지스터 구조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9CF574D-16F4-4B9C-B398-2DBFF2ED60CD}"/>
              </a:ext>
            </a:extLst>
          </p:cNvPr>
          <p:cNvGrpSpPr/>
          <p:nvPr/>
        </p:nvGrpSpPr>
        <p:grpSpPr>
          <a:xfrm>
            <a:off x="7356811" y="4263307"/>
            <a:ext cx="4723114" cy="1624783"/>
            <a:chOff x="6617530" y="4498181"/>
            <a:chExt cx="5429250" cy="1867698"/>
          </a:xfrm>
        </p:grpSpPr>
        <p:pic>
          <p:nvPicPr>
            <p:cNvPr id="2052" name="Picture 4" descr=" AArch64 registers ">
              <a:extLst>
                <a:ext uri="{FF2B5EF4-FFF2-40B4-BE49-F238E27FC236}">
                  <a16:creationId xmlns:a16="http://schemas.microsoft.com/office/drawing/2014/main" id="{5F666221-6909-4D0C-9BCD-FF3AC2938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7530" y="4498181"/>
              <a:ext cx="542925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B6C0F2-04E8-476D-B74E-76BEF5A32E97}"/>
                </a:ext>
              </a:extLst>
            </p:cNvPr>
            <p:cNvSpPr txBox="1"/>
            <p:nvPr/>
          </p:nvSpPr>
          <p:spPr>
            <a:xfrm>
              <a:off x="8182368" y="5976709"/>
              <a:ext cx="2620131" cy="389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ARMv8 </a:t>
              </a:r>
              <a:r>
                <a:rPr lang="ko-KR" altLang="en-US" sz="16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레지스터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32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BAD2-B1B1-4922-B9CB-2F00683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NEON </a:t>
            </a:r>
            <a:r>
              <a:rPr lang="ko-KR" altLang="en-US" dirty="0"/>
              <a:t>레지스터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FFD9D-3ADC-43CA-B256-E3A781ED0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SIMD</a:t>
            </a:r>
            <a:r>
              <a:rPr lang="ko-KR" altLang="en-US" sz="2400" dirty="0"/>
              <a:t>와 </a:t>
            </a:r>
            <a:r>
              <a:rPr lang="en-US" altLang="ko-KR" sz="2400" dirty="0"/>
              <a:t>VFPv3</a:t>
            </a:r>
            <a:r>
              <a:rPr lang="ko-KR" altLang="en-US" sz="2400" dirty="0"/>
              <a:t>가 동시에 사용될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동일한 레지스터 뱅크 공유</a:t>
            </a:r>
            <a:endParaRPr lang="en-US" altLang="ko-KR" sz="2400" dirty="0"/>
          </a:p>
          <a:p>
            <a:pPr lvl="1"/>
            <a:r>
              <a:rPr lang="en-US" altLang="ko-KR" sz="2000" dirty="0"/>
              <a:t>VFPv3: </a:t>
            </a:r>
            <a:r>
              <a:rPr lang="ko-KR" altLang="en-US" sz="2000" dirty="0"/>
              <a:t>부동 소수점 </a:t>
            </a:r>
            <a:r>
              <a:rPr lang="ko-KR" altLang="en-US" sz="2000" dirty="0" err="1"/>
              <a:t>연산기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32</a:t>
            </a:r>
            <a:r>
              <a:rPr lang="ko-KR" altLang="en-US" sz="2400" dirty="0"/>
              <a:t>개의 </a:t>
            </a:r>
            <a:r>
              <a:rPr lang="en-US" altLang="ko-KR" sz="2400" dirty="0"/>
              <a:t>64</a:t>
            </a:r>
            <a:r>
              <a:rPr lang="ko-KR" altLang="en-US" sz="2400" dirty="0"/>
              <a:t>비트 레지스터를 지원</a:t>
            </a:r>
            <a:endParaRPr lang="en-US" altLang="ko-KR" sz="2400" dirty="0"/>
          </a:p>
          <a:p>
            <a:pPr lvl="1"/>
            <a:r>
              <a:rPr lang="en-US" altLang="ko-KR" sz="2000" dirty="0"/>
              <a:t>32</a:t>
            </a:r>
            <a:r>
              <a:rPr lang="ko-KR" altLang="en-US" sz="2000" dirty="0"/>
              <a:t>개의 부동 소수점 레지스터 또한 지원</a:t>
            </a:r>
            <a:endParaRPr lang="en-US" altLang="ko-KR" sz="2000" dirty="0"/>
          </a:p>
          <a:p>
            <a:pPr lvl="2"/>
            <a:r>
              <a:rPr lang="en-US" altLang="ko-KR" sz="1600" dirty="0"/>
              <a:t>VFPv3</a:t>
            </a:r>
            <a:r>
              <a:rPr lang="ko-KR" altLang="en-US" sz="1600" dirty="0"/>
              <a:t>가 </a:t>
            </a:r>
            <a:r>
              <a:rPr lang="en-US" altLang="ko-KR" sz="1600" dirty="0"/>
              <a:t>VFPv3-D32</a:t>
            </a:r>
            <a:r>
              <a:rPr lang="ko-KR" altLang="en-US" sz="1600" dirty="0"/>
              <a:t>방식으로 구현될 경우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r>
              <a:rPr lang="ko-KR" altLang="en-US" sz="2400" dirty="0"/>
              <a:t>레지스터 뱅크를 다양한 뷰로 접근 가능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쿼드</a:t>
            </a:r>
            <a:r>
              <a:rPr lang="ko-KR" altLang="en-US" sz="2000" dirty="0"/>
              <a:t> 워드 </a:t>
            </a:r>
            <a:r>
              <a:rPr lang="en-US" altLang="ko-KR" sz="2000" dirty="0"/>
              <a:t>-&gt; 128 bit </a:t>
            </a:r>
            <a:r>
              <a:rPr lang="ko-KR" altLang="en-US" sz="2000" dirty="0"/>
              <a:t>뷰 </a:t>
            </a:r>
            <a:r>
              <a:rPr lang="en-US" altLang="ko-KR" sz="2000" dirty="0"/>
              <a:t>(Q0 – Q15)</a:t>
            </a:r>
          </a:p>
          <a:p>
            <a:pPr lvl="1"/>
            <a:r>
              <a:rPr lang="ko-KR" altLang="en-US" sz="2000" dirty="0"/>
              <a:t>더블 워드 </a:t>
            </a:r>
            <a:r>
              <a:rPr lang="en-US" altLang="ko-KR" sz="2000" dirty="0"/>
              <a:t>-&gt; 64 bit </a:t>
            </a:r>
            <a:r>
              <a:rPr lang="ko-KR" altLang="en-US" sz="2000" dirty="0"/>
              <a:t>뷰 </a:t>
            </a:r>
            <a:r>
              <a:rPr lang="en-US" altLang="ko-KR" sz="2000" dirty="0"/>
              <a:t>(D0 – D31)</a:t>
            </a:r>
          </a:p>
          <a:p>
            <a:pPr lvl="1"/>
            <a:r>
              <a:rPr lang="ko-KR" altLang="en-US" sz="2000" dirty="0"/>
              <a:t>단정밀도 부동 소수점 연산 </a:t>
            </a:r>
            <a:r>
              <a:rPr lang="en-US" altLang="ko-KR" sz="2000" dirty="0"/>
              <a:t>-&gt; 32 bit </a:t>
            </a:r>
            <a:r>
              <a:rPr lang="ko-KR" altLang="en-US" sz="2000" dirty="0"/>
              <a:t>뷰</a:t>
            </a:r>
            <a:r>
              <a:rPr lang="en-US" altLang="ko-KR" sz="2000" dirty="0"/>
              <a:t> (S0 – S31)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명령어에 따라 자동으로 적절한 뷰에 접근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A48E1-A991-4C03-9F87-B89F9B7A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632" y="1922285"/>
            <a:ext cx="4724514" cy="40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6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BAD2-B1B1-4922-B9CB-2F00683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NEON </a:t>
            </a:r>
            <a:r>
              <a:rPr lang="ko-KR" altLang="en-US" dirty="0" err="1"/>
              <a:t>인트린직</a:t>
            </a:r>
            <a:r>
              <a:rPr lang="ko-KR" altLang="en-US" dirty="0"/>
              <a:t>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FFD9D-3ADC-43CA-B256-E3A781ED0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NEON </a:t>
            </a:r>
            <a:r>
              <a:rPr lang="ko-KR" altLang="en-US" dirty="0" err="1"/>
              <a:t>인트린직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/>
              <a:t>C/C++ </a:t>
            </a:r>
            <a:r>
              <a:rPr lang="ko-KR" altLang="en-US" dirty="0"/>
              <a:t>코드 내에서 </a:t>
            </a:r>
            <a:r>
              <a:rPr lang="en-US" altLang="ko-KR" dirty="0"/>
              <a:t>NEON </a:t>
            </a:r>
            <a:r>
              <a:rPr lang="ko-KR" altLang="en-US" dirty="0"/>
              <a:t>명령어를 호출할 수 있도록 해주는 함수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NEON </a:t>
            </a:r>
            <a:r>
              <a:rPr lang="ko-KR" altLang="en-US" dirty="0"/>
              <a:t>명령어를 함수 형태로 제공</a:t>
            </a:r>
            <a:endParaRPr lang="en-US" altLang="ko-KR" dirty="0"/>
          </a:p>
          <a:p>
            <a:pPr lvl="1"/>
            <a:r>
              <a:rPr lang="ko-KR" altLang="en-US" dirty="0"/>
              <a:t>어셈블리 코드보다 쉽게 병렬 연산 구현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NEON </a:t>
            </a:r>
            <a:r>
              <a:rPr lang="ko-KR" altLang="en-US" dirty="0"/>
              <a:t>사용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어셈블리 코드 직접 작성</a:t>
            </a:r>
            <a:endParaRPr lang="en-US" altLang="ko-KR" dirty="0"/>
          </a:p>
          <a:p>
            <a:pPr lvl="2"/>
            <a:r>
              <a:rPr lang="ko-KR" altLang="en-US" dirty="0" err="1"/>
              <a:t>인트린직</a:t>
            </a:r>
            <a:r>
              <a:rPr lang="ko-KR" altLang="en-US" dirty="0"/>
              <a:t> 함수보다 더 높은 수준의 최적화 가능</a:t>
            </a:r>
            <a:endParaRPr lang="en-US" altLang="ko-KR" dirty="0"/>
          </a:p>
          <a:p>
            <a:pPr lvl="2"/>
            <a:r>
              <a:rPr lang="ko-KR" altLang="en-US" dirty="0"/>
              <a:t>코드 복잡도가 </a:t>
            </a:r>
            <a:r>
              <a:rPr lang="ko-KR" altLang="en-US" dirty="0" err="1"/>
              <a:t>인트린직</a:t>
            </a:r>
            <a:r>
              <a:rPr lang="ko-KR" altLang="en-US" dirty="0"/>
              <a:t> 함수에 비해 매우 높아짐</a:t>
            </a:r>
            <a:endParaRPr lang="en-US" altLang="ko-KR" dirty="0"/>
          </a:p>
          <a:p>
            <a:pPr lvl="1"/>
            <a:r>
              <a:rPr lang="en-US" altLang="ko-KR" dirty="0"/>
              <a:t>NEON</a:t>
            </a:r>
            <a:r>
              <a:rPr lang="ko-KR" altLang="en-US" dirty="0"/>
              <a:t> </a:t>
            </a:r>
            <a:r>
              <a:rPr lang="ko-KR" altLang="en-US" dirty="0" err="1"/>
              <a:t>인트린직</a:t>
            </a:r>
            <a:r>
              <a:rPr lang="ko-KR" altLang="en-US" dirty="0"/>
              <a:t> 함수 사용</a:t>
            </a:r>
            <a:endParaRPr lang="en-US" altLang="ko-KR" dirty="0"/>
          </a:p>
          <a:p>
            <a:pPr lvl="2"/>
            <a:r>
              <a:rPr lang="ko-KR" altLang="en-US" dirty="0"/>
              <a:t>고수준 언어에서 </a:t>
            </a:r>
            <a:r>
              <a:rPr lang="en-US" altLang="ko-KR" dirty="0"/>
              <a:t>NEON</a:t>
            </a:r>
            <a:r>
              <a:rPr lang="ko-KR" altLang="en-US" dirty="0"/>
              <a:t>의 기능을 간단하게 사용 가능</a:t>
            </a:r>
            <a:endParaRPr lang="en-US" altLang="ko-KR" dirty="0"/>
          </a:p>
          <a:p>
            <a:pPr lvl="2"/>
            <a:r>
              <a:rPr lang="ko-KR" altLang="en-US" dirty="0"/>
              <a:t>일반적으로는 어셈블리보다 </a:t>
            </a:r>
            <a:r>
              <a:rPr lang="ko-KR" altLang="en-US" dirty="0" err="1"/>
              <a:t>인트린직</a:t>
            </a:r>
            <a:r>
              <a:rPr lang="ko-KR" altLang="en-US" dirty="0"/>
              <a:t> 함수를 많이 활용</a:t>
            </a:r>
            <a:endParaRPr lang="en-US" altLang="ko-KR" dirty="0"/>
          </a:p>
          <a:p>
            <a:pPr lvl="2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1792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BAD2-B1B1-4922-B9CB-2F00683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NEON </a:t>
            </a:r>
            <a:r>
              <a:rPr lang="ko-KR" altLang="en-US" dirty="0" err="1"/>
              <a:t>인트린직</a:t>
            </a:r>
            <a:r>
              <a:rPr lang="ko-KR" altLang="en-US" dirty="0"/>
              <a:t>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FFD9D-3ADC-43CA-B256-E3A781ED0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주요 </a:t>
            </a:r>
            <a:r>
              <a:rPr lang="en-US" altLang="ko-KR" sz="2400" dirty="0"/>
              <a:t>NEON </a:t>
            </a:r>
            <a:r>
              <a:rPr lang="ko-KR" altLang="en-US" sz="2400" dirty="0" err="1"/>
              <a:t>인트린직</a:t>
            </a:r>
            <a:r>
              <a:rPr lang="ko-KR" altLang="en-US" sz="2400" dirty="0"/>
              <a:t> 함수</a:t>
            </a:r>
            <a:endParaRPr lang="en-US" altLang="ko-KR" sz="2400" dirty="0"/>
          </a:p>
          <a:p>
            <a:r>
              <a:rPr lang="ko-KR" altLang="en-US" sz="2400" dirty="0"/>
              <a:t>데이터 로드</a:t>
            </a:r>
            <a:r>
              <a:rPr lang="en-US" altLang="ko-KR" sz="2400" dirty="0"/>
              <a:t>/</a:t>
            </a:r>
            <a:r>
              <a:rPr lang="ko-KR" altLang="en-US" sz="2400" dirty="0"/>
              <a:t>스토어 함수</a:t>
            </a:r>
            <a:endParaRPr lang="en-US" altLang="ko-KR" sz="2400" dirty="0"/>
          </a:p>
          <a:p>
            <a:pPr lvl="1"/>
            <a:r>
              <a:rPr lang="en-US" altLang="ko-KR" sz="2000" dirty="0"/>
              <a:t>Vld1q_u8: </a:t>
            </a:r>
            <a:r>
              <a:rPr lang="ko-KR" altLang="en-US" sz="2000" dirty="0"/>
              <a:t>메모리에서</a:t>
            </a:r>
            <a:r>
              <a:rPr lang="en-US" altLang="ko-KR" sz="2000" dirty="0"/>
              <a:t> 128 bit </a:t>
            </a:r>
            <a:r>
              <a:rPr lang="ko-KR" altLang="en-US" sz="2000" dirty="0"/>
              <a:t>벡터로 데이터를 </a:t>
            </a:r>
            <a:r>
              <a:rPr lang="ko-KR" altLang="en-US" sz="2000" dirty="0" err="1"/>
              <a:t>로드하는</a:t>
            </a:r>
            <a:r>
              <a:rPr lang="ko-KR" altLang="en-US" sz="2000" dirty="0"/>
              <a:t> 함수</a:t>
            </a:r>
            <a:endParaRPr lang="en-US" altLang="ko-KR" sz="2000" dirty="0"/>
          </a:p>
          <a:p>
            <a:pPr lvl="1"/>
            <a:r>
              <a:rPr lang="en-US" altLang="ko-KR" sz="2000" dirty="0"/>
              <a:t>Vst1q_f32: 128 bit </a:t>
            </a:r>
            <a:r>
              <a:rPr lang="ko-KR" altLang="en-US" sz="2000" dirty="0"/>
              <a:t>벡터의 데이터를 메모리에 저장하는 함수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벡터 연산 함수</a:t>
            </a:r>
            <a:endParaRPr lang="en-US" altLang="ko-KR" sz="2400" dirty="0"/>
          </a:p>
          <a:p>
            <a:pPr lvl="1"/>
            <a:r>
              <a:rPr lang="en-US" altLang="ko-KR" sz="2000" dirty="0"/>
              <a:t>Vaddq_u8: 128 bit unsigned </a:t>
            </a:r>
            <a:r>
              <a:rPr lang="ko-KR" altLang="en-US" sz="2000" dirty="0"/>
              <a:t>정수를 요소 별로 더하는 함수</a:t>
            </a:r>
            <a:endParaRPr lang="en-US" altLang="ko-KR" sz="2000" dirty="0"/>
          </a:p>
          <a:p>
            <a:pPr lvl="1"/>
            <a:r>
              <a:rPr lang="en-US" altLang="ko-KR" sz="2000" dirty="0"/>
              <a:t>Vmulq_f32: 128 bit float</a:t>
            </a:r>
            <a:r>
              <a:rPr lang="ko-KR" altLang="en-US" sz="2000" dirty="0"/>
              <a:t>형 데이터를 요소 별로 곱하는 함수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dirty="0"/>
              <a:t>타입 변환 함수</a:t>
            </a:r>
            <a:endParaRPr lang="en-US" altLang="ko-KR" sz="2000" dirty="0"/>
          </a:p>
          <a:p>
            <a:pPr lvl="1"/>
            <a:r>
              <a:rPr lang="en-US" altLang="ko-KR" sz="2000" dirty="0"/>
              <a:t>Vcvtq_f32_s32: 32 bit </a:t>
            </a:r>
            <a:r>
              <a:rPr lang="ko-KR" altLang="en-US" sz="2000" dirty="0"/>
              <a:t>정수 벡터를 </a:t>
            </a:r>
            <a:r>
              <a:rPr lang="en-US" altLang="ko-KR" sz="2000" dirty="0"/>
              <a:t>float </a:t>
            </a:r>
            <a:r>
              <a:rPr lang="ko-KR" altLang="en-US" sz="2000" dirty="0"/>
              <a:t>벡터로 변환하는 함수</a:t>
            </a:r>
            <a:endParaRPr lang="en-US" altLang="ko-KR" sz="2000" dirty="0"/>
          </a:p>
          <a:p>
            <a:pPr lvl="1"/>
            <a:r>
              <a:rPr lang="en-US" altLang="ko-KR" sz="2000" dirty="0"/>
              <a:t>Vcvtq_s32_f32: float </a:t>
            </a:r>
            <a:r>
              <a:rPr lang="ko-KR" altLang="en-US" sz="2000" dirty="0"/>
              <a:t>벡터를 </a:t>
            </a:r>
            <a:r>
              <a:rPr lang="en-US" altLang="ko-KR" sz="2000" dirty="0"/>
              <a:t>32 bit </a:t>
            </a:r>
            <a:r>
              <a:rPr lang="ko-KR" altLang="en-US" sz="2000" dirty="0"/>
              <a:t>정수 벡터로 변환하는 함수</a:t>
            </a:r>
          </a:p>
        </p:txBody>
      </p:sp>
    </p:spTree>
    <p:extLst>
      <p:ext uri="{BB962C8B-B14F-4D97-AF65-F5344CB8AC3E}">
        <p14:creationId xmlns:p14="http://schemas.microsoft.com/office/powerpoint/2010/main" val="76495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F387A-CF6E-4C83-8F6F-A9A815F7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NEON </a:t>
            </a:r>
            <a:r>
              <a:rPr lang="ko-KR" altLang="en-US" dirty="0" err="1"/>
              <a:t>인트린직</a:t>
            </a:r>
            <a:r>
              <a:rPr lang="ko-KR" altLang="en-US" dirty="0"/>
              <a:t> 함수 예시 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3DE48-C401-4745-85E3-B972A306F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17" y="1376905"/>
            <a:ext cx="3320009" cy="5024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128bit </a:t>
            </a:r>
            <a:r>
              <a:rPr lang="ko-KR" altLang="en-US" dirty="0"/>
              <a:t>간 덧셈 구현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403A4F0-455D-CA29-02E1-E94CEE476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43" y="1088421"/>
            <a:ext cx="5684837" cy="1021993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AB85D9-45E8-C79B-38E4-F1416CF3B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0" y="2777691"/>
            <a:ext cx="5887838" cy="2361216"/>
          </a:xfrm>
          <a:prstGeom prst="rect">
            <a:avLst/>
          </a:prstGeom>
        </p:spPr>
      </p:pic>
      <p:pic>
        <p:nvPicPr>
          <p:cNvPr id="15" name="그림 1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B369334-C333-1FE2-60E6-5DD383B69C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61" y="2658810"/>
            <a:ext cx="4775200" cy="25858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76A1789-BFF0-F083-CA79-970EC2250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61" y="6097781"/>
            <a:ext cx="4851400" cy="58420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58225088-FF8B-4869-ADF4-DBEE936E1713}"/>
              </a:ext>
            </a:extLst>
          </p:cNvPr>
          <p:cNvSpPr/>
          <p:nvPr/>
        </p:nvSpPr>
        <p:spPr>
          <a:xfrm rot="2709169">
            <a:off x="5177657" y="2169491"/>
            <a:ext cx="355600" cy="4544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27C55DE-9AA0-4370-945C-BB97B7374293}"/>
              </a:ext>
            </a:extLst>
          </p:cNvPr>
          <p:cNvSpPr/>
          <p:nvPr/>
        </p:nvSpPr>
        <p:spPr>
          <a:xfrm rot="18482692">
            <a:off x="7509934" y="2163247"/>
            <a:ext cx="355600" cy="4544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FF44D3C-450F-43BA-BE6F-4F41EA9BDC58}"/>
              </a:ext>
            </a:extLst>
          </p:cNvPr>
          <p:cNvSpPr/>
          <p:nvPr/>
        </p:nvSpPr>
        <p:spPr>
          <a:xfrm>
            <a:off x="5765800" y="5444017"/>
            <a:ext cx="1430866" cy="45443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6FCC12C-DF6F-4F0D-AC50-3664585DA940}"/>
              </a:ext>
            </a:extLst>
          </p:cNvPr>
          <p:cNvSpPr txBox="1">
            <a:spLocks/>
          </p:cNvSpPr>
          <p:nvPr/>
        </p:nvSpPr>
        <p:spPr>
          <a:xfrm>
            <a:off x="130430" y="6037217"/>
            <a:ext cx="3993931" cy="77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어셈블리 구현과 </a:t>
            </a:r>
            <a:r>
              <a:rPr lang="ko-KR" altLang="en-US" sz="2000" dirty="0" err="1"/>
              <a:t>인트린직</a:t>
            </a:r>
            <a:r>
              <a:rPr lang="ko-KR" altLang="en-US" sz="2000" dirty="0"/>
              <a:t> 구현의 </a:t>
            </a:r>
            <a:endParaRPr lang="en-US" altLang="ko-KR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/>
              <a:t>비슷한 성능 도출</a:t>
            </a:r>
          </a:p>
        </p:txBody>
      </p:sp>
    </p:spTree>
    <p:extLst>
      <p:ext uri="{BB962C8B-B14F-4D97-AF65-F5344CB8AC3E}">
        <p14:creationId xmlns:p14="http://schemas.microsoft.com/office/powerpoint/2010/main" val="11494656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578</Words>
  <Application>Microsoft Macintosh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G마켓 산스 TTF Medium</vt:lpstr>
      <vt:lpstr>Arial</vt:lpstr>
      <vt:lpstr>CryptoCraft 테마</vt:lpstr>
      <vt:lpstr>제목 테마</vt:lpstr>
      <vt:lpstr>ARM NEON</vt:lpstr>
      <vt:lpstr>NEON 개요</vt:lpstr>
      <vt:lpstr>NEON 개요</vt:lpstr>
      <vt:lpstr>ARM SIMD 기술 타임라인</vt:lpstr>
      <vt:lpstr>NEON 레지스터 구조</vt:lpstr>
      <vt:lpstr>NEON 레지스터 구조</vt:lpstr>
      <vt:lpstr>NEON 인트린직 함수</vt:lpstr>
      <vt:lpstr>NEON 인트린직 함수</vt:lpstr>
      <vt:lpstr>NEON 인트린직 함수 예시 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84</cp:revision>
  <dcterms:created xsi:type="dcterms:W3CDTF">2019-03-05T04:29:07Z</dcterms:created>
  <dcterms:modified xsi:type="dcterms:W3CDTF">2024-11-11T23:56:21Z</dcterms:modified>
</cp:coreProperties>
</file>