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305" r:id="rId5"/>
    <p:sldId id="314" r:id="rId6"/>
    <p:sldId id="307" r:id="rId7"/>
    <p:sldId id="315" r:id="rId8"/>
    <p:sldId id="318" r:id="rId9"/>
    <p:sldId id="317" r:id="rId10"/>
    <p:sldId id="320" r:id="rId11"/>
    <p:sldId id="319" r:id="rId12"/>
    <p:sldId id="316" r:id="rId13"/>
    <p:sldId id="313" r:id="rId14"/>
    <p:sldId id="312" r:id="rId15"/>
    <p:sldId id="30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pie/CryptoCraftLab-minpie_public" TargetMode="External"/><Relationship Id="rId2" Type="http://schemas.openxmlformats.org/officeDocument/2006/relationships/hyperlink" Target="https://youtu.be/xBHhmdKgrFo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islab.kaist.ac.kr/lecture/2010/spring/cs548/basic/B02.pdf" TargetMode="External"/><Relationship Id="rId2" Type="http://schemas.openxmlformats.org/officeDocument/2006/relationships/hyperlink" Target="https://en.wikipedia.org/wiki/ElGamal_encryp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cr.uwaterloo.ca/hac/about/chap8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공개키 암호의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br>
              <a:rPr lang="en-US" altLang="ko-KR" dirty="0"/>
            </a:br>
            <a:r>
              <a:rPr lang="en-US" altLang="ko-KR" dirty="0"/>
              <a:t>YouTube: </a:t>
            </a:r>
            <a:r>
              <a:rPr lang="en-US" altLang="ko-KR" dirty="0">
                <a:hlinkClick r:id="rId2"/>
              </a:rPr>
              <a:t>https://youtu.be/xBHhmdKgrFo</a:t>
            </a:r>
            <a:br>
              <a:rPr lang="en-US" altLang="ko-KR" dirty="0"/>
            </a:br>
            <a:r>
              <a:rPr lang="en-US" altLang="ko-KR" dirty="0"/>
              <a:t>Git: </a:t>
            </a:r>
            <a:r>
              <a:rPr lang="en-US" altLang="ko-KR" dirty="0">
                <a:hlinkClick r:id="rId3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B6EFC-13DF-9D7A-EA28-24CA04281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45616-A949-D45E-AACF-1A0410DE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Decrypt()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3AA61-3549-5B54-7D94-57720B344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1028" y="1152525"/>
            <a:ext cx="4639809" cy="5057775"/>
          </a:xfrm>
        </p:spPr>
        <p:txBody>
          <a:bodyPr/>
          <a:lstStyle/>
          <a:p>
            <a:r>
              <a:rPr lang="ko-KR" altLang="en-US" dirty="0"/>
              <a:t>복호화 연산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F8C6FD-60DC-082F-D353-611B8B29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228558"/>
            <a:ext cx="6648526" cy="24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6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GetModularMultiplicativeInverse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62057" y="1152525"/>
            <a:ext cx="5118782" cy="5057775"/>
          </a:xfrm>
        </p:spPr>
        <p:txBody>
          <a:bodyPr/>
          <a:lstStyle/>
          <a:p>
            <a:r>
              <a:rPr lang="ko-KR" altLang="en-US" dirty="0"/>
              <a:t>모듈로 곱 역원을 구하는 함수</a:t>
            </a:r>
            <a:endParaRPr lang="en-US" altLang="ko-KR" dirty="0"/>
          </a:p>
          <a:p>
            <a:r>
              <a:rPr lang="ko-KR" altLang="en-US" dirty="0"/>
              <a:t>확장 유클리드 알고리즘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B4605-58CD-F928-92CE-69431F7B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071626"/>
            <a:ext cx="529663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5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실행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3909" y="1152525"/>
            <a:ext cx="4456929" cy="5057775"/>
          </a:xfrm>
        </p:spPr>
        <p:txBody>
          <a:bodyPr/>
          <a:lstStyle/>
          <a:p>
            <a:r>
              <a:rPr lang="ko-KR" altLang="en-US" dirty="0"/>
              <a:t>처음 </a:t>
            </a:r>
            <a:r>
              <a:rPr lang="ko-KR" altLang="en-US" dirty="0" err="1"/>
              <a:t>평문을</a:t>
            </a:r>
            <a:r>
              <a:rPr lang="ko-KR" altLang="en-US" dirty="0"/>
              <a:t> 암호화 하고 다시 복호화 해서 원래 </a:t>
            </a:r>
            <a:br>
              <a:rPr lang="en-US" altLang="ko-KR" dirty="0"/>
            </a:br>
            <a:r>
              <a:rPr lang="ko-KR" altLang="en-US" dirty="0" err="1"/>
              <a:t>평문이</a:t>
            </a:r>
            <a:r>
              <a:rPr lang="ko-KR" altLang="en-US" dirty="0"/>
              <a:t> 나옴으로서 </a:t>
            </a:r>
            <a:br>
              <a:rPr lang="en-US" altLang="ko-KR" dirty="0"/>
            </a:br>
            <a:r>
              <a:rPr lang="ko-KR" altLang="en-US" dirty="0"/>
              <a:t>알고리즘이 잘 동작한 </a:t>
            </a:r>
            <a:br>
              <a:rPr lang="en-US" altLang="ko-KR" dirty="0"/>
            </a:br>
            <a:r>
              <a:rPr lang="ko-KR" altLang="en-US" dirty="0"/>
              <a:t>것을 확인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D9F4F3-9A91-8D36-DEAF-53F4647F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6912747" cy="336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4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참고문헌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5D2426-9873-6463-4EB0-A4FC856FF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https://en.wikipedia.org/wiki/ElGamal_encryption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https://caislab.kaist.ac.kr/lecture/2010/spring/cs548/basic/B02.pdf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https://cacr.uwaterloo.ca/hac/about/chap8.pdf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0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발표 계획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계획</a:t>
            </a:r>
            <a:r>
              <a:rPr lang="en-US" altLang="ko-KR" dirty="0"/>
              <a:t>: 24.07.19ver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Part 1.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Ep1. AES</a:t>
            </a:r>
          </a:p>
          <a:p>
            <a:pPr lvl="2"/>
            <a:r>
              <a:rPr lang="en-US" altLang="ko-KR" dirty="0"/>
              <a:t>Ep2. DES</a:t>
            </a:r>
          </a:p>
          <a:p>
            <a:pPr lvl="1"/>
            <a:r>
              <a:rPr lang="en-US" altLang="ko-KR" dirty="0"/>
              <a:t>Part 2. 64</a:t>
            </a:r>
            <a:r>
              <a:rPr lang="ko-KR" altLang="en-US" dirty="0"/>
              <a:t>비트 이상 키 길이의 공개키 암호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2"/>
            <a:r>
              <a:rPr lang="en-US" altLang="ko-KR" dirty="0"/>
              <a:t>Ep3. GMP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Ep4. RSA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Ep5. Rabin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Ep6. </a:t>
            </a:r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Ep7. ECDSA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AES-</a:t>
            </a:r>
            <a:r>
              <a:rPr lang="ko-KR" altLang="en-US" dirty="0"/>
              <a:t>운영모드 </a:t>
            </a:r>
            <a:r>
              <a:rPr lang="en-US" altLang="ko-KR" dirty="0"/>
              <a:t>with </a:t>
            </a:r>
            <a:r>
              <a:rPr lang="ko-KR" altLang="en-US" dirty="0"/>
              <a:t>병렬컴퓨팅</a:t>
            </a:r>
            <a:endParaRPr lang="en-US" altLang="ko-KR" dirty="0"/>
          </a:p>
          <a:p>
            <a:pPr lvl="2"/>
            <a:r>
              <a:rPr lang="en-US" altLang="ko-KR" dirty="0"/>
              <a:t>Ep8. </a:t>
            </a:r>
            <a:r>
              <a:rPr lang="en-US" altLang="ko-KR" dirty="0" err="1"/>
              <a:t>OpenMPI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Ep9. </a:t>
            </a:r>
            <a:r>
              <a:rPr lang="en-US" altLang="ko-KR" dirty="0" err="1"/>
              <a:t>OpenMPI</a:t>
            </a:r>
            <a:r>
              <a:rPr lang="en-US" altLang="ko-KR" dirty="0"/>
              <a:t>-AES</a:t>
            </a:r>
          </a:p>
          <a:p>
            <a:pPr lvl="2"/>
            <a:r>
              <a:rPr lang="en-US" altLang="ko-KR" dirty="0"/>
              <a:t>Ep10. CUDA C</a:t>
            </a:r>
          </a:p>
          <a:p>
            <a:pPr lvl="2"/>
            <a:r>
              <a:rPr lang="en-US" altLang="ko-KR" dirty="0"/>
              <a:t>Ep11. CUDA-AES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2B986E-69BA-D195-7935-326DD9FA1837}"/>
              </a:ext>
            </a:extLst>
          </p:cNvPr>
          <p:cNvGrpSpPr/>
          <p:nvPr/>
        </p:nvGrpSpPr>
        <p:grpSpPr>
          <a:xfrm>
            <a:off x="0" y="3589867"/>
            <a:ext cx="1340667" cy="409793"/>
            <a:chOff x="11020" y="1840502"/>
            <a:chExt cx="1340667" cy="40979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AC452439-53D3-7829-9987-9E4AA8494327}"/>
                </a:ext>
              </a:extLst>
            </p:cNvPr>
            <p:cNvSpPr/>
            <p:nvPr/>
          </p:nvSpPr>
          <p:spPr>
            <a:xfrm>
              <a:off x="776921" y="1840502"/>
              <a:ext cx="574766" cy="40979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493635-3CD0-E6DD-9B19-6DF48D27093B}"/>
                </a:ext>
              </a:extLst>
            </p:cNvPr>
            <p:cNvSpPr txBox="1"/>
            <p:nvPr/>
          </p:nvSpPr>
          <p:spPr>
            <a:xfrm>
              <a:off x="11020" y="1840502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Today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2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F76B-2AA0-E025-B77D-6EBB6F89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F22FE-9C74-51CE-C02E-D06BD066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계획</a:t>
            </a:r>
            <a:r>
              <a:rPr lang="en-US" altLang="ko-KR" dirty="0"/>
              <a:t>: 24.11.09ver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3804E6-AE63-6C1E-4C22-C470898A1C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1. AES</a:t>
            </a:r>
          </a:p>
          <a:p>
            <a:pPr lvl="2"/>
            <a:r>
              <a:rPr lang="en-US" altLang="ko-KR" dirty="0"/>
              <a:t>2. DES</a:t>
            </a:r>
          </a:p>
          <a:p>
            <a:pPr lvl="1"/>
            <a:r>
              <a:rPr lang="en-US" altLang="ko-KR" dirty="0"/>
              <a:t>64</a:t>
            </a:r>
            <a:r>
              <a:rPr lang="ko-KR" altLang="en-US" dirty="0"/>
              <a:t>비트 이상 키 길이의 공개키 암호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2"/>
            <a:r>
              <a:rPr lang="en-US" altLang="ko-KR" dirty="0"/>
              <a:t>3. GMP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4. RSA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5. Rabin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7. ECDSA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AES-</a:t>
            </a:r>
            <a:r>
              <a:rPr lang="ko-KR" altLang="en-US" dirty="0"/>
              <a:t>운영모드 </a:t>
            </a:r>
            <a:r>
              <a:rPr lang="en-US" altLang="ko-KR" dirty="0"/>
              <a:t>with </a:t>
            </a:r>
            <a:r>
              <a:rPr lang="ko-KR" altLang="en-US" dirty="0"/>
              <a:t>병렬컴퓨팅</a:t>
            </a:r>
            <a:endParaRPr lang="en-US" altLang="ko-KR" dirty="0"/>
          </a:p>
          <a:p>
            <a:pPr lvl="2"/>
            <a:r>
              <a:rPr lang="en-US" altLang="ko-KR" dirty="0"/>
              <a:t>8. </a:t>
            </a:r>
            <a:r>
              <a:rPr lang="en-US" altLang="ko-KR" dirty="0" err="1"/>
              <a:t>OpenMPI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9. </a:t>
            </a:r>
            <a:r>
              <a:rPr lang="en-US" altLang="ko-KR" dirty="0" err="1"/>
              <a:t>OpenMPI</a:t>
            </a:r>
            <a:r>
              <a:rPr lang="en-US" altLang="ko-KR" dirty="0"/>
              <a:t>-AES</a:t>
            </a:r>
          </a:p>
          <a:p>
            <a:pPr lvl="2"/>
            <a:r>
              <a:rPr lang="en-US" altLang="ko-KR" dirty="0"/>
              <a:t>10. CUDA C</a:t>
            </a:r>
          </a:p>
          <a:p>
            <a:pPr lvl="2"/>
            <a:r>
              <a:rPr lang="en-US" altLang="ko-KR" dirty="0"/>
              <a:t>11. CUDA-AES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FA643B-D53B-4D29-E1A0-92654E251565}"/>
              </a:ext>
            </a:extLst>
          </p:cNvPr>
          <p:cNvGrpSpPr/>
          <p:nvPr/>
        </p:nvGrpSpPr>
        <p:grpSpPr>
          <a:xfrm>
            <a:off x="0" y="3581157"/>
            <a:ext cx="1340667" cy="409793"/>
            <a:chOff x="11020" y="1840502"/>
            <a:chExt cx="1340667" cy="40979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E77A44DA-24C7-3C1E-7330-86E366BA0D94}"/>
                </a:ext>
              </a:extLst>
            </p:cNvPr>
            <p:cNvSpPr/>
            <p:nvPr/>
          </p:nvSpPr>
          <p:spPr>
            <a:xfrm>
              <a:off x="776921" y="1840502"/>
              <a:ext cx="574766" cy="40979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58BAD2-CC0A-C663-8F28-7F8E2A6883D1}"/>
                </a:ext>
              </a:extLst>
            </p:cNvPr>
            <p:cNvSpPr txBox="1"/>
            <p:nvPr/>
          </p:nvSpPr>
          <p:spPr>
            <a:xfrm>
              <a:off x="11020" y="1840502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Today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0098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84274" y="1152525"/>
            <a:ext cx="4796564" cy="5057775"/>
          </a:xfrm>
        </p:spPr>
        <p:txBody>
          <a:bodyPr/>
          <a:lstStyle/>
          <a:p>
            <a:r>
              <a:rPr lang="ko-KR" altLang="en-US" dirty="0"/>
              <a:t>기본적인 수준에서 공개키 </a:t>
            </a:r>
            <a:r>
              <a:rPr lang="ko-KR" altLang="en-US" dirty="0" err="1"/>
              <a:t>암호로서의</a:t>
            </a:r>
            <a:r>
              <a:rPr lang="ko-KR" altLang="en-US" dirty="0"/>
              <a:t> </a:t>
            </a:r>
            <a:r>
              <a:rPr lang="en-US" altLang="ko-KR" dirty="0" err="1"/>
              <a:t>Elgamal</a:t>
            </a:r>
            <a:r>
              <a:rPr lang="ko-KR" altLang="en-US" dirty="0"/>
              <a:t>을 구현</a:t>
            </a:r>
            <a:endParaRPr lang="en-US" altLang="ko-KR" dirty="0"/>
          </a:p>
          <a:p>
            <a:r>
              <a:rPr lang="ko-KR" altLang="en-US" dirty="0"/>
              <a:t>기반문제</a:t>
            </a:r>
            <a:r>
              <a:rPr lang="en-US" altLang="ko-KR" dirty="0"/>
              <a:t>: </a:t>
            </a:r>
            <a:r>
              <a:rPr lang="ko-KR" altLang="en-US" dirty="0"/>
              <a:t>이산로그 문제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12E965-75F5-31A0-C8D8-F910D8B40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52525"/>
            <a:ext cx="645885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68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4C459-3709-C55B-DEEF-6BDC7B82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14EA9-8C18-C38B-85B0-C062B384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전체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42AF5A-EBB0-0587-B210-88EC0CD224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857"/>
          <a:stretch/>
        </p:blipFill>
        <p:spPr>
          <a:xfrm>
            <a:off x="5923238" y="1310424"/>
            <a:ext cx="5403996" cy="3000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0DCD9D-7414-1F74-816C-CAACA7A35B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143"/>
          <a:stretch/>
        </p:blipFill>
        <p:spPr>
          <a:xfrm>
            <a:off x="411919" y="1326961"/>
            <a:ext cx="5404985" cy="29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8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9DDC5-5297-2774-C05E-1642D304B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ED91F-C218-53BB-E9D9-1812BF9B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KeyGeneration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D57415-6692-8488-657E-E9F36F43A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0271" y="2701290"/>
            <a:ext cx="4639809" cy="3509010"/>
          </a:xfrm>
        </p:spPr>
        <p:txBody>
          <a:bodyPr/>
          <a:lstStyle/>
          <a:p>
            <a:r>
              <a:rPr lang="ko-KR" altLang="en-US" dirty="0" err="1"/>
              <a:t>키생성</a:t>
            </a:r>
            <a:r>
              <a:rPr lang="ko-KR" altLang="en-US" dirty="0"/>
              <a:t> 연산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1966FB-8D6C-8A3A-EC8F-2D531D3E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584"/>
          <a:stretch/>
        </p:blipFill>
        <p:spPr>
          <a:xfrm>
            <a:off x="411163" y="1152525"/>
            <a:ext cx="4103076" cy="53092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4C2D77-6A5C-955E-3DD8-F7E9EE76A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417"/>
          <a:stretch/>
        </p:blipFill>
        <p:spPr>
          <a:xfrm>
            <a:off x="4514239" y="1152525"/>
            <a:ext cx="4103076" cy="15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19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FastModuloExponentation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2389" y="1152525"/>
            <a:ext cx="5188450" cy="5057775"/>
          </a:xfrm>
        </p:spPr>
        <p:txBody>
          <a:bodyPr/>
          <a:lstStyle/>
          <a:p>
            <a:r>
              <a:rPr lang="ko-KR" altLang="en-US" dirty="0"/>
              <a:t>모듈로 거듭제곱 함수</a:t>
            </a:r>
            <a:endParaRPr lang="en-US" altLang="ko-KR" dirty="0"/>
          </a:p>
          <a:p>
            <a:r>
              <a:rPr lang="ko-KR" altLang="en-US" dirty="0"/>
              <a:t>제곱</a:t>
            </a:r>
            <a:r>
              <a:rPr lang="en-US" altLang="ko-KR" dirty="0"/>
              <a:t>-</a:t>
            </a:r>
            <a:r>
              <a:rPr lang="ko-KR" altLang="en-US" dirty="0"/>
              <a:t>곱 방법을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FCB596-E2AF-F19B-ECB0-8B2B2E3E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52525"/>
            <a:ext cx="552527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9194-0A5E-EE77-B33C-C03606ABD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1AEF7-3BAA-93E1-8325-D31CEBD4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Encrypt()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2198A-65D0-537F-BE5B-5095165BC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1028" y="1152525"/>
            <a:ext cx="4639809" cy="5057775"/>
          </a:xfrm>
        </p:spPr>
        <p:txBody>
          <a:bodyPr/>
          <a:lstStyle/>
          <a:p>
            <a:r>
              <a:rPr lang="ko-KR" altLang="en-US" dirty="0"/>
              <a:t>암호화 연산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D85633-6EDA-F87F-F6B2-DE86545A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66497"/>
            <a:ext cx="6677957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741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339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CryptoCraft 테마</vt:lpstr>
      <vt:lpstr>제목 테마</vt:lpstr>
      <vt:lpstr>공개키 암호의 구현</vt:lpstr>
      <vt:lpstr>PowerPoint 프레젠테이션</vt:lpstr>
      <vt:lpstr>발표 계획: 24.07.19ver</vt:lpstr>
      <vt:lpstr>발표 계획: 24.11.09ver</vt:lpstr>
      <vt:lpstr>Elgamal C언어 구현 - 개요</vt:lpstr>
      <vt:lpstr>Elgamal C언어 구현 – 전체 흐름</vt:lpstr>
      <vt:lpstr>Elgamal C언어 구현 – KeyGeneration()</vt:lpstr>
      <vt:lpstr>Elgamal C언어 구현 – FastModuloExponentation()</vt:lpstr>
      <vt:lpstr>Elgamal C언어 구현 – Encrypt()</vt:lpstr>
      <vt:lpstr>Elgamal C언어 구현 – Decrypt()</vt:lpstr>
      <vt:lpstr>Elgamal C언어 구현 – GetModularMultiplicativeInverse()</vt:lpstr>
      <vt:lpstr>Elgamal C언어 구현 – 실행 결과</vt:lpstr>
      <vt:lpstr>Elgamal C언어 구현 – 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547</cp:revision>
  <dcterms:created xsi:type="dcterms:W3CDTF">2019-03-05T04:29:07Z</dcterms:created>
  <dcterms:modified xsi:type="dcterms:W3CDTF">2024-11-10T08:21:48Z</dcterms:modified>
</cp:coreProperties>
</file>