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9" r:id="rId3"/>
    <p:sldId id="282" r:id="rId4"/>
    <p:sldId id="284" r:id="rId5"/>
    <p:sldId id="283" r:id="rId6"/>
    <p:sldId id="285" r:id="rId7"/>
    <p:sldId id="286" r:id="rId8"/>
    <p:sldId id="287" r:id="rId9"/>
    <p:sldId id="288" r:id="rId10"/>
    <p:sldId id="289" r:id="rId11"/>
    <p:sldId id="280" r:id="rId12"/>
    <p:sldId id="290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8" autoAdjust="0"/>
    <p:restoredTop sz="87763"/>
  </p:normalViewPr>
  <p:slideViewPr>
    <p:cSldViewPr snapToGrid="0">
      <p:cViewPr varScale="1">
        <p:scale>
          <a:sx n="100" d="100"/>
          <a:sy n="100" d="100"/>
        </p:scale>
        <p:origin x="142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2024. 6. 9.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2024. 6. 9.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ore-KR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17,408 (544 × 32)</a:t>
            </a:r>
            <a:endParaRPr lang="ko-Kore-KR" altLang="en-US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476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lDhTATTGGa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LSH</a:t>
            </a:r>
            <a:r>
              <a:rPr lang="ko-KR" altLang="en-US" dirty="0"/>
              <a:t> </a:t>
            </a:r>
            <a:r>
              <a:rPr lang="en-US" altLang="ko-KR" dirty="0"/>
              <a:t>on Quantum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>
                <a:hlinkClick r:id="rId2"/>
              </a:rPr>
              <a:t>https://youtu.be/lDhTATTGGaE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LSH on Quantum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6ABD40-804D-0D3C-D495-6591C55FF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22" y="1693084"/>
            <a:ext cx="5386277" cy="4859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8C676D-1D3B-4844-1105-789A07FF83DA}"/>
                  </a:ext>
                </a:extLst>
              </p:cNvPr>
              <p:cNvSpPr txBox="1"/>
              <p:nvPr/>
            </p:nvSpPr>
            <p:spPr>
              <a:xfrm>
                <a:off x="5894827" y="1654629"/>
                <a:ext cx="6493116" cy="1969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ore-KR" b="1" i="1" dirty="0" smtClean="0">
                        <a:latin typeface="Cambria Math" panose="02040503050406030204" pitchFamily="18" charset="0"/>
                      </a:rPr>
                      <m:t>𝒂𝒏𝒄𝒊𝒍𝒍</m:t>
                    </m:r>
                    <m:sSub>
                      <m:sSubPr>
                        <m:ctrlPr>
                          <a:rPr kumimoji="1" lang="en-US" altLang="ko-Kore-KR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kumimoji="1" lang="en-US" altLang="ko-Kore-KR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kumimoji="1" lang="en-US" altLang="ko-Kore-KR" b="1" dirty="0"/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sz="1600" dirty="0"/>
                  <a:t>Mix</a:t>
                </a:r>
                <a:r>
                  <a:rPr kumimoji="1" lang="ko-KR" altLang="en-US" sz="1600" dirty="0"/>
                  <a:t>에 사용되는 </a:t>
                </a:r>
                <a:r>
                  <a:rPr kumimoji="1" lang="en-US" altLang="ko-KR" sz="1600" b="1" dirty="0">
                    <a:sym typeface="Wingdings" pitchFamily="2" charset="2"/>
                  </a:rPr>
                  <a:t>424</a:t>
                </a:r>
                <a:r>
                  <a:rPr kumimoji="1" lang="ko-KR" altLang="en-US" sz="1600" b="1" dirty="0">
                    <a:sym typeface="Wingdings" pitchFamily="2" charset="2"/>
                  </a:rPr>
                  <a:t> </a:t>
                </a:r>
                <a:r>
                  <a:rPr kumimoji="1" lang="en-US" altLang="ko-KR" sz="1600" b="1" dirty="0">
                    <a:sym typeface="Wingdings" pitchFamily="2" charset="2"/>
                  </a:rPr>
                  <a:t>(</a:t>
                </a:r>
                <a:r>
                  <a:rPr lang="en-US" altLang="ko-Kore-KR" sz="1600" b="1" i="0" dirty="0">
                    <a:effectLst/>
                    <a:highlight>
                      <a:srgbClr val="FFFFFF"/>
                    </a:highlight>
                    <a:latin typeface="Arial" panose="020B0604020202020204" pitchFamily="34" charset="0"/>
                  </a:rPr>
                  <a:t>8 × 53)</a:t>
                </a:r>
                <a:r>
                  <a:rPr lang="ko-KR" altLang="en-US" sz="1600" b="0" i="0" dirty="0">
                    <a:effectLst/>
                    <a:highlight>
                      <a:srgbClr val="FFFFFF"/>
                    </a:highlight>
                    <a:latin typeface="Arial" panose="020B0604020202020204" pitchFamily="34" charset="0"/>
                  </a:rPr>
                  <a:t>개의</a:t>
                </a:r>
                <a:r>
                  <a:rPr lang="en-US" altLang="ko-Kore-KR" sz="1600" b="0" i="0" dirty="0">
                    <a:effectLst/>
                    <a:highlight>
                      <a:srgbClr val="FFFFFF"/>
                    </a:highlight>
                    <a:latin typeface="Arial" panose="020B0604020202020204" pitchFamily="34" charset="0"/>
                  </a:rPr>
                  <a:t> </a:t>
                </a:r>
                <a:r>
                  <a:rPr kumimoji="1" lang="ko-KR" altLang="en-US" sz="1600" dirty="0" err="1"/>
                  <a:t>안실라</a:t>
                </a:r>
                <a:r>
                  <a:rPr kumimoji="1" lang="ko-KR" altLang="en-US" sz="1600" dirty="0"/>
                  <a:t> </a:t>
                </a:r>
                <a:r>
                  <a:rPr kumimoji="1" lang="ko-KR" altLang="en-US" sz="1600" dirty="0" err="1"/>
                  <a:t>큐비트</a:t>
                </a:r>
                <a:endParaRPr kumimoji="1" lang="en-US" altLang="ko-KR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ore-KR" b="1" i="1" dirty="0" smtClean="0">
                        <a:latin typeface="Cambria Math" panose="02040503050406030204" pitchFamily="18" charset="0"/>
                      </a:rPr>
                      <m:t>𝒂𝒏𝒄𝒊𝒍𝒍</m:t>
                    </m:r>
                    <m:sSub>
                      <m:sSubPr>
                        <m:ctrlPr>
                          <a:rPr kumimoji="1" lang="en-US" altLang="ko-Kore-KR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kumimoji="1" lang="en-US" altLang="ko-Kore-KR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kumimoji="1" lang="en-US" altLang="ko-KR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dirty="0"/>
                  <a:t> </a:t>
                </a:r>
                <a:r>
                  <a:rPr kumimoji="1" lang="en-US" altLang="ko-KR" sz="1600" dirty="0" err="1"/>
                  <a:t>MsgExp</a:t>
                </a:r>
                <a:r>
                  <a:rPr kumimoji="1" lang="ko-KR" altLang="en-US" sz="1600" dirty="0"/>
                  <a:t>에 사용되는 </a:t>
                </a:r>
                <a:r>
                  <a:rPr lang="en-US" altLang="ko-KR" sz="1600" b="1" dirty="0">
                    <a:highlight>
                      <a:srgbClr val="FFFFFF"/>
                    </a:highlight>
                    <a:latin typeface="Arial" panose="020B0604020202020204" pitchFamily="34" charset="0"/>
                  </a:rPr>
                  <a:t>8</a:t>
                </a:r>
                <a:r>
                  <a:rPr lang="en-US" altLang="ko-Kore-KR" sz="1600" b="1" i="0" dirty="0">
                    <a:effectLst/>
                    <a:highlight>
                      <a:srgbClr val="FFFFFF"/>
                    </a:highlight>
                    <a:latin typeface="Arial" panose="020B0604020202020204" pitchFamily="34" charset="0"/>
                  </a:rPr>
                  <a:t>48 (16 × 53</a:t>
                </a:r>
                <a:r>
                  <a:rPr lang="en-US" altLang="ko-KR" sz="1600" b="1" i="0" dirty="0">
                    <a:effectLst/>
                    <a:highlight>
                      <a:srgbClr val="FFFFFF"/>
                    </a:highlight>
                    <a:latin typeface="Arial" panose="020B0604020202020204" pitchFamily="34" charset="0"/>
                  </a:rPr>
                  <a:t>)</a:t>
                </a:r>
                <a:r>
                  <a:rPr lang="ko-KR" altLang="en-US" sz="1600" b="0" i="0" dirty="0">
                    <a:effectLst/>
                    <a:highlight>
                      <a:srgbClr val="FFFFFF"/>
                    </a:highlight>
                    <a:latin typeface="Arial" panose="020B0604020202020204" pitchFamily="34" charset="0"/>
                  </a:rPr>
                  <a:t>개의 </a:t>
                </a:r>
                <a:r>
                  <a:rPr lang="ko-KR" altLang="en-US" sz="1600" b="0" i="0" dirty="0" err="1">
                    <a:effectLst/>
                    <a:highlight>
                      <a:srgbClr val="FFFFFF"/>
                    </a:highlight>
                    <a:latin typeface="Arial" panose="020B0604020202020204" pitchFamily="34" charset="0"/>
                  </a:rPr>
                  <a:t>안실라</a:t>
                </a:r>
                <a:r>
                  <a:rPr lang="ko-KR" altLang="en-US" sz="1600" b="0" i="0" dirty="0">
                    <a:effectLst/>
                    <a:highlight>
                      <a:srgbClr val="FFFFFF"/>
                    </a:highlight>
                    <a:latin typeface="Arial" panose="020B0604020202020204" pitchFamily="34" charset="0"/>
                  </a:rPr>
                  <a:t> </a:t>
                </a:r>
                <a:r>
                  <a:rPr lang="ko-KR" altLang="en-US" sz="1600" b="0" i="0" dirty="0" err="1">
                    <a:effectLst/>
                    <a:highlight>
                      <a:srgbClr val="FFFFFF"/>
                    </a:highlight>
                    <a:latin typeface="Arial" panose="020B0604020202020204" pitchFamily="34" charset="0"/>
                  </a:rPr>
                  <a:t>큐비트</a:t>
                </a:r>
                <a:endParaRPr lang="en-US" altLang="ko-KR" sz="1600" b="0" i="0" dirty="0">
                  <a:effectLst/>
                  <a:highlight>
                    <a:srgbClr val="FFFFFF"/>
                  </a:highlight>
                  <a:latin typeface="Arial" panose="020B060402020202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600" b="0" i="0" dirty="0">
                  <a:effectLst/>
                  <a:highlight>
                    <a:srgbClr val="FFFFFF"/>
                  </a:highlight>
                  <a:latin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dirty="0">
                    <a:highlight>
                      <a:srgbClr val="FFFFFF"/>
                    </a:highlight>
                    <a:latin typeface="Arial" panose="020B0604020202020204" pitchFamily="34" charset="0"/>
                  </a:rPr>
                  <a:t>Mix </a:t>
                </a:r>
                <a:r>
                  <a:rPr kumimoji="1" lang="ko-KR" altLang="en-US" dirty="0">
                    <a:highlight>
                      <a:srgbClr val="FFFFFF"/>
                    </a:highlight>
                    <a:latin typeface="Arial" panose="020B0604020202020204" pitchFamily="34" charset="0"/>
                  </a:rPr>
                  <a:t>함수는 병렬</a:t>
                </a:r>
                <a:r>
                  <a:rPr kumimoji="1" lang="en-US" altLang="ko-KR" dirty="0">
                    <a:highlight>
                      <a:srgbClr val="FFFFFF"/>
                    </a:highlight>
                    <a:latin typeface="Arial" panose="020B0604020202020204" pitchFamily="34" charset="0"/>
                  </a:rPr>
                  <a:t> </a:t>
                </a:r>
                <a:r>
                  <a:rPr kumimoji="1" lang="ko-KR" altLang="en-US" dirty="0">
                    <a:highlight>
                      <a:srgbClr val="FFFFFF"/>
                    </a:highlight>
                    <a:latin typeface="Arial" panose="020B0604020202020204" pitchFamily="34" charset="0"/>
                  </a:rPr>
                  <a:t>덧셈이 </a:t>
                </a:r>
                <a:r>
                  <a:rPr kumimoji="1" lang="en-US" altLang="ko-KR" dirty="0">
                    <a:highlight>
                      <a:srgbClr val="FFFFFF"/>
                    </a:highlight>
                    <a:latin typeface="Arial" panose="020B0604020202020204" pitchFamily="34" charset="0"/>
                  </a:rPr>
                  <a:t>3</a:t>
                </a:r>
                <a:r>
                  <a:rPr kumimoji="1" lang="ko-KR" altLang="en-US" dirty="0">
                    <a:highlight>
                      <a:srgbClr val="FFFFFF"/>
                    </a:highlight>
                    <a:latin typeface="Arial" panose="020B0604020202020204" pitchFamily="34" charset="0"/>
                  </a:rPr>
                  <a:t>번 반복됨</a:t>
                </a:r>
                <a:endParaRPr kumimoji="1" lang="en-US" altLang="ko-KR" dirty="0">
                  <a:highlight>
                    <a:srgbClr val="FFFFFF"/>
                  </a:highlight>
                  <a:latin typeface="Arial" panose="020B0604020202020204" pitchFamily="34" charset="0"/>
                </a:endParaRPr>
              </a:p>
              <a:p>
                <a:pPr lvl="1"/>
                <a:r>
                  <a:rPr kumimoji="1" lang="en-US" altLang="ko-KR" dirty="0">
                    <a:highlight>
                      <a:srgbClr val="FFFFFF"/>
                    </a:highlight>
                    <a:latin typeface="Arial" panose="020B0604020202020204" pitchFamily="34" charset="0"/>
                    <a:sym typeface="Wingdings" pitchFamily="2" charset="2"/>
                  </a:rPr>
                  <a:t></a:t>
                </a:r>
                <a:r>
                  <a:rPr kumimoji="1" lang="ko-KR" altLang="en-US" dirty="0">
                    <a:highlight>
                      <a:srgbClr val="FFFFFF"/>
                    </a:highlight>
                    <a:latin typeface="Arial" panose="020B0604020202020204" pitchFamily="34" charset="0"/>
                    <a:sym typeface="Wingdings" pitchFamily="2" charset="2"/>
                  </a:rPr>
                  <a:t> </a:t>
                </a:r>
                <a:r>
                  <a:rPr kumimoji="1" lang="en-US" altLang="ko-KR" b="1" dirty="0" err="1">
                    <a:solidFill>
                      <a:srgbClr val="2E75B6"/>
                    </a:solidFill>
                    <a:highlight>
                      <a:srgbClr val="FFFFFF"/>
                    </a:highlight>
                    <a:latin typeface="Arial" panose="020B0604020202020204" pitchFamily="34" charset="0"/>
                    <a:sym typeface="Wingdings" pitchFamily="2" charset="2"/>
                  </a:rPr>
                  <a:t>MsgExp</a:t>
                </a:r>
                <a:r>
                  <a:rPr kumimoji="1" lang="ko-KR" altLang="en-US" b="1" dirty="0">
                    <a:solidFill>
                      <a:srgbClr val="2E75B6"/>
                    </a:solidFill>
                    <a:highlight>
                      <a:srgbClr val="FFFFFF"/>
                    </a:highlight>
                    <a:latin typeface="Arial" panose="020B0604020202020204" pitchFamily="34" charset="0"/>
                    <a:sym typeface="Wingdings" pitchFamily="2" charset="2"/>
                  </a:rPr>
                  <a:t>의 </a:t>
                </a:r>
                <a:r>
                  <a:rPr kumimoji="1" lang="en-US" altLang="ko-KR" b="1" dirty="0">
                    <a:solidFill>
                      <a:srgbClr val="2E75B6"/>
                    </a:solidFill>
                    <a:highlight>
                      <a:srgbClr val="FFFFFF"/>
                    </a:highlight>
                    <a:latin typeface="Arial" panose="020B0604020202020204" pitchFamily="34" charset="0"/>
                    <a:sym typeface="Wingdings" pitchFamily="2" charset="2"/>
                  </a:rPr>
                  <a:t>depth</a:t>
                </a:r>
                <a:r>
                  <a:rPr kumimoji="1" lang="ko-KR" altLang="en-US" b="1" dirty="0">
                    <a:solidFill>
                      <a:srgbClr val="2E75B6"/>
                    </a:solidFill>
                    <a:highlight>
                      <a:srgbClr val="FFFFFF"/>
                    </a:highlight>
                    <a:latin typeface="Arial" panose="020B0604020202020204" pitchFamily="34" charset="0"/>
                    <a:sym typeface="Wingdings" pitchFamily="2" charset="2"/>
                  </a:rPr>
                  <a:t>는 생략되고 </a:t>
                </a:r>
                <a:r>
                  <a:rPr kumimoji="1" lang="en-US" altLang="ko-KR" b="1" dirty="0">
                    <a:solidFill>
                      <a:srgbClr val="2E75B6"/>
                    </a:solidFill>
                    <a:highlight>
                      <a:srgbClr val="FFFFFF"/>
                    </a:highlight>
                    <a:latin typeface="Arial" panose="020B0604020202020204" pitchFamily="34" charset="0"/>
                    <a:sym typeface="Wingdings" pitchFamily="2" charset="2"/>
                  </a:rPr>
                  <a:t>Mix</a:t>
                </a:r>
                <a:r>
                  <a:rPr kumimoji="1" lang="ko-KR" altLang="en-US" b="1" dirty="0">
                    <a:solidFill>
                      <a:srgbClr val="2E75B6"/>
                    </a:solidFill>
                    <a:highlight>
                      <a:srgbClr val="FFFFFF"/>
                    </a:highlight>
                    <a:latin typeface="Arial" panose="020B0604020202020204" pitchFamily="34" charset="0"/>
                    <a:sym typeface="Wingdings" pitchFamily="2" charset="2"/>
                  </a:rPr>
                  <a:t>의 </a:t>
                </a:r>
                <a:r>
                  <a:rPr kumimoji="1" lang="en-US" altLang="ko-KR" b="1" dirty="0">
                    <a:solidFill>
                      <a:srgbClr val="2E75B6"/>
                    </a:solidFill>
                    <a:highlight>
                      <a:srgbClr val="FFFFFF"/>
                    </a:highlight>
                    <a:latin typeface="Arial" panose="020B0604020202020204" pitchFamily="34" charset="0"/>
                    <a:sym typeface="Wingdings" pitchFamily="2" charset="2"/>
                  </a:rPr>
                  <a:t>depth</a:t>
                </a:r>
                <a:r>
                  <a:rPr kumimoji="1" lang="ko-KR" altLang="en-US" b="1" dirty="0">
                    <a:solidFill>
                      <a:srgbClr val="2E75B6"/>
                    </a:solidFill>
                    <a:highlight>
                      <a:srgbClr val="FFFFFF"/>
                    </a:highlight>
                    <a:latin typeface="Arial" panose="020B0604020202020204" pitchFamily="34" charset="0"/>
                    <a:sym typeface="Wingdings" pitchFamily="2" charset="2"/>
                  </a:rPr>
                  <a:t>가 추정됨</a:t>
                </a:r>
                <a:endParaRPr kumimoji="1" lang="ko-Kore-KR" altLang="en-US" b="1" dirty="0">
                  <a:solidFill>
                    <a:srgbClr val="2E75B6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8C676D-1D3B-4844-1105-789A07FF8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827" y="1654629"/>
                <a:ext cx="6493116" cy="1969770"/>
              </a:xfrm>
              <a:prstGeom prst="rect">
                <a:avLst/>
              </a:prstGeom>
              <a:blipFill>
                <a:blip r:embed="rId3"/>
                <a:stretch>
                  <a:fillRect l="-586" b="-384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26ED78D5-DE97-206B-3328-78893E480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827" y="4309118"/>
            <a:ext cx="5977718" cy="1317312"/>
          </a:xfrm>
          <a:prstGeom prst="rect">
            <a:avLst/>
          </a:prstGeom>
        </p:spPr>
      </p:pic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67962B63-A421-31D5-768F-0A62F4D27C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ko-Kore-KR" b="1" dirty="0"/>
              <a:t>Parallel in Compression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FA7C996-DF5F-79F7-DD2D-4191975CC256}"/>
              </a:ext>
            </a:extLst>
          </p:cNvPr>
          <p:cNvSpPr/>
          <p:nvPr/>
        </p:nvSpPr>
        <p:spPr>
          <a:xfrm>
            <a:off x="9416142" y="4756242"/>
            <a:ext cx="979715" cy="6539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11D565-5CE3-D98D-4BE6-F96F911A2236}"/>
              </a:ext>
            </a:extLst>
          </p:cNvPr>
          <p:cNvSpPr/>
          <p:nvPr/>
        </p:nvSpPr>
        <p:spPr>
          <a:xfrm>
            <a:off x="11117234" y="4756242"/>
            <a:ext cx="563137" cy="6539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84930-B9F4-6CFB-C31A-041D5DC0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Evaluation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175816-0DC1-E3BA-BED3-2117EC9C7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582" y="3429000"/>
            <a:ext cx="7587343" cy="16699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A63539-E1CF-D52C-DFB7-35F700DB1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794" y="5108158"/>
            <a:ext cx="7146632" cy="1749842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F9187B5C-D4ED-7061-3A58-AAF9BB6BEC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0" y="1164335"/>
            <a:ext cx="11368160" cy="27663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ore-KR" b="1" dirty="0"/>
              <a:t>Evaluation</a:t>
            </a:r>
          </a:p>
          <a:p>
            <a:pPr lvl="1">
              <a:lnSpc>
                <a:spcPct val="100000"/>
              </a:lnSpc>
            </a:pPr>
            <a:r>
              <a:rPr kumimoji="1" lang="ko-KR" altLang="en-US" sz="1800" dirty="0"/>
              <a:t>이전 연구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Ours-CDKM(</a:t>
            </a:r>
            <a:r>
              <a:rPr kumimoji="1" lang="ko-KR" altLang="en-US" sz="1800" dirty="0"/>
              <a:t>이전 연구</a:t>
            </a:r>
            <a:r>
              <a:rPr kumimoji="1" lang="en-US" altLang="ko-KR" sz="1800" dirty="0"/>
              <a:t> +</a:t>
            </a:r>
            <a:r>
              <a:rPr kumimoji="1" lang="ko-KR" altLang="en-US" sz="1800" dirty="0"/>
              <a:t> 병렬 최적화</a:t>
            </a:r>
            <a:r>
              <a:rPr kumimoji="1" lang="en-US" altLang="ko-KR" sz="1800" dirty="0"/>
              <a:t>),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Ours (</a:t>
            </a:r>
            <a:r>
              <a:rPr kumimoji="1" lang="ko-KR" altLang="en-US" sz="1800" dirty="0"/>
              <a:t>병렬 </a:t>
            </a:r>
            <a:r>
              <a:rPr kumimoji="1" lang="en-US" altLang="ko-KR" sz="1800" dirty="0"/>
              <a:t>+ Draper)</a:t>
            </a:r>
            <a:r>
              <a:rPr kumimoji="1" lang="ko-KR" altLang="en-US" sz="1800" dirty="0"/>
              <a:t> 비교</a:t>
            </a:r>
            <a:endParaRPr kumimoji="1" lang="en-US" altLang="ko-KR" sz="1800" dirty="0"/>
          </a:p>
          <a:p>
            <a:pPr lvl="1">
              <a:lnSpc>
                <a:spcPct val="100000"/>
              </a:lnSpc>
            </a:pPr>
            <a:r>
              <a:rPr kumimoji="1" lang="en-US" altLang="ko-KR" sz="2000" dirty="0"/>
              <a:t>Ours</a:t>
            </a:r>
            <a:r>
              <a:rPr kumimoji="1" lang="ko-KR" altLang="en-US" sz="2000" dirty="0"/>
              <a:t>가 게이트 수와 큐비트는 가장 많이 사용</a:t>
            </a:r>
            <a:endParaRPr kumimoji="1" lang="en-US" altLang="ko-KR" sz="2000" dirty="0"/>
          </a:p>
          <a:p>
            <a:pPr lvl="1">
              <a:lnSpc>
                <a:spcPct val="100000"/>
              </a:lnSpc>
            </a:pPr>
            <a:r>
              <a:rPr kumimoji="1" lang="en-US" altLang="ko-KR" sz="2000" b="1" dirty="0">
                <a:solidFill>
                  <a:srgbClr val="2E75B6"/>
                </a:solidFill>
              </a:rPr>
              <a:t>TD, FD</a:t>
            </a:r>
            <a:r>
              <a:rPr kumimoji="1" lang="ko-KR" altLang="en-US" sz="2000" b="1" dirty="0">
                <a:solidFill>
                  <a:srgbClr val="2E75B6"/>
                </a:solidFill>
              </a:rPr>
              <a:t> 가장 좋은 성능</a:t>
            </a:r>
            <a:r>
              <a:rPr kumimoji="1" lang="en-US" altLang="ko-KR" sz="2000" b="1" dirty="0">
                <a:solidFill>
                  <a:srgbClr val="2E75B6"/>
                </a:solidFill>
              </a:rPr>
              <a:t>.</a:t>
            </a:r>
            <a:r>
              <a:rPr kumimoji="1" lang="ko-KR" altLang="en-US" sz="2000" b="1" dirty="0">
                <a:solidFill>
                  <a:srgbClr val="2E75B6"/>
                </a:solidFill>
              </a:rPr>
              <a:t> </a:t>
            </a:r>
            <a:r>
              <a:rPr kumimoji="1" lang="en-US" altLang="ko-KR" sz="2000" b="1" dirty="0">
                <a:solidFill>
                  <a:srgbClr val="2E75B6"/>
                </a:solidFill>
              </a:rPr>
              <a:t>+</a:t>
            </a:r>
            <a:r>
              <a:rPr kumimoji="1" lang="ko-KR" altLang="en-US" sz="2000" b="1" dirty="0">
                <a:solidFill>
                  <a:srgbClr val="2E75B6"/>
                </a:solidFill>
              </a:rPr>
              <a:t> </a:t>
            </a:r>
            <a:r>
              <a:rPr kumimoji="1" lang="en-US" altLang="ko-KR" sz="2000" b="1" dirty="0">
                <a:solidFill>
                  <a:srgbClr val="2E75B6"/>
                </a:solidFill>
              </a:rPr>
              <a:t>trade-off </a:t>
            </a:r>
            <a:r>
              <a:rPr kumimoji="1" lang="ko-KR" altLang="en-US" sz="2000" b="1" dirty="0" err="1">
                <a:solidFill>
                  <a:srgbClr val="2E75B6"/>
                </a:solidFill>
              </a:rPr>
              <a:t>메트릭</a:t>
            </a:r>
            <a:r>
              <a:rPr kumimoji="1" lang="ko-KR" altLang="en-US" sz="2000" b="1" dirty="0">
                <a:solidFill>
                  <a:srgbClr val="2E75B6"/>
                </a:solidFill>
              </a:rPr>
              <a:t> 모두에서 더 좋은 성능을 보임</a:t>
            </a:r>
            <a:endParaRPr kumimoji="1" lang="en-US" altLang="ko-KR" sz="2000" b="1" dirty="0">
              <a:solidFill>
                <a:srgbClr val="2E75B6"/>
              </a:solidFill>
            </a:endParaRPr>
          </a:p>
          <a:p>
            <a:pPr lvl="1">
              <a:lnSpc>
                <a:spcPct val="100000"/>
              </a:lnSpc>
            </a:pPr>
            <a:r>
              <a:rPr kumimoji="1" lang="en-US" altLang="ko-KR" sz="2000" dirty="0"/>
              <a:t>Grover </a:t>
            </a:r>
            <a:r>
              <a:rPr kumimoji="1" lang="ko-KR" altLang="en-US" sz="2000" dirty="0"/>
              <a:t>공격 비용도 </a:t>
            </a:r>
            <a:r>
              <a:rPr kumimoji="1" lang="en-US" altLang="ko-KR" sz="2000" dirty="0"/>
              <a:t>G-FD</a:t>
            </a:r>
            <a:r>
              <a:rPr kumimoji="1" lang="ko-KR" altLang="en-US" sz="2000" dirty="0"/>
              <a:t>는 </a:t>
            </a:r>
            <a:r>
              <a:rPr kumimoji="1" lang="en-US" altLang="ko-KR" sz="2000" dirty="0"/>
              <a:t>Ours-CDKM</a:t>
            </a:r>
            <a:r>
              <a:rPr kumimoji="1" lang="ko-KR" altLang="en-US" sz="2000" dirty="0"/>
              <a:t>이 조금 더 좋은 성능이지만 다른 </a:t>
            </a:r>
            <a:r>
              <a:rPr kumimoji="1" lang="ko-KR" altLang="en-US" sz="2000" dirty="0" err="1"/>
              <a:t>메트릭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Depth</a:t>
            </a:r>
            <a:r>
              <a:rPr kumimoji="1" lang="ko-KR" altLang="en-US" sz="2000" dirty="0"/>
              <a:t> 관련 </a:t>
            </a:r>
            <a:r>
              <a:rPr kumimoji="1" lang="ko-KR" altLang="en-US" sz="2000" dirty="0" err="1"/>
              <a:t>메트릭은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Ours</a:t>
            </a:r>
            <a:r>
              <a:rPr kumimoji="1" lang="ko-KR" altLang="en-US" sz="2000" dirty="0"/>
              <a:t>가 가장 좋은 성능을 보임</a:t>
            </a:r>
            <a:endParaRPr kumimoji="1" lang="en-US" altLang="ko-KR" sz="2000" dirty="0"/>
          </a:p>
          <a:p>
            <a:pPr lvl="1">
              <a:lnSpc>
                <a:spcPct val="100000"/>
              </a:lnSpc>
            </a:pP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004818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ACA70-0F1C-8435-B8D2-C4FB99F5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LSH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7277AD-9584-2F0F-3B36-63EF2680F9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LSH </a:t>
            </a:r>
            <a:r>
              <a:rPr kumimoji="1" lang="ko-KR" altLang="en-US" dirty="0"/>
              <a:t>구조</a:t>
            </a:r>
            <a:endParaRPr kumimoji="1" lang="en-US" altLang="ko-KR" dirty="0"/>
          </a:p>
          <a:p>
            <a:pPr lvl="1"/>
            <a:r>
              <a:rPr kumimoji="1" lang="en-US" altLang="ko-Kore-KR" dirty="0"/>
              <a:t>Initialization</a:t>
            </a:r>
          </a:p>
          <a:p>
            <a:pPr lvl="2"/>
            <a:r>
              <a:rPr kumimoji="1" lang="ko-KR" altLang="en-US" dirty="0"/>
              <a:t>입력 메시지 패딩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IV</a:t>
            </a:r>
            <a:r>
              <a:rPr kumimoji="1" lang="ko-KR" altLang="en-US" dirty="0"/>
              <a:t> 값을 </a:t>
            </a:r>
            <a:r>
              <a:rPr kumimoji="1" lang="en-US" altLang="ko-KR" dirty="0"/>
              <a:t>CV</a:t>
            </a:r>
            <a:r>
              <a:rPr kumimoji="1" lang="ko-KR" altLang="en-US" dirty="0"/>
              <a:t>에 저장</a:t>
            </a:r>
            <a:endParaRPr kumimoji="1" lang="en-US" altLang="ko-Kore-KR" dirty="0"/>
          </a:p>
          <a:p>
            <a:pPr lvl="1"/>
            <a:r>
              <a:rPr kumimoji="1" lang="en-US" altLang="ko-Kore-KR" dirty="0">
                <a:solidFill>
                  <a:srgbClr val="C00000"/>
                </a:solidFill>
              </a:rPr>
              <a:t>Compression </a:t>
            </a:r>
          </a:p>
          <a:p>
            <a:pPr lvl="2"/>
            <a:r>
              <a:rPr kumimoji="1" lang="en-US" altLang="ko-Kore-KR" dirty="0" err="1"/>
              <a:t>MsgExp</a:t>
            </a:r>
            <a:endParaRPr kumimoji="1" lang="en-US" altLang="ko-Kore-KR" dirty="0"/>
          </a:p>
          <a:p>
            <a:pPr lvl="2"/>
            <a:r>
              <a:rPr kumimoji="1" lang="en-US" altLang="ko-Kore-KR" dirty="0" err="1"/>
              <a:t>MsgAdd</a:t>
            </a:r>
            <a:endParaRPr kumimoji="1" lang="en-US" altLang="ko-Kore-KR" dirty="0"/>
          </a:p>
          <a:p>
            <a:pPr lvl="2"/>
            <a:r>
              <a:rPr kumimoji="1" lang="en-US" altLang="ko-Kore-KR" dirty="0"/>
              <a:t>Mix</a:t>
            </a:r>
          </a:p>
          <a:p>
            <a:pPr lvl="2"/>
            <a:r>
              <a:rPr kumimoji="1" lang="en-US" altLang="ko-Kore-KR" dirty="0" err="1"/>
              <a:t>WordPerm</a:t>
            </a:r>
            <a:endParaRPr kumimoji="1" lang="en-US" altLang="ko-Kore-KR" dirty="0"/>
          </a:p>
          <a:p>
            <a:pPr lvl="1"/>
            <a:r>
              <a:rPr kumimoji="1" lang="en-US" altLang="ko-Kore-KR" dirty="0"/>
              <a:t>Finalization</a:t>
            </a:r>
          </a:p>
          <a:p>
            <a:pPr lvl="2"/>
            <a:r>
              <a:rPr kumimoji="1" lang="en-US" altLang="ko-KR" dirty="0"/>
              <a:t>n </a:t>
            </a:r>
            <a:r>
              <a:rPr kumimoji="1" lang="ko-KR" altLang="en-US" dirty="0"/>
              <a:t>비트 길이의 해시 값 </a:t>
            </a:r>
            <a:r>
              <a:rPr kumimoji="1" lang="en-US" altLang="ko-KR" dirty="0"/>
              <a:t>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생성 </a:t>
            </a:r>
            <a:endParaRPr kumimoji="1" lang="en-US" altLang="ko-Kore-KR" dirty="0"/>
          </a:p>
          <a:p>
            <a:pPr lvl="1"/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EEEC7C-4592-681F-DB0E-1E6E220214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6" r="1295" b="2611"/>
          <a:stretch/>
        </p:blipFill>
        <p:spPr>
          <a:xfrm>
            <a:off x="5501269" y="3429000"/>
            <a:ext cx="6690731" cy="2496252"/>
          </a:xfrm>
          <a:prstGeom prst="rect">
            <a:avLst/>
          </a:prstGeom>
        </p:spPr>
      </p:pic>
      <p:sp>
        <p:nvSpPr>
          <p:cNvPr id="5" name="오른쪽 대괄호[R] 4">
            <a:extLst>
              <a:ext uri="{FF2B5EF4-FFF2-40B4-BE49-F238E27FC236}">
                <a16:creationId xmlns:a16="http://schemas.microsoft.com/office/drawing/2014/main" id="{4E6CDF1B-FE2E-296E-3260-FE94F32FEAC8}"/>
              </a:ext>
            </a:extLst>
          </p:cNvPr>
          <p:cNvSpPr/>
          <p:nvPr/>
        </p:nvSpPr>
        <p:spPr>
          <a:xfrm>
            <a:off x="2955073" y="3218636"/>
            <a:ext cx="301083" cy="795803"/>
          </a:xfrm>
          <a:prstGeom prst="righ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390C6C-199E-F44B-608D-BC4B2C8E9ED0}"/>
              </a:ext>
            </a:extLst>
          </p:cNvPr>
          <p:cNvSpPr txBox="1"/>
          <p:nvPr/>
        </p:nvSpPr>
        <p:spPr>
          <a:xfrm>
            <a:off x="3256156" y="3429000"/>
            <a:ext cx="166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Step </a:t>
            </a:r>
            <a:r>
              <a:rPr kumimoji="1" lang="ko-KR" altLang="en-US" dirty="0"/>
              <a:t>함수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7155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145BC-554C-4947-965D-ED80C75F1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LSH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개체 틀 2">
                <a:extLst>
                  <a:ext uri="{FF2B5EF4-FFF2-40B4-BE49-F238E27FC236}">
                    <a16:creationId xmlns:a16="http://schemas.microsoft.com/office/drawing/2014/main" id="{79D21F43-B053-7D3A-70EB-C74C8D269CF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057775"/>
              </a:xfrm>
            </p:spPr>
            <p:txBody>
              <a:bodyPr/>
              <a:lstStyle/>
              <a:p>
                <a:r>
                  <a:rPr kumimoji="1" lang="en-US" altLang="ko-Kore-KR" dirty="0"/>
                  <a:t>Compression </a:t>
                </a:r>
                <a:endParaRPr kumimoji="1" lang="en-US" altLang="ko-KR" dirty="0"/>
              </a:p>
              <a:p>
                <a:pPr lvl="1"/>
                <a:r>
                  <a:rPr kumimoji="1" lang="en-US" altLang="ko-Kore-KR" dirty="0" err="1"/>
                  <a:t>MsgExp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메시지 확장 함수</a:t>
                </a:r>
                <a:endParaRPr kumimoji="1" lang="en-US" altLang="ko-KR" dirty="0"/>
              </a:p>
              <a:p>
                <a:pPr lvl="2"/>
                <a:r>
                  <a:rPr kumimoji="1" lang="en-US" altLang="ko-KR" dirty="0"/>
                  <a:t>32</a:t>
                </a:r>
                <a:r>
                  <a:rPr kumimoji="1" lang="ko-KR" altLang="en-US" dirty="0"/>
                  <a:t> 워드 배열 </a:t>
                </a:r>
                <a:r>
                  <a:rPr kumimoji="1" lang="en-US" altLang="ko-KR" dirty="0">
                    <a:sym typeface="Wingdings" pitchFamily="2" charset="2"/>
                  </a:rPr>
                  <a:t></a:t>
                </a:r>
                <a:r>
                  <a:rPr kumimoji="1" lang="ko-KR" altLang="en-US" dirty="0">
                    <a:sym typeface="Wingdings" pitchFamily="2" charset="2"/>
                  </a:rPr>
                  <a:t> </a:t>
                </a:r>
                <a:r>
                  <a:rPr kumimoji="1" lang="en-US" altLang="ko-KR" dirty="0">
                    <a:sym typeface="Wingdings" pitchFamily="2" charset="2"/>
                  </a:rPr>
                  <a:t>16</a:t>
                </a:r>
                <a:r>
                  <a:rPr kumimoji="1" lang="ko-KR" altLang="en-US" dirty="0">
                    <a:sym typeface="Wingdings" pitchFamily="2" charset="2"/>
                  </a:rPr>
                  <a:t> 워드 배열</a:t>
                </a:r>
                <a:r>
                  <a:rPr kumimoji="1" lang="ko-KR" altLang="en-US" dirty="0"/>
                  <a:t> </a:t>
                </a:r>
                <a:endParaRPr kumimoji="1" lang="en-US" altLang="ko-KR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ore-KR" b="0" i="1" dirty="0" smtClean="0">
                            <a:effectLst/>
                            <a:latin typeface="Cambria Math" panose="02040503050406030204" pitchFamily="18" charset="0"/>
                            <a:ea typeface="Gulim" panose="020B0600000101010101" pitchFamily="34" charset="-127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" altLang="ko-Kore-KR" i="0" dirty="0" smtClean="0">
                            <a:effectLst/>
                            <a:latin typeface="Cambria Math" panose="02040503050406030204" pitchFamily="18" charset="0"/>
                            <a:ea typeface="Gulim" panose="020B0600000101010101" pitchFamily="34" charset="-127"/>
                          </a:rPr>
                          <m:t>M</m:t>
                        </m:r>
                      </m:e>
                      <m:sup>
                        <m:r>
                          <a:rPr lang="en-US" altLang="ko-Kore-KR" b="0" i="1" dirty="0" smtClean="0">
                            <a:effectLst/>
                            <a:latin typeface="Cambria Math" panose="02040503050406030204" pitchFamily="18" charset="0"/>
                            <a:ea typeface="Gulim" panose="020B0600000101010101" pitchFamily="34" charset="-127"/>
                          </a:rPr>
                          <m:t>(</m:t>
                        </m:r>
                        <m:r>
                          <a:rPr lang="en-US" altLang="ko-Kore-KR" b="0" i="1" dirty="0" smtClean="0">
                            <a:effectLst/>
                            <a:latin typeface="Cambria Math" panose="02040503050406030204" pitchFamily="18" charset="0"/>
                            <a:ea typeface="Gulim" panose="020B0600000101010101" pitchFamily="34" charset="-127"/>
                          </a:rPr>
                          <m:t>𝑖</m:t>
                        </m:r>
                        <m:r>
                          <a:rPr lang="en-US" altLang="ko-Kore-KR" b="0" i="1" dirty="0" smtClean="0">
                            <a:effectLst/>
                            <a:latin typeface="Cambria Math" panose="02040503050406030204" pitchFamily="18" charset="0"/>
                            <a:ea typeface="Gulim" panose="020B0600000101010101" pitchFamily="34" charset="-127"/>
                          </a:rPr>
                          <m:t>)</m:t>
                        </m:r>
                      </m:sup>
                    </m:sSup>
                    <m:r>
                      <a:rPr lang="en" altLang="ko-Kore-KR" i="1" dirty="0">
                        <a:effectLst/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 = (</m:t>
                    </m:r>
                    <m:sSup>
                      <m:sSupPr>
                        <m:ctrlPr>
                          <a:rPr lang="en-US" altLang="ko-Kore-KR" b="0" i="1" dirty="0" smtClean="0">
                            <a:effectLst/>
                            <a:latin typeface="Cambria Math" panose="02040503050406030204" pitchFamily="18" charset="0"/>
                            <a:ea typeface="Gulim" panose="020B0600000101010101" pitchFamily="34" charset="-127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" altLang="ko-Kore-KR" i="0" dirty="0">
                            <a:effectLst/>
                            <a:latin typeface="Cambria Math" panose="02040503050406030204" pitchFamily="18" charset="0"/>
                            <a:ea typeface="Gulim" panose="020B0600000101010101" pitchFamily="34" charset="-127"/>
                          </a:rPr>
                          <m:t>M</m:t>
                        </m:r>
                      </m:e>
                      <m:sup>
                        <m:d>
                          <m:dPr>
                            <m:ctrlPr>
                              <a:rPr lang="en-US" altLang="ko-Kore-KR" b="0" i="1" dirty="0" smtClean="0">
                                <a:effectLst/>
                                <a:latin typeface="Cambria Math" panose="02040503050406030204" pitchFamily="18" charset="0"/>
                                <a:ea typeface="Gulim" panose="020B0600000101010101" pitchFamily="34" charset="-127"/>
                              </a:rPr>
                            </m:ctrlPr>
                          </m:dPr>
                          <m:e>
                            <m:r>
                              <a:rPr lang="en" altLang="ko-Kore-KR" i="1" dirty="0" err="1">
                                <a:effectLst/>
                                <a:latin typeface="Cambria Math" panose="02040503050406030204" pitchFamily="18" charset="0"/>
                                <a:ea typeface="Gulim" panose="020B0600000101010101" pitchFamily="34" charset="-127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" altLang="ko-Kore-KR" i="1" dirty="0">
                        <a:effectLst/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[0], … , </m:t>
                    </m:r>
                    <m:sSup>
                      <m:sSupPr>
                        <m:ctrlPr>
                          <a:rPr lang="en-US" altLang="ko-Kore-KR" b="0" i="1" dirty="0" smtClean="0">
                            <a:effectLst/>
                            <a:latin typeface="Cambria Math" panose="02040503050406030204" pitchFamily="18" charset="0"/>
                            <a:ea typeface="Gulim" panose="020B0600000101010101" pitchFamily="34" charset="-127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" altLang="ko-Kore-KR" i="0" dirty="0">
                            <a:effectLst/>
                            <a:latin typeface="Cambria Math" panose="02040503050406030204" pitchFamily="18" charset="0"/>
                            <a:ea typeface="Gulim" panose="020B0600000101010101" pitchFamily="34" charset="-127"/>
                          </a:rPr>
                          <m:t>M</m:t>
                        </m:r>
                      </m:e>
                      <m:sup>
                        <m:r>
                          <a:rPr lang="en-US" altLang="ko-Kore-KR" b="0" i="1" dirty="0" smtClean="0">
                            <a:effectLst/>
                            <a:latin typeface="Cambria Math" panose="02040503050406030204" pitchFamily="18" charset="0"/>
                            <a:ea typeface="Gulim" panose="020B0600000101010101" pitchFamily="34" charset="-127"/>
                          </a:rPr>
                          <m:t>(</m:t>
                        </m:r>
                        <m:r>
                          <a:rPr lang="en" altLang="ko-Kore-KR" i="1" dirty="0" err="1">
                            <a:effectLst/>
                            <a:latin typeface="Cambria Math" panose="02040503050406030204" pitchFamily="18" charset="0"/>
                            <a:ea typeface="Gulim" panose="020B0600000101010101" pitchFamily="34" charset="-127"/>
                          </a:rPr>
                          <m:t>𝑖</m:t>
                        </m:r>
                        <m:r>
                          <a:rPr lang="en-US" altLang="ko-Kore-KR" b="0" i="1" dirty="0" smtClean="0">
                            <a:effectLst/>
                            <a:latin typeface="Cambria Math" panose="02040503050406030204" pitchFamily="18" charset="0"/>
                            <a:ea typeface="Gulim" panose="020B0600000101010101" pitchFamily="34" charset="-127"/>
                          </a:rPr>
                          <m:t>)</m:t>
                        </m:r>
                      </m:sup>
                    </m:sSup>
                    <m:r>
                      <a:rPr lang="en" altLang="ko-Kore-KR" i="1" dirty="0">
                        <a:effectLst/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[31]) </m:t>
                    </m:r>
                  </m:oMath>
                </a14:m>
                <a:endParaRPr lang="en" altLang="ko-Kore-KR" dirty="0"/>
              </a:p>
              <a:p>
                <a:pPr lvl="1"/>
                <a:endParaRPr kumimoji="1" lang="en-US" altLang="ko-Kore-KR" dirty="0"/>
              </a:p>
              <a:p>
                <a:pPr lvl="1"/>
                <a:endParaRPr kumimoji="1" lang="ko-Kore-KR" altLang="en-US" dirty="0"/>
              </a:p>
            </p:txBody>
          </p:sp>
        </mc:Choice>
        <mc:Fallback xmlns="">
          <p:sp>
            <p:nvSpPr>
              <p:cNvPr id="5" name="텍스트 개체 틀 2">
                <a:extLst>
                  <a:ext uri="{FF2B5EF4-FFF2-40B4-BE49-F238E27FC236}">
                    <a16:creationId xmlns:a16="http://schemas.microsoft.com/office/drawing/2014/main" id="{79D21F43-B053-7D3A-70EB-C74C8D269C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057775"/>
              </a:xfrm>
              <a:blipFill>
                <a:blip r:embed="rId2"/>
                <a:stretch>
                  <a:fillRect l="-893" t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7A778FA6-58A8-231E-C031-5B752F088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931" y="2716140"/>
            <a:ext cx="5553617" cy="9652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CC2D816-ED9D-DD7F-EBE7-2758BF809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839" y="3943566"/>
            <a:ext cx="6278446" cy="287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31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145BC-554C-4947-965D-ED80C75F1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LSH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개체 틀 2">
                <a:extLst>
                  <a:ext uri="{FF2B5EF4-FFF2-40B4-BE49-F238E27FC236}">
                    <a16:creationId xmlns:a16="http://schemas.microsoft.com/office/drawing/2014/main" id="{79D21F43-B053-7D3A-70EB-C74C8D269CF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057775"/>
              </a:xfrm>
            </p:spPr>
            <p:txBody>
              <a:bodyPr/>
              <a:lstStyle/>
              <a:p>
                <a:r>
                  <a:rPr kumimoji="1" lang="en-US" altLang="ko-Kore-KR" dirty="0"/>
                  <a:t>Step  </a:t>
                </a:r>
                <a:endParaRPr kumimoji="1" lang="en-US" altLang="ko-KR" dirty="0"/>
              </a:p>
              <a:p>
                <a:pPr lvl="1"/>
                <a:r>
                  <a:rPr kumimoji="1" lang="en-US" altLang="ko-Kore-KR" dirty="0" err="1"/>
                  <a:t>Msg</a:t>
                </a:r>
                <a:r>
                  <a:rPr kumimoji="1" lang="en-US" altLang="ko-KR" dirty="0" err="1"/>
                  <a:t>ADD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 </a:t>
                </a:r>
              </a:p>
              <a:p>
                <a:pPr lvl="2"/>
                <a:r>
                  <a:rPr kumimoji="1" lang="en-US" altLang="ko-KR" dirty="0"/>
                  <a:t>msg</a:t>
                </a:r>
                <a:r>
                  <a:rPr kumimoji="1" lang="ko-KR" altLang="en-US" dirty="0"/>
                  <a:t>와 </a:t>
                </a:r>
                <a:r>
                  <a:rPr kumimoji="1" lang="en-US" altLang="ko-KR" dirty="0"/>
                  <a:t>CV</a:t>
                </a:r>
                <a:r>
                  <a:rPr kumimoji="1" lang="ko-KR" altLang="en-US" dirty="0"/>
                  <a:t> 값 </a:t>
                </a:r>
                <a:r>
                  <a:rPr kumimoji="1" lang="en-US" altLang="ko-KR" dirty="0" err="1"/>
                  <a:t>xor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연산</a:t>
                </a:r>
                <a:endParaRPr kumimoji="1"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𝑀𝑠𝑔𝐴𝐷𝐷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</m:d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e>
                    </m:d>
                  </m:oMath>
                </a14:m>
                <a:r>
                  <a:rPr kumimoji="1" lang="en-US" altLang="ko-KR" dirty="0"/>
                  <a:t>)</a:t>
                </a:r>
              </a:p>
              <a:p>
                <a:pPr lvl="1"/>
                <a:r>
                  <a:rPr kumimoji="1" lang="en-US" altLang="ko-KR" dirty="0"/>
                  <a:t>Mix</a:t>
                </a:r>
                <a:r>
                  <a:rPr kumimoji="1" lang="ko-KR" altLang="en-US" dirty="0"/>
                  <a:t> </a:t>
                </a:r>
                <a:endParaRPr kumimoji="1" lang="en-US" altLang="ko-KR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" altLang="ko-Kore-K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" altLang="ko-Kore-KR" sz="1800" i="1" dirty="0" smtClean="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" altLang="ko-Kore-K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" altLang="ko-Kore-K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" altLang="ko-Kore-KR" sz="1800" i="1" dirty="0" smtClean="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" altLang="ko-Kore-KR" sz="1800" i="1" dirty="0" smtClean="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" altLang="ko-Kore-K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" altLang="ko-Kore-K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" altLang="ko-Kore-K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 + 8</m:t>
                            </m:r>
                          </m:e>
                        </m:d>
                      </m:e>
                    </m:d>
                    <m:r>
                      <a:rPr lang="en" altLang="ko-Kore-KR" sz="1800" i="1" dirty="0" smtClean="0">
                        <a:effectLst/>
                        <a:latin typeface="Cambria Math" panose="02040503050406030204" pitchFamily="18" charset="0"/>
                      </a:rPr>
                      <m:t>← </m:t>
                    </m:r>
                    <m:r>
                      <a:rPr lang="en" altLang="ko-Kore-KR" sz="1800" i="1" dirty="0" err="1" smtClean="0">
                        <a:effectLst/>
                        <a:latin typeface="Cambria Math" panose="02040503050406030204" pitchFamily="18" charset="0"/>
                      </a:rPr>
                      <m:t>𝑀𝑖</m:t>
                    </m:r>
                    <m:sSub>
                      <m:sSubPr>
                        <m:ctrlPr>
                          <a:rPr lang="en-US" altLang="ko-Kore-K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ore-KR" sz="1800" b="0" i="1" dirty="0" smtClean="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ore-KR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1800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" altLang="ko-Kore-KR" sz="18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" altLang="ko-Kore-KR" sz="1800" i="1" dirty="0" smtClean="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" altLang="ko-Kore-K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" altLang="ko-Kore-K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" altLang="ko-Kore-KR" sz="1800" i="1" dirty="0" smtClean="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" altLang="ko-Kore-KR" sz="1800" i="1" dirty="0" smtClean="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" altLang="ko-Kore-K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" altLang="ko-Kore-K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" altLang="ko-Kore-KR" sz="18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 + 8</m:t>
                            </m:r>
                          </m:e>
                        </m:d>
                      </m:e>
                    </m:d>
                    <m:r>
                      <a:rPr lang="en-US" altLang="ko-Kore-KR" sz="1800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ore-KR" sz="1800" b="0" i="1" dirty="0" smtClean="0">
                        <a:effectLst/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ore-KR" sz="1800" b="0" i="1" dirty="0" smtClean="0">
                        <a:effectLst/>
                        <a:latin typeface="Cambria Math" panose="02040503050406030204" pitchFamily="18" charset="0"/>
                      </a:rPr>
                      <m:t> 0≤</m:t>
                    </m:r>
                    <m:r>
                      <a:rPr lang="en-US" altLang="ko-Kore-KR" sz="1800" b="0" i="1" dirty="0" smtClean="0">
                        <a:effectLst/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ore-KR" sz="1800" b="0" i="1" dirty="0" smtClean="0">
                        <a:effectLst/>
                        <a:latin typeface="Cambria Math" panose="02040503050406030204" pitchFamily="18" charset="0"/>
                      </a:rPr>
                      <m:t>&lt;8 </m:t>
                    </m:r>
                  </m:oMath>
                </a14:m>
                <a:r>
                  <a:rPr kumimoji="1" lang="en-US" altLang="ko-KR" dirty="0"/>
                  <a:t> </a:t>
                </a:r>
              </a:p>
              <a:p>
                <a:pPr lvl="2"/>
                <a:r>
                  <a:rPr kumimoji="1" lang="en-US" altLang="ko-KR" dirty="0"/>
                  <a:t>3</a:t>
                </a:r>
                <a:r>
                  <a:rPr kumimoji="1" lang="ko-KR" altLang="en-US" dirty="0"/>
                  <a:t>개의 덧셈과 </a:t>
                </a:r>
                <a:r>
                  <a:rPr kumimoji="1" lang="en-US" altLang="ko-KR" dirty="0" err="1"/>
                  <a:t>xor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rotation </a:t>
                </a:r>
                <a:r>
                  <a:rPr kumimoji="1" lang="ko-KR" altLang="en-US" dirty="0"/>
                  <a:t>사용</a:t>
                </a:r>
                <a:endParaRPr kumimoji="1" lang="en-US" altLang="ko-KR" dirty="0"/>
              </a:p>
              <a:p>
                <a:pPr lvl="1"/>
                <a:r>
                  <a:rPr kumimoji="1" lang="en-US" altLang="ko-KR" dirty="0" err="1"/>
                  <a:t>WordPerm</a:t>
                </a:r>
                <a:r>
                  <a:rPr kumimoji="1" lang="en-US" altLang="ko-KR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𝑊𝑜𝑟𝑑𝑃𝑒𝑟𝑚</m:t>
                    </m:r>
                    <m:d>
                      <m:dPr>
                        <m:ctrlPr>
                          <a:rPr kumimoji="1" lang="en-US" altLang="ko-K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kumimoji="1"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kumimoji="1"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⋯, 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(15)]</m:t>
                    </m:r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ko-KR" dirty="0"/>
              </a:p>
              <a:p>
                <a:pPr lvl="1"/>
                <a:endParaRPr kumimoji="1" lang="en-US" altLang="ko-Kore-KR" dirty="0"/>
              </a:p>
              <a:p>
                <a:pPr lvl="1"/>
                <a:endParaRPr kumimoji="1" lang="ko-Kore-KR" altLang="en-US" dirty="0"/>
              </a:p>
            </p:txBody>
          </p:sp>
        </mc:Choice>
        <mc:Fallback xmlns="">
          <p:sp>
            <p:nvSpPr>
              <p:cNvPr id="5" name="텍스트 개체 틀 2">
                <a:extLst>
                  <a:ext uri="{FF2B5EF4-FFF2-40B4-BE49-F238E27FC236}">
                    <a16:creationId xmlns:a16="http://schemas.microsoft.com/office/drawing/2014/main" id="{79D21F43-B053-7D3A-70EB-C74C8D269C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057775"/>
              </a:xfrm>
              <a:blipFill>
                <a:blip r:embed="rId2"/>
                <a:stretch>
                  <a:fillRect l="-893" t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2F9093A7-7173-7C0D-A2DA-84D2F40CA31B}"/>
              </a:ext>
            </a:extLst>
          </p:cNvPr>
          <p:cNvGrpSpPr/>
          <p:nvPr/>
        </p:nvGrpSpPr>
        <p:grpSpPr>
          <a:xfrm>
            <a:off x="7305288" y="2018544"/>
            <a:ext cx="3479800" cy="3939343"/>
            <a:chOff x="7305288" y="2018544"/>
            <a:chExt cx="3479800" cy="393934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B8465BE-94DE-8CAC-2901-1E2CC5911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05288" y="2018544"/>
              <a:ext cx="3479800" cy="368693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394DDC-FFA8-424A-BB9B-6CB9C166F6DF}"/>
                </a:ext>
              </a:extLst>
            </p:cNvPr>
            <p:cNvSpPr txBox="1"/>
            <p:nvPr/>
          </p:nvSpPr>
          <p:spPr>
            <a:xfrm>
              <a:off x="8809463" y="5588555"/>
              <a:ext cx="13604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Mix </a:t>
              </a:r>
              <a:r>
                <a:rPr kumimoji="1" lang="ko-KR" altLang="en-US" dirty="0"/>
                <a:t>함수</a:t>
              </a:r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39290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ACA70-0F1C-8435-B8D2-C4FB99F5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LSH on Quantum 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7277AD-9584-2F0F-3B36-63EF2680F9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LSH </a:t>
            </a:r>
            <a:r>
              <a:rPr kumimoji="1" lang="ko-KR" altLang="en-US" dirty="0"/>
              <a:t>양자 회로</a:t>
            </a:r>
            <a:endParaRPr kumimoji="1" lang="en-US" altLang="ko-KR" dirty="0"/>
          </a:p>
          <a:p>
            <a:pPr lvl="1"/>
            <a:r>
              <a:rPr kumimoji="1" lang="en-US" altLang="ko-Kore-KR" dirty="0"/>
              <a:t>Initialization </a:t>
            </a:r>
          </a:p>
          <a:p>
            <a:pPr marL="457200" lvl="1" indent="0">
              <a:buNone/>
            </a:pPr>
            <a:r>
              <a:rPr kumimoji="1" lang="en-US" altLang="ko-Kore-KR" dirty="0">
                <a:sym typeface="Wingdings" pitchFamily="2" charset="2"/>
              </a:rPr>
              <a:t>	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ore-KR" dirty="0">
                <a:sym typeface="Wingdings" pitchFamily="2" charset="2"/>
              </a:rPr>
              <a:t>not </a:t>
            </a:r>
            <a:r>
              <a:rPr kumimoji="1" lang="ko-KR" altLang="en-US" dirty="0">
                <a:sym typeface="Wingdings" pitchFamily="2" charset="2"/>
              </a:rPr>
              <a:t>연산만을 사용</a:t>
            </a:r>
            <a:r>
              <a:rPr kumimoji="1" lang="en-US" altLang="ko-KR" dirty="0">
                <a:sym typeface="Wingdings" pitchFamily="2" charset="2"/>
              </a:rPr>
              <a:t> (IV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constant</a:t>
            </a:r>
            <a:r>
              <a:rPr kumimoji="1" lang="ko-KR" altLang="en-US" dirty="0">
                <a:sym typeface="Wingdings" pitchFamily="2" charset="2"/>
              </a:rPr>
              <a:t>값을 </a:t>
            </a:r>
            <a:r>
              <a:rPr kumimoji="1" lang="en-US" altLang="ko-KR" dirty="0">
                <a:sym typeface="Wingdings" pitchFamily="2" charset="2"/>
              </a:rPr>
              <a:t>CV</a:t>
            </a:r>
            <a:r>
              <a:rPr kumimoji="1" lang="ko-KR" altLang="en-US" dirty="0">
                <a:sym typeface="Wingdings" pitchFamily="2" charset="2"/>
              </a:rPr>
              <a:t> 큐비트에 저장</a:t>
            </a:r>
            <a:r>
              <a:rPr kumimoji="1" lang="en-US" altLang="ko-KR" dirty="0">
                <a:sym typeface="Wingdings" pitchFamily="2" charset="2"/>
              </a:rPr>
              <a:t>,</a:t>
            </a:r>
            <a:r>
              <a:rPr kumimoji="1" lang="ko-KR" altLang="en-US" dirty="0">
                <a:sym typeface="Wingdings" pitchFamily="2" charset="2"/>
              </a:rPr>
              <a:t> 패딩</a:t>
            </a:r>
            <a:r>
              <a:rPr kumimoji="1" lang="en-US" altLang="ko-KR" dirty="0">
                <a:sym typeface="Wingdings" pitchFamily="2" charset="2"/>
              </a:rPr>
              <a:t>)</a:t>
            </a:r>
          </a:p>
          <a:p>
            <a:pPr lvl="1"/>
            <a:r>
              <a:rPr kumimoji="1" lang="en-US" altLang="ko-KR" dirty="0"/>
              <a:t>Compression</a:t>
            </a:r>
            <a:endParaRPr kumimoji="1" lang="en-US" altLang="ko-Kore-KR" dirty="0"/>
          </a:p>
          <a:p>
            <a:pPr marL="457200" lvl="1" indent="0">
              <a:buNone/>
            </a:pPr>
            <a:r>
              <a:rPr kumimoji="1" lang="en-US" altLang="ko-Kore-KR" dirty="0">
                <a:sym typeface="Wingdings" pitchFamily="2" charset="2"/>
              </a:rPr>
              <a:t>	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b="1" dirty="0">
                <a:solidFill>
                  <a:srgbClr val="C00000"/>
                </a:solidFill>
                <a:sym typeface="Wingdings" pitchFamily="2" charset="2"/>
              </a:rPr>
              <a:t>add</a:t>
            </a:r>
            <a:r>
              <a:rPr kumimoji="1" lang="en-US" altLang="ko-KR" dirty="0">
                <a:sym typeface="Wingdings" pitchFamily="2" charset="2"/>
              </a:rPr>
              <a:t>, rotation,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not (SC constant </a:t>
            </a:r>
            <a:r>
              <a:rPr kumimoji="1" lang="en-US" altLang="ko-KR" dirty="0" err="1">
                <a:sym typeface="Wingdings" pitchFamily="2" charset="2"/>
              </a:rPr>
              <a:t>xor</a:t>
            </a:r>
            <a:r>
              <a:rPr kumimoji="1" lang="en-US" altLang="ko-KR" dirty="0">
                <a:sym typeface="Wingdings" pitchFamily="2" charset="2"/>
              </a:rPr>
              <a:t>) </a:t>
            </a:r>
            <a:r>
              <a:rPr kumimoji="1" lang="ko-KR" altLang="en-US" dirty="0">
                <a:sym typeface="Wingdings" pitchFamily="2" charset="2"/>
              </a:rPr>
              <a:t>연산 사용</a:t>
            </a:r>
            <a:endParaRPr kumimoji="1" lang="en-US" altLang="ko-KR" dirty="0">
              <a:sym typeface="Wingdings" pitchFamily="2" charset="2"/>
            </a:endParaRPr>
          </a:p>
          <a:p>
            <a:pPr marL="457200" lvl="1" indent="0">
              <a:buNone/>
            </a:pPr>
            <a:r>
              <a:rPr kumimoji="1" lang="en-US" altLang="ko-KR" dirty="0">
                <a:sym typeface="Wingdings" pitchFamily="2" charset="2"/>
              </a:rPr>
              <a:t>	 rotation</a:t>
            </a:r>
            <a:r>
              <a:rPr kumimoji="1" lang="ko-KR" altLang="en-US" dirty="0">
                <a:sym typeface="Wingdings" pitchFamily="2" charset="2"/>
              </a:rPr>
              <a:t> 연산은 </a:t>
            </a:r>
            <a:r>
              <a:rPr kumimoji="1" lang="en-US" altLang="ko-KR" dirty="0">
                <a:sym typeface="Wingdings" pitchFamily="2" charset="2"/>
              </a:rPr>
              <a:t>logical </a:t>
            </a:r>
            <a:r>
              <a:rPr kumimoji="1" lang="ko-KR" altLang="en-US" dirty="0">
                <a:sym typeface="Wingdings" pitchFamily="2" charset="2"/>
              </a:rPr>
              <a:t>로 구현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자원 추정 </a:t>
            </a:r>
            <a:r>
              <a:rPr kumimoji="1" lang="en-US" altLang="ko-KR" dirty="0">
                <a:sym typeface="Wingdings" pitchFamily="2" charset="2"/>
              </a:rPr>
              <a:t>x</a:t>
            </a:r>
          </a:p>
          <a:p>
            <a:pPr lvl="1"/>
            <a:r>
              <a:rPr kumimoji="1" lang="en-US" altLang="ko-KR" dirty="0"/>
              <a:t>Finalization</a:t>
            </a:r>
            <a:endParaRPr kumimoji="1" lang="en-US" altLang="ko-Kore-KR" dirty="0"/>
          </a:p>
          <a:p>
            <a:pPr marL="457200" lvl="1" indent="0">
              <a:buNone/>
            </a:pPr>
            <a:r>
              <a:rPr kumimoji="1" lang="en-US" altLang="ko-Kore-KR" dirty="0">
                <a:sym typeface="Wingdings" pitchFamily="2" charset="2"/>
              </a:rPr>
              <a:t>	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 err="1">
                <a:sym typeface="Wingdings" pitchFamily="2" charset="2"/>
              </a:rPr>
              <a:t>xor</a:t>
            </a:r>
            <a:r>
              <a:rPr kumimoji="1" lang="en-US" altLang="ko-KR" dirty="0">
                <a:sym typeface="Wingdings" pitchFamily="2" charset="2"/>
              </a:rPr>
              <a:t> </a:t>
            </a:r>
            <a:r>
              <a:rPr kumimoji="1" lang="ko-KR" altLang="en-US" dirty="0">
                <a:sym typeface="Wingdings" pitchFamily="2" charset="2"/>
              </a:rPr>
              <a:t>연산 사용</a:t>
            </a:r>
            <a:endParaRPr kumimoji="1" lang="ko-Kore-KR" altLang="en-US" dirty="0"/>
          </a:p>
          <a:p>
            <a:pPr marL="457200" lvl="1" indent="0">
              <a:buNone/>
            </a:pP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7DE88C-492E-F49D-E2C3-0C5AB8F08037}"/>
              </a:ext>
            </a:extLst>
          </p:cNvPr>
          <p:cNvSpPr txBox="1"/>
          <p:nvPr/>
        </p:nvSpPr>
        <p:spPr>
          <a:xfrm>
            <a:off x="2486724" y="4717914"/>
            <a:ext cx="760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solidFill>
                  <a:srgbClr val="C00000"/>
                </a:solidFill>
              </a:rPr>
              <a:t>덧셈기와 병렬처리가 최적화하는데 중요함</a:t>
            </a:r>
            <a:endParaRPr kumimoji="1" lang="ko-Kore-KR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17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67263-6339-119D-F5DE-F94C3AF9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LSH on Quantum 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C41B21-3EF4-EEE6-8854-03FCC9AFE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ko-Kore-KR" b="1" dirty="0"/>
              <a:t>Draper adder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dirty="0"/>
              <a:t>Carry-lookahead adder(CLA)</a:t>
            </a:r>
          </a:p>
          <a:p>
            <a:pPr lvl="2">
              <a:lnSpc>
                <a:spcPct val="150000"/>
              </a:lnSpc>
            </a:pPr>
            <a:r>
              <a:rPr kumimoji="1" lang="ko-KR" altLang="en-US" dirty="0"/>
              <a:t>각 자리수의 캐리를 미리 계산</a:t>
            </a:r>
            <a:endParaRPr kumimoji="1" lang="en-US" altLang="ko-KR" dirty="0"/>
          </a:p>
          <a:p>
            <a:pPr lvl="2">
              <a:lnSpc>
                <a:spcPct val="150000"/>
              </a:lnSpc>
              <a:buFont typeface="Wingdings" pitchFamily="2" charset="2"/>
              <a:buChar char="à"/>
            </a:pPr>
            <a:r>
              <a:rPr kumimoji="1" lang="ko-KR" altLang="en-US" dirty="0"/>
              <a:t> 이전 자리의 캐리 값이 구해질 때까지</a:t>
            </a:r>
            <a:r>
              <a:rPr kumimoji="1" lang="en-US" altLang="ko-KR" dirty="0"/>
              <a:t>(RCA)</a:t>
            </a:r>
            <a:r>
              <a:rPr kumimoji="1" lang="ko-KR" altLang="en-US" dirty="0"/>
              <a:t> 기다리지 않아도 됨</a:t>
            </a:r>
            <a:r>
              <a:rPr kumimoji="1" lang="en-US" altLang="ko-KR" dirty="0"/>
              <a:t>.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à"/>
            </a:pPr>
            <a:r>
              <a:rPr kumimoji="1" lang="ko-KR" altLang="en-US" sz="2000" b="1" dirty="0">
                <a:solidFill>
                  <a:srgbClr val="2E75B6"/>
                </a:solidFill>
              </a:rPr>
              <a:t>많은 </a:t>
            </a:r>
            <a:r>
              <a:rPr kumimoji="1" lang="ko-KR" altLang="en-US" sz="2000" b="1" dirty="0" err="1">
                <a:solidFill>
                  <a:srgbClr val="2E75B6"/>
                </a:solidFill>
              </a:rPr>
              <a:t>큐비트</a:t>
            </a:r>
            <a:r>
              <a:rPr kumimoji="1" lang="ko-KR" altLang="en-US" sz="2000" b="1" dirty="0">
                <a:solidFill>
                  <a:srgbClr val="2E75B6"/>
                </a:solidFill>
              </a:rPr>
              <a:t> 수</a:t>
            </a:r>
            <a:r>
              <a:rPr kumimoji="1" lang="en-US" altLang="ko-Kore-KR" sz="2000" b="1" dirty="0">
                <a:solidFill>
                  <a:srgbClr val="2E75B6"/>
                </a:solidFill>
              </a:rPr>
              <a:t>,</a:t>
            </a:r>
            <a:r>
              <a:rPr kumimoji="1" lang="ko-KR" altLang="en-US" sz="2000" b="1" dirty="0">
                <a:solidFill>
                  <a:srgbClr val="2E75B6"/>
                </a:solidFill>
              </a:rPr>
              <a:t> 낮은 </a:t>
            </a:r>
            <a:r>
              <a:rPr kumimoji="1" lang="en-US" altLang="ko-KR" sz="2000" b="1" dirty="0">
                <a:solidFill>
                  <a:srgbClr val="2E75B6"/>
                </a:solidFill>
              </a:rPr>
              <a:t>depth</a:t>
            </a:r>
            <a:endParaRPr kumimoji="1" lang="ko-Kore-KR" altLang="en-US" sz="2000" b="1" dirty="0">
              <a:solidFill>
                <a:srgbClr val="2E75B6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A67940-908B-3E14-C230-D13D4CC92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408" y="3998738"/>
            <a:ext cx="9132967" cy="202406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92FA9BC-76EA-3EA8-619E-96F1CEE78D84}"/>
              </a:ext>
            </a:extLst>
          </p:cNvPr>
          <p:cNvSpPr/>
          <p:nvPr/>
        </p:nvSpPr>
        <p:spPr>
          <a:xfrm>
            <a:off x="9546771" y="4411175"/>
            <a:ext cx="838200" cy="131607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rgbClr val="C0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9020EC-D955-C7BF-7AB4-B73964392066}"/>
              </a:ext>
            </a:extLst>
          </p:cNvPr>
          <p:cNvSpPr/>
          <p:nvPr/>
        </p:nvSpPr>
        <p:spPr>
          <a:xfrm>
            <a:off x="6433455" y="4411175"/>
            <a:ext cx="1393373" cy="131607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10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60A66-40DD-0095-F189-A6B1F6A4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LSH on Quantum </a:t>
            </a:r>
            <a:endParaRPr kumimoji="1" lang="ko-Kore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96701E98-4F1B-5E1B-AFE9-A3FDE1C3A5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7054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ore-KR" b="1" dirty="0"/>
              <a:t>Parallel in Addition</a:t>
            </a:r>
          </a:p>
          <a:p>
            <a:pPr lvl="1">
              <a:lnSpc>
                <a:spcPct val="110000"/>
              </a:lnSpc>
            </a:pPr>
            <a:r>
              <a:rPr kumimoji="1" lang="en-US" altLang="ko-Kore-KR" dirty="0" err="1"/>
              <a:t>MsgExp</a:t>
            </a:r>
            <a:r>
              <a:rPr kumimoji="1" lang="en-US" altLang="ko-Kore-KR" dirty="0"/>
              <a:t> </a:t>
            </a:r>
          </a:p>
          <a:p>
            <a:pPr lvl="2">
              <a:lnSpc>
                <a:spcPct val="150000"/>
              </a:lnSpc>
            </a:pPr>
            <a:r>
              <a:rPr kumimoji="1" lang="en-US" altLang="ko-Kore-KR" dirty="0"/>
              <a:t>on-the-fly </a:t>
            </a:r>
            <a:r>
              <a:rPr kumimoji="1" lang="ko-KR" altLang="en-US" dirty="0"/>
              <a:t>형태로 연산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16</a:t>
            </a:r>
            <a:r>
              <a:rPr kumimoji="1" lang="ko-KR" altLang="en-US" dirty="0"/>
              <a:t>개의 덧셈이 사용</a:t>
            </a:r>
            <a:endParaRPr kumimoji="1" lang="en-US" altLang="ko-KR" dirty="0"/>
          </a:p>
          <a:p>
            <a:pPr marL="914400" lvl="2" indent="0">
              <a:lnSpc>
                <a:spcPct val="150000"/>
              </a:lnSpc>
              <a:buNone/>
            </a:pPr>
            <a:endParaRPr kumimoji="1" lang="en-US" altLang="ko-KR" dirty="0"/>
          </a:p>
          <a:p>
            <a:pPr marL="914400" lvl="2" indent="0">
              <a:lnSpc>
                <a:spcPct val="150000"/>
              </a:lnSpc>
              <a:buNone/>
            </a:pPr>
            <a:endParaRPr kumimoji="1" lang="en-US" altLang="ko-KR" dirty="0"/>
          </a:p>
          <a:p>
            <a:pPr lvl="2">
              <a:lnSpc>
                <a:spcPct val="150000"/>
              </a:lnSpc>
            </a:pPr>
            <a:r>
              <a:rPr kumimoji="1" lang="ko-KR" altLang="en-US" dirty="0"/>
              <a:t>순차적인 덧셈 연산 </a:t>
            </a:r>
            <a:endParaRPr kumimoji="1" lang="en-US" altLang="ko-KR" dirty="0"/>
          </a:p>
          <a:p>
            <a:pPr lvl="3">
              <a:lnSpc>
                <a:spcPct val="150000"/>
              </a:lnSpc>
              <a:buFont typeface="Wingdings" pitchFamily="2" charset="2"/>
              <a:buChar char="à"/>
            </a:pPr>
            <a:r>
              <a:rPr kumimoji="1" lang="ko-KR" altLang="en-US" dirty="0">
                <a:sym typeface="Wingdings" pitchFamily="2" charset="2"/>
              </a:rPr>
              <a:t>초기에 </a:t>
            </a:r>
            <a:r>
              <a:rPr kumimoji="1" lang="en-US" altLang="ko-KR" dirty="0">
                <a:sym typeface="Wingdings" pitchFamily="2" charset="2"/>
              </a:rPr>
              <a:t>53</a:t>
            </a:r>
            <a:r>
              <a:rPr kumimoji="1" lang="ko-KR" altLang="en-US" dirty="0">
                <a:sym typeface="Wingdings" pitchFamily="2" charset="2"/>
              </a:rPr>
              <a:t>개의 </a:t>
            </a:r>
            <a:r>
              <a:rPr kumimoji="1" lang="ko-KR" altLang="en-US" dirty="0" err="1">
                <a:sym typeface="Wingdings" pitchFamily="2" charset="2"/>
              </a:rPr>
              <a:t>안실라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ko-KR" altLang="en-US" dirty="0" err="1">
                <a:sym typeface="Wingdings" pitchFamily="2" charset="2"/>
              </a:rPr>
              <a:t>큐비트</a:t>
            </a:r>
            <a:r>
              <a:rPr kumimoji="1" lang="ko-KR" altLang="en-US" dirty="0">
                <a:sym typeface="Wingdings" pitchFamily="2" charset="2"/>
              </a:rPr>
              <a:t> 할당만 필요</a:t>
            </a:r>
            <a:r>
              <a:rPr kumimoji="1" lang="en-US" altLang="ko-KR" dirty="0">
                <a:sym typeface="Wingdings" pitchFamily="2" charset="2"/>
              </a:rPr>
              <a:t>,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à"/>
            </a:pPr>
            <a:r>
              <a:rPr kumimoji="1" lang="ko-KR" altLang="en-US" dirty="0">
                <a:sym typeface="Wingdings" pitchFamily="2" charset="2"/>
              </a:rPr>
              <a:t>높은 </a:t>
            </a:r>
            <a:r>
              <a:rPr kumimoji="1" lang="en-US" altLang="ko-KR" dirty="0">
                <a:sym typeface="Wingdings" pitchFamily="2" charset="2"/>
              </a:rPr>
              <a:t>depth</a:t>
            </a:r>
            <a:r>
              <a:rPr kumimoji="1" lang="ko-KR" altLang="en-US" dirty="0">
                <a:sym typeface="Wingdings" pitchFamily="2" charset="2"/>
              </a:rPr>
              <a:t> </a:t>
            </a:r>
            <a:endParaRPr kumimoji="1" lang="en-US" altLang="ko-KR" dirty="0"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kumimoji="1" lang="ko-KR" altLang="en-US" b="1" dirty="0">
                <a:solidFill>
                  <a:srgbClr val="2E75B6"/>
                </a:solidFill>
              </a:rPr>
              <a:t>병렬 덧셈 연산 </a:t>
            </a:r>
            <a:endParaRPr kumimoji="1" lang="en-US" altLang="ko-KR" b="1" dirty="0">
              <a:solidFill>
                <a:srgbClr val="2E75B6"/>
              </a:solidFill>
            </a:endParaRPr>
          </a:p>
          <a:p>
            <a:pPr marL="1371600" lvl="3" indent="0">
              <a:lnSpc>
                <a:spcPct val="150000"/>
              </a:lnSpc>
              <a:buNone/>
            </a:pPr>
            <a:r>
              <a:rPr lang="en-US" altLang="ko-KR" dirty="0">
                <a:highlight>
                  <a:srgbClr val="FFFFFF"/>
                </a:highlight>
                <a:latin typeface="Arial" panose="020B0604020202020204" pitchFamily="34" charset="0"/>
                <a:sym typeface="Wingdings" pitchFamily="2" charset="2"/>
              </a:rPr>
              <a:t></a:t>
            </a:r>
            <a:r>
              <a:rPr lang="ko-KR" altLang="en-US" dirty="0">
                <a:highlight>
                  <a:srgbClr val="FFFFFF"/>
                </a:highlight>
                <a:latin typeface="Arial" panose="020B0604020202020204" pitchFamily="34" charset="0"/>
                <a:sym typeface="Wingdings" pitchFamily="2" charset="2"/>
              </a:rPr>
              <a:t> 초기에 </a:t>
            </a:r>
            <a:r>
              <a:rPr lang="en-US" altLang="ko-KR" b="1" dirty="0">
                <a:highlight>
                  <a:srgbClr val="FFFFFF"/>
                </a:highlight>
                <a:latin typeface="Arial" panose="020B0604020202020204" pitchFamily="34" charset="0"/>
              </a:rPr>
              <a:t>8</a:t>
            </a:r>
            <a:r>
              <a:rPr lang="en-US" altLang="ko-Kore-KR" b="1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48 (16 × 53</a:t>
            </a:r>
            <a:r>
              <a:rPr lang="en-US" altLang="ko-KR" b="1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</a:t>
            </a:r>
            <a:r>
              <a:rPr lang="ko-KR" altLang="en-US" dirty="0">
                <a:highlight>
                  <a:srgbClr val="FFFFFF"/>
                </a:highlight>
                <a:latin typeface="Arial" panose="020B0604020202020204" pitchFamily="34" charset="0"/>
              </a:rPr>
              <a:t>개의 </a:t>
            </a:r>
            <a:r>
              <a:rPr lang="ko-KR" altLang="en-US" dirty="0" err="1">
                <a:highlight>
                  <a:srgbClr val="FFFFFF"/>
                </a:highlight>
                <a:latin typeface="Arial" panose="020B0604020202020204" pitchFamily="34" charset="0"/>
              </a:rPr>
              <a:t>안실라</a:t>
            </a:r>
            <a:r>
              <a:rPr lang="ko-KR" altLang="en-US" dirty="0"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ko-KR" altLang="en-US" dirty="0" err="1">
                <a:highlight>
                  <a:srgbClr val="FFFFFF"/>
                </a:highlight>
                <a:latin typeface="Arial" panose="020B0604020202020204" pitchFamily="34" charset="0"/>
              </a:rPr>
              <a:t>큐비트</a:t>
            </a:r>
            <a:r>
              <a:rPr lang="ko-KR" altLang="en-US" dirty="0">
                <a:highlight>
                  <a:srgbClr val="FFFFFF"/>
                </a:highlight>
                <a:latin typeface="Arial" panose="020B0604020202020204" pitchFamily="34" charset="0"/>
              </a:rPr>
              <a:t> 할당</a:t>
            </a:r>
            <a:endParaRPr kumimoji="1" lang="en-US" altLang="ko-KR" dirty="0"/>
          </a:p>
          <a:p>
            <a:pPr lvl="3">
              <a:lnSpc>
                <a:spcPct val="150000"/>
              </a:lnSpc>
              <a:buFont typeface="Wingdings" pitchFamily="2" charset="2"/>
              <a:buChar char="à"/>
            </a:pPr>
            <a:r>
              <a:rPr kumimoji="1" lang="en-US" altLang="ko-KR" b="1" dirty="0">
                <a:solidFill>
                  <a:srgbClr val="2E75B6"/>
                </a:solidFill>
                <a:sym typeface="Wingdings" pitchFamily="2" charset="2"/>
              </a:rPr>
              <a:t> </a:t>
            </a:r>
            <a:r>
              <a:rPr kumimoji="1" lang="ko-KR" altLang="en-US" b="1" dirty="0">
                <a:solidFill>
                  <a:srgbClr val="2E75B6"/>
                </a:solidFill>
                <a:sym typeface="Wingdings" pitchFamily="2" charset="2"/>
              </a:rPr>
              <a:t>낮은 </a:t>
            </a:r>
            <a:r>
              <a:rPr kumimoji="1" lang="en-US" altLang="ko-KR" b="1" dirty="0">
                <a:solidFill>
                  <a:srgbClr val="2E75B6"/>
                </a:solidFill>
                <a:sym typeface="Wingdings" pitchFamily="2" charset="2"/>
              </a:rPr>
              <a:t>depth</a:t>
            </a:r>
            <a:r>
              <a:rPr kumimoji="1" lang="ko-KR" altLang="en-US" b="1" dirty="0">
                <a:solidFill>
                  <a:srgbClr val="2E75B6"/>
                </a:solidFill>
                <a:sym typeface="Wingdings" pitchFamily="2" charset="2"/>
              </a:rPr>
              <a:t> </a:t>
            </a:r>
            <a:endParaRPr kumimoji="1" lang="en-US" altLang="ko-KR" b="1" dirty="0">
              <a:solidFill>
                <a:srgbClr val="2E75B6"/>
              </a:solidFill>
              <a:sym typeface="Wingdings" pitchFamily="2" charset="2"/>
            </a:endParaRPr>
          </a:p>
          <a:p>
            <a:pPr marL="1371600" lvl="3" indent="0">
              <a:lnSpc>
                <a:spcPct val="100000"/>
              </a:lnSpc>
              <a:buNone/>
            </a:pPr>
            <a:endParaRPr kumimoji="1" lang="en-US" altLang="ko-KR" dirty="0"/>
          </a:p>
          <a:p>
            <a:pPr lvl="1"/>
            <a:endParaRPr kumimoji="1" lang="en-US" altLang="ko-Kore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744C8C-CB6D-6607-01DD-DD8EB9FE5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98" y="2640065"/>
            <a:ext cx="5553617" cy="9652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BAC038-FC8B-1A49-65D9-E4EDCD41C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015" y="1248854"/>
            <a:ext cx="4742985" cy="217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65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60A66-40DD-0095-F189-A6B1F6A4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LSH on Quantum 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2">
                <a:extLst>
                  <a:ext uri="{FF2B5EF4-FFF2-40B4-BE49-F238E27FC236}">
                    <a16:creationId xmlns:a16="http://schemas.microsoft.com/office/drawing/2014/main" id="{96701E98-4F1B-5E1B-AFE9-A3FDE1C3A5E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05777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kumimoji="1" lang="en-US" altLang="ko-Kore-KR" b="1" dirty="0"/>
                  <a:t>Parallel in Addition</a:t>
                </a:r>
              </a:p>
              <a:p>
                <a:pPr lvl="1">
                  <a:lnSpc>
                    <a:spcPct val="100000"/>
                  </a:lnSpc>
                </a:pPr>
                <a:r>
                  <a:rPr kumimoji="1" lang="en-US" altLang="ko-Kore-KR" dirty="0"/>
                  <a:t>Mix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ko-Kore-KR" b="1" i="0" dirty="0">
                    <a:effectLst/>
                    <a:highlight>
                      <a:srgbClr val="FFFFFF"/>
                    </a:highlight>
                    <a:latin typeface="Arial" panose="020B0604020202020204" pitchFamily="34" charset="0"/>
                  </a:rPr>
                  <a:t>24 (8 × 3) </a:t>
                </a:r>
                <a:r>
                  <a:rPr kumimoji="1" lang="ko-KR" altLang="en-US" dirty="0"/>
                  <a:t>개의 덧셈 사용</a:t>
                </a:r>
                <a:endParaRPr kumimoji="1" lang="en-US" altLang="ko-KR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" altLang="ko-Kore-KR" sz="20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" altLang="ko-Kore-KR" sz="2000" i="1" dirty="0" smtClean="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" altLang="ko-Kore-KR" sz="200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" altLang="ko-Kore-KR" sz="20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" altLang="ko-Kore-KR" sz="2000" i="1" dirty="0" smtClean="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" altLang="ko-Kore-KR" sz="2000" i="1" dirty="0" smtClean="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" altLang="ko-Kore-KR" sz="200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" altLang="ko-Kore-KR" sz="20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" altLang="ko-Kore-KR" sz="20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 + 8</m:t>
                            </m:r>
                          </m:e>
                        </m:d>
                      </m:e>
                    </m:d>
                    <m:r>
                      <a:rPr lang="en" altLang="ko-Kore-KR" sz="2000" i="1" dirty="0" smtClean="0">
                        <a:effectLst/>
                        <a:latin typeface="Cambria Math" panose="02040503050406030204" pitchFamily="18" charset="0"/>
                      </a:rPr>
                      <m:t>← </m:t>
                    </m:r>
                    <m:r>
                      <a:rPr lang="en" altLang="ko-Kore-KR" sz="2000" i="1" dirty="0" err="1" smtClean="0">
                        <a:effectLst/>
                        <a:latin typeface="Cambria Math" panose="02040503050406030204" pitchFamily="18" charset="0"/>
                      </a:rPr>
                      <m:t>𝑀𝑖</m:t>
                    </m:r>
                    <m:sSub>
                      <m:sSubPr>
                        <m:ctrlPr>
                          <a:rPr lang="en-US" altLang="ko-Kore-KR" sz="20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b="0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sz="2000" b="0" i="1" dirty="0" smtClean="0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ore-KR" sz="2000" b="0" i="1" dirty="0" smtClean="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ore-KR" sz="2000" b="0" i="1" dirty="0" smtClean="0"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2000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" altLang="ko-Kore-KR" sz="20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" altLang="ko-Kore-KR" sz="2000" i="1" dirty="0" smtClean="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" altLang="ko-Kore-KR" sz="200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" altLang="ko-Kore-KR" sz="20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" altLang="ko-Kore-KR" sz="2000" i="1" dirty="0" smtClean="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" altLang="ko-Kore-KR" sz="2000" i="1" dirty="0" smtClean="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" altLang="ko-Kore-KR" sz="200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" altLang="ko-Kore-KR" sz="20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" altLang="ko-Kore-KR" sz="200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 + 8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ko-KR" dirty="0"/>
              </a:p>
              <a:p>
                <a:pPr lvl="2">
                  <a:lnSpc>
                    <a:spcPct val="150000"/>
                  </a:lnSpc>
                </a:pPr>
                <a:r>
                  <a:rPr kumimoji="1" lang="en-US" altLang="ko-KR" dirty="0"/>
                  <a:t>8</a:t>
                </a:r>
                <a:r>
                  <a:rPr kumimoji="1" lang="ko-KR" altLang="en-US" dirty="0"/>
                  <a:t>개씩 병렬 덧셈 가능</a:t>
                </a:r>
                <a:endParaRPr kumimoji="1" lang="en-US" altLang="ko-KR" dirty="0"/>
              </a:p>
              <a:p>
                <a:pPr lvl="3">
                  <a:lnSpc>
                    <a:spcPct val="150000"/>
                  </a:lnSpc>
                  <a:buFont typeface="Wingdings" pitchFamily="2" charset="2"/>
                  <a:buChar char="à"/>
                </a:pPr>
                <a:r>
                  <a:rPr kumimoji="1" lang="en-US" altLang="ko-KR" dirty="0">
                    <a:sym typeface="Wingdings" pitchFamily="2" charset="2"/>
                  </a:rPr>
                  <a:t> </a:t>
                </a:r>
                <a:r>
                  <a:rPr kumimoji="1" lang="en-US" altLang="ko-KR" b="1" dirty="0">
                    <a:sym typeface="Wingdings" pitchFamily="2" charset="2"/>
                  </a:rPr>
                  <a:t>424</a:t>
                </a:r>
                <a:r>
                  <a:rPr kumimoji="1" lang="ko-KR" altLang="en-US" b="1" dirty="0">
                    <a:sym typeface="Wingdings" pitchFamily="2" charset="2"/>
                  </a:rPr>
                  <a:t> </a:t>
                </a:r>
                <a:r>
                  <a:rPr kumimoji="1" lang="en-US" altLang="ko-KR" b="1" dirty="0">
                    <a:sym typeface="Wingdings" pitchFamily="2" charset="2"/>
                  </a:rPr>
                  <a:t>(</a:t>
                </a:r>
                <a:r>
                  <a:rPr lang="en-US" altLang="ko-Kore-KR" b="1" i="0" dirty="0">
                    <a:effectLst/>
                    <a:highlight>
                      <a:srgbClr val="FFFFFF"/>
                    </a:highlight>
                    <a:latin typeface="Arial" panose="020B0604020202020204" pitchFamily="34" charset="0"/>
                  </a:rPr>
                  <a:t>8 × 53) </a:t>
                </a:r>
                <a:r>
                  <a:rPr lang="ko-KR" altLang="en-US" b="0" i="0" dirty="0">
                    <a:effectLst/>
                    <a:highlight>
                      <a:srgbClr val="FFFFFF"/>
                    </a:highlight>
                    <a:latin typeface="Arial" panose="020B0604020202020204" pitchFamily="34" charset="0"/>
                  </a:rPr>
                  <a:t>개의 </a:t>
                </a:r>
                <a:r>
                  <a:rPr lang="ko-KR" altLang="en-US" b="0" i="0" dirty="0" err="1">
                    <a:effectLst/>
                    <a:highlight>
                      <a:srgbClr val="FFFFFF"/>
                    </a:highlight>
                    <a:latin typeface="Arial" panose="020B0604020202020204" pitchFamily="34" charset="0"/>
                  </a:rPr>
                  <a:t>안실라</a:t>
                </a:r>
                <a:r>
                  <a:rPr lang="ko-KR" altLang="en-US" b="0" i="0" dirty="0">
                    <a:effectLst/>
                    <a:highlight>
                      <a:srgbClr val="FFFFFF"/>
                    </a:highlight>
                    <a:latin typeface="Arial" panose="020B0604020202020204" pitchFamily="34" charset="0"/>
                  </a:rPr>
                  <a:t> </a:t>
                </a:r>
                <a:r>
                  <a:rPr lang="ko-KR" altLang="en-US" b="0" i="0" dirty="0" err="1">
                    <a:effectLst/>
                    <a:highlight>
                      <a:srgbClr val="FFFFFF"/>
                    </a:highlight>
                    <a:latin typeface="Arial" panose="020B0604020202020204" pitchFamily="34" charset="0"/>
                  </a:rPr>
                  <a:t>큐비트</a:t>
                </a:r>
                <a:r>
                  <a:rPr lang="ko-KR" altLang="en-US" b="0" i="0" dirty="0">
                    <a:effectLst/>
                    <a:highlight>
                      <a:srgbClr val="FFFFFF"/>
                    </a:highlight>
                    <a:latin typeface="Arial" panose="020B0604020202020204" pitchFamily="34" charset="0"/>
                  </a:rPr>
                  <a:t> 필요</a:t>
                </a:r>
                <a:endParaRPr lang="en-US" altLang="ko-Kore-KR" b="0" i="0" dirty="0">
                  <a:effectLst/>
                  <a:highlight>
                    <a:srgbClr val="FFFFFF"/>
                  </a:highlight>
                  <a:latin typeface="Arial" panose="020B0604020202020204" pitchFamily="34" charset="0"/>
                </a:endParaRPr>
              </a:p>
              <a:p>
                <a:pPr lvl="3">
                  <a:lnSpc>
                    <a:spcPct val="150000"/>
                  </a:lnSpc>
                  <a:buFont typeface="Wingdings" pitchFamily="2" charset="2"/>
                  <a:buChar char="à"/>
                </a:pPr>
                <a:r>
                  <a:rPr kumimoji="1" lang="ko-KR" altLang="en-US" dirty="0">
                    <a:sym typeface="Wingdings" pitchFamily="2" charset="2"/>
                  </a:rPr>
                  <a:t> </a:t>
                </a:r>
                <a:r>
                  <a:rPr kumimoji="1" lang="en-US" altLang="ko-KR" dirty="0" err="1">
                    <a:sym typeface="Wingdings" pitchFamily="2" charset="2"/>
                  </a:rPr>
                  <a:t>MsgExp</a:t>
                </a:r>
                <a:r>
                  <a:rPr kumimoji="1" lang="ko-KR" altLang="en-US" dirty="0">
                    <a:sym typeface="Wingdings" pitchFamily="2" charset="2"/>
                  </a:rPr>
                  <a:t>에서 사용한 </a:t>
                </a:r>
                <a:r>
                  <a:rPr kumimoji="1" lang="ko-KR" altLang="en-US" dirty="0" err="1">
                    <a:sym typeface="Wingdings" pitchFamily="2" charset="2"/>
                  </a:rPr>
                  <a:t>안실라</a:t>
                </a:r>
                <a:r>
                  <a:rPr kumimoji="1" lang="ko-KR" altLang="en-US" dirty="0">
                    <a:sym typeface="Wingdings" pitchFamily="2" charset="2"/>
                  </a:rPr>
                  <a:t> </a:t>
                </a:r>
                <a:r>
                  <a:rPr kumimoji="1" lang="ko-KR" altLang="en-US" dirty="0" err="1">
                    <a:sym typeface="Wingdings" pitchFamily="2" charset="2"/>
                  </a:rPr>
                  <a:t>큐비트</a:t>
                </a:r>
                <a:r>
                  <a:rPr kumimoji="1" lang="ko-KR" altLang="en-US" dirty="0">
                    <a:sym typeface="Wingdings" pitchFamily="2" charset="2"/>
                  </a:rPr>
                  <a:t> </a:t>
                </a:r>
                <a:r>
                  <a:rPr kumimoji="1" lang="ko-KR" altLang="en-US" b="1" dirty="0">
                    <a:solidFill>
                      <a:srgbClr val="2E75B6"/>
                    </a:solidFill>
                    <a:sym typeface="Wingdings" pitchFamily="2" charset="2"/>
                  </a:rPr>
                  <a:t>재사용 가능</a:t>
                </a:r>
                <a:endParaRPr kumimoji="1" lang="en-US" altLang="ko-KR" b="1" dirty="0">
                  <a:solidFill>
                    <a:srgbClr val="2E75B6"/>
                  </a:solidFill>
                </a:endParaRPr>
              </a:p>
              <a:p>
                <a:pPr lvl="1"/>
                <a:endParaRPr kumimoji="1" lang="en-US" altLang="ko-Kore-KR" dirty="0"/>
              </a:p>
            </p:txBody>
          </p:sp>
        </mc:Choice>
        <mc:Fallback xmlns="">
          <p:sp>
            <p:nvSpPr>
              <p:cNvPr id="4" name="텍스트 개체 틀 2">
                <a:extLst>
                  <a:ext uri="{FF2B5EF4-FFF2-40B4-BE49-F238E27FC236}">
                    <a16:creationId xmlns:a16="http://schemas.microsoft.com/office/drawing/2014/main" id="{96701E98-4F1B-5E1B-AFE9-A3FDE1C3A5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057775"/>
              </a:xfrm>
              <a:blipFill>
                <a:blip r:embed="rId2"/>
                <a:stretch>
                  <a:fillRect l="-893" t="-12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EC1F4835-4819-410F-EA3D-26C27BAB2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97" y="4866446"/>
            <a:ext cx="6587130" cy="1882037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9F14D8-F14B-9ABE-DB8D-B428F23A953F}"/>
              </a:ext>
            </a:extLst>
          </p:cNvPr>
          <p:cNvGrpSpPr/>
          <p:nvPr/>
        </p:nvGrpSpPr>
        <p:grpSpPr>
          <a:xfrm>
            <a:off x="7075717" y="1010739"/>
            <a:ext cx="4802337" cy="5653630"/>
            <a:chOff x="7075717" y="996623"/>
            <a:chExt cx="4802337" cy="5653630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C2A9E32-898A-1F37-D990-681F9576B27B}"/>
                </a:ext>
              </a:extLst>
            </p:cNvPr>
            <p:cNvGrpSpPr/>
            <p:nvPr/>
          </p:nvGrpSpPr>
          <p:grpSpPr>
            <a:xfrm>
              <a:off x="7955639" y="996623"/>
              <a:ext cx="3922415" cy="5653630"/>
              <a:chOff x="7857665" y="996623"/>
              <a:chExt cx="3922415" cy="5653630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073505C4-D73C-F7C6-3147-157275AA0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57665" y="996623"/>
                <a:ext cx="3922415" cy="5653630"/>
              </a:xfrm>
              <a:prstGeom prst="rect">
                <a:avLst/>
              </a:prstGeom>
            </p:spPr>
          </p:pic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FC1E6D4-8A7F-A702-8E6B-B9AE26EE6690}"/>
                  </a:ext>
                </a:extLst>
              </p:cNvPr>
              <p:cNvSpPr/>
              <p:nvPr/>
            </p:nvSpPr>
            <p:spPr>
              <a:xfrm>
                <a:off x="8001000" y="1502229"/>
                <a:ext cx="3779080" cy="1077685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0C59F11-7102-E87F-A099-74525DCB55DB}"/>
                  </a:ext>
                </a:extLst>
              </p:cNvPr>
              <p:cNvSpPr/>
              <p:nvPr/>
            </p:nvSpPr>
            <p:spPr>
              <a:xfrm>
                <a:off x="8001000" y="2929618"/>
                <a:ext cx="3779080" cy="1077685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D141AF6-8DA1-81E5-3691-04EAA761951D}"/>
                  </a:ext>
                </a:extLst>
              </p:cNvPr>
              <p:cNvSpPr/>
              <p:nvPr/>
            </p:nvSpPr>
            <p:spPr>
              <a:xfrm>
                <a:off x="8001000" y="4102834"/>
                <a:ext cx="3779080" cy="1077685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C6D272-A7A0-8E56-8A92-6C6FF0A957EE}"/>
                </a:ext>
              </a:extLst>
            </p:cNvPr>
            <p:cNvSpPr txBox="1"/>
            <p:nvPr/>
          </p:nvSpPr>
          <p:spPr>
            <a:xfrm>
              <a:off x="7121081" y="1414080"/>
              <a:ext cx="1023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b="1" dirty="0">
                  <a:solidFill>
                    <a:srgbClr val="C00000"/>
                  </a:solidFill>
                </a:rPr>
                <a:t>parallel</a:t>
              </a:r>
              <a:endParaRPr kumimoji="1" lang="ko-Kore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33ACF7-DA3A-C38C-A6C2-EEEC98971E61}"/>
                </a:ext>
              </a:extLst>
            </p:cNvPr>
            <p:cNvSpPr txBox="1"/>
            <p:nvPr/>
          </p:nvSpPr>
          <p:spPr>
            <a:xfrm>
              <a:off x="7075717" y="2859779"/>
              <a:ext cx="1023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b="1" dirty="0">
                  <a:solidFill>
                    <a:srgbClr val="C00000"/>
                  </a:solidFill>
                </a:rPr>
                <a:t>parallel</a:t>
              </a:r>
              <a:endParaRPr kumimoji="1" lang="ko-Kore-KR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2EE268-2C74-510C-37F7-0A89E9CED7FF}"/>
                </a:ext>
              </a:extLst>
            </p:cNvPr>
            <p:cNvSpPr txBox="1"/>
            <p:nvPr/>
          </p:nvSpPr>
          <p:spPr>
            <a:xfrm>
              <a:off x="7131055" y="4042613"/>
              <a:ext cx="1023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b="1" dirty="0">
                  <a:solidFill>
                    <a:srgbClr val="C00000"/>
                  </a:solidFill>
                </a:rPr>
                <a:t>parallel</a:t>
              </a:r>
              <a:endParaRPr kumimoji="1" lang="ko-Kore-KR" alt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371688C-EE95-6465-0E6B-C4C63C926CE7}"/>
              </a:ext>
            </a:extLst>
          </p:cNvPr>
          <p:cNvSpPr/>
          <p:nvPr/>
        </p:nvSpPr>
        <p:spPr>
          <a:xfrm>
            <a:off x="6702238" y="5169899"/>
            <a:ext cx="743592" cy="131607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6201FE-3621-6156-3B6A-DC3FAECF3991}"/>
              </a:ext>
            </a:extLst>
          </p:cNvPr>
          <p:cNvSpPr/>
          <p:nvPr/>
        </p:nvSpPr>
        <p:spPr>
          <a:xfrm>
            <a:off x="4746171" y="5169899"/>
            <a:ext cx="1121230" cy="131607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6447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60A66-40DD-0095-F189-A6B1F6A4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LSH on Quantum 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2">
                <a:extLst>
                  <a:ext uri="{FF2B5EF4-FFF2-40B4-BE49-F238E27FC236}">
                    <a16:creationId xmlns:a16="http://schemas.microsoft.com/office/drawing/2014/main" id="{96701E98-4F1B-5E1B-AFE9-A3FDE1C3A5E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05777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kumimoji="1" lang="en-US" altLang="ko-Kore-KR" b="1" dirty="0"/>
                  <a:t>Parallel in Compression</a:t>
                </a:r>
              </a:p>
              <a:p>
                <a:pPr lvl="1">
                  <a:lnSpc>
                    <a:spcPct val="100000"/>
                  </a:lnSpc>
                </a:pPr>
                <a:r>
                  <a:rPr kumimoji="1" lang="en-US" altLang="ko-Kore-KR" dirty="0" err="1"/>
                  <a:t>MsgExp</a:t>
                </a:r>
                <a:r>
                  <a:rPr kumimoji="1" lang="ko-KR" altLang="en-US" dirty="0"/>
                  <a:t>와 </a:t>
                </a:r>
                <a:r>
                  <a:rPr kumimoji="1" lang="en-US" altLang="ko-KR" dirty="0"/>
                  <a:t>Mix</a:t>
                </a:r>
                <a:r>
                  <a:rPr kumimoji="1" lang="ko-KR" altLang="en-US" dirty="0"/>
                  <a:t> 함수는 각각 </a:t>
                </a:r>
                <a:r>
                  <a:rPr kumimoji="1" lang="ko-KR" altLang="en-US" b="1" dirty="0"/>
                  <a:t>독립적</a:t>
                </a:r>
                <a:r>
                  <a:rPr kumimoji="1" lang="ko-KR" altLang="en-US" dirty="0"/>
                  <a:t>으로 수행 가능</a:t>
                </a:r>
                <a:endParaRPr kumimoji="1" lang="en-US" altLang="ko-KR" dirty="0"/>
              </a:p>
              <a:p>
                <a:pPr lvl="2">
                  <a:lnSpc>
                    <a:spcPct val="150000"/>
                  </a:lnSpc>
                </a:pPr>
                <a:r>
                  <a:rPr kumimoji="1" lang="ko-KR" altLang="en-US" dirty="0"/>
                  <a:t>정확하게는 </a:t>
                </a:r>
                <a14:m>
                  <m:oMath xmlns:m="http://schemas.openxmlformats.org/officeDocument/2006/math">
                    <m:r>
                      <a:rPr kumimoji="1" lang="en-US" altLang="ko-KR" b="1" i="1" dirty="0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kumimoji="1" lang="ko-KR" altLang="en-US" b="1" dirty="0">
                    <a:solidFill>
                      <a:srgbClr val="2E75B6"/>
                    </a:solidFill>
                  </a:rPr>
                  <a:t>번째 </a:t>
                </a:r>
                <a:r>
                  <a:rPr kumimoji="1" lang="en-US" altLang="ko-KR" b="1" dirty="0">
                    <a:solidFill>
                      <a:srgbClr val="2E75B6"/>
                    </a:solidFill>
                  </a:rPr>
                  <a:t>Mix</a:t>
                </a:r>
                <a:r>
                  <a:rPr kumimoji="1" lang="ko-KR" altLang="en-US" dirty="0"/>
                  <a:t>와</a:t>
                </a:r>
                <a14:m>
                  <m:oMath xmlns:m="http://schemas.openxmlformats.org/officeDocument/2006/math">
                    <m:r>
                      <a:rPr kumimoji="1" lang="ko-KR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1" i="1" dirty="0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kumimoji="1" lang="en-US" altLang="ko-KR" b="1" i="1" dirty="0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b="1" i="1" dirty="0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ko-KR" altLang="en-US" b="1" dirty="0">
                    <a:solidFill>
                      <a:srgbClr val="2E75B6"/>
                    </a:solidFill>
                  </a:rPr>
                  <a:t>번째 </a:t>
                </a:r>
                <a:r>
                  <a:rPr kumimoji="1" lang="en-US" altLang="ko-KR" b="1" dirty="0" err="1">
                    <a:solidFill>
                      <a:srgbClr val="2E75B6"/>
                    </a:solidFill>
                  </a:rPr>
                  <a:t>MsgExp</a:t>
                </a:r>
                <a:r>
                  <a:rPr kumimoji="1" lang="ko-KR" altLang="en-US" dirty="0"/>
                  <a:t>이 독립적</a:t>
                </a:r>
                <a:r>
                  <a:rPr kumimoji="1" lang="en-US" altLang="ko-KR" dirty="0"/>
                  <a:t> </a:t>
                </a:r>
                <a:r>
                  <a:rPr kumimoji="1" lang="en-US" altLang="ko-KR" dirty="0">
                    <a:sym typeface="Wingdings" pitchFamily="2" charset="2"/>
                  </a:rPr>
                  <a:t> </a:t>
                </a:r>
                <a:r>
                  <a:rPr kumimoji="1" lang="ko-KR" altLang="en-US" b="1" dirty="0">
                    <a:solidFill>
                      <a:srgbClr val="2E75B6"/>
                    </a:solidFill>
                    <a:sym typeface="Wingdings" pitchFamily="2" charset="2"/>
                  </a:rPr>
                  <a:t>병렬 연산 가능</a:t>
                </a:r>
                <a:endParaRPr kumimoji="1" lang="en-US" altLang="ko-KR" b="1" dirty="0">
                  <a:solidFill>
                    <a:srgbClr val="2E75B6"/>
                  </a:solidFill>
                </a:endParaRPr>
              </a:p>
              <a:p>
                <a:pPr lvl="3">
                  <a:lnSpc>
                    <a:spcPct val="150000"/>
                  </a:lnSpc>
                  <a:buFont typeface="Wingdings" pitchFamily="2" charset="2"/>
                  <a:buChar char="à"/>
                </a:pPr>
                <a:r>
                  <a:rPr kumimoji="1" lang="ko-KR" altLang="en-US" dirty="0">
                    <a:sym typeface="Wingdings" pitchFamily="2" charset="2"/>
                  </a:rPr>
                  <a:t> </a:t>
                </a:r>
                <a:r>
                  <a:rPr kumimoji="1" lang="en-US" altLang="ko-KR" dirty="0">
                    <a:sym typeface="Wingdings" pitchFamily="2" charset="2"/>
                  </a:rPr>
                  <a:t>But,</a:t>
                </a:r>
                <a:r>
                  <a:rPr kumimoji="1" lang="en-US" altLang="ko-Kore-KR" dirty="0">
                    <a:sym typeface="Wingdings" pitchFamily="2" charset="2"/>
                  </a:rPr>
                  <a:t> </a:t>
                </a:r>
                <a:r>
                  <a:rPr kumimoji="1" lang="en-US" altLang="ko-Kore-KR" dirty="0"/>
                  <a:t>Mix</a:t>
                </a:r>
                <a:r>
                  <a:rPr kumimoji="1" lang="ko-KR" altLang="en-US" dirty="0"/>
                  <a:t> 함수에서 </a:t>
                </a:r>
                <a:r>
                  <a:rPr kumimoji="1" lang="en-US" altLang="ko-KR" dirty="0" err="1"/>
                  <a:t>MsgExp</a:t>
                </a:r>
                <a:r>
                  <a:rPr kumimoji="1" lang="ko-KR" altLang="en-US" dirty="0"/>
                  <a:t>에서 사용한 </a:t>
                </a:r>
                <a:r>
                  <a:rPr kumimoji="1" lang="ko-KR" altLang="en-US" dirty="0" err="1"/>
                  <a:t>안실라</a:t>
                </a:r>
                <a:r>
                  <a:rPr kumimoji="1" lang="ko-KR" altLang="en-US" dirty="0"/>
                  <a:t> 재사용할 경우 불가능</a:t>
                </a:r>
                <a:endParaRPr kumimoji="1" lang="en-US" altLang="ko-KR" dirty="0"/>
              </a:p>
              <a:p>
                <a:pPr lvl="3">
                  <a:lnSpc>
                    <a:spcPct val="150000"/>
                  </a:lnSpc>
                  <a:buFont typeface="Wingdings" pitchFamily="2" charset="2"/>
                  <a:buChar char="à"/>
                </a:pPr>
                <a:r>
                  <a:rPr kumimoji="1" lang="ko-KR" altLang="en-US" dirty="0"/>
                  <a:t> </a:t>
                </a:r>
                <a:r>
                  <a:rPr kumimoji="1" lang="en-US" altLang="ko-KR" b="1" dirty="0">
                    <a:solidFill>
                      <a:srgbClr val="2E75B6"/>
                    </a:solidFill>
                  </a:rPr>
                  <a:t>Mix</a:t>
                </a:r>
                <a:r>
                  <a:rPr kumimoji="1" lang="ko-KR" altLang="en-US" b="1" dirty="0">
                    <a:solidFill>
                      <a:srgbClr val="2E75B6"/>
                    </a:solidFill>
                  </a:rPr>
                  <a:t> 와 </a:t>
                </a:r>
                <a:r>
                  <a:rPr kumimoji="1" lang="en-US" altLang="ko-KR" b="1" dirty="0" err="1">
                    <a:solidFill>
                      <a:srgbClr val="2E75B6"/>
                    </a:solidFill>
                  </a:rPr>
                  <a:t>MsgExp</a:t>
                </a:r>
                <a:r>
                  <a:rPr kumimoji="1" lang="ko-KR" altLang="en-US" b="1" dirty="0">
                    <a:solidFill>
                      <a:srgbClr val="2E75B6"/>
                    </a:solidFill>
                  </a:rPr>
                  <a:t>에서 사용할 </a:t>
                </a:r>
                <a:r>
                  <a:rPr kumimoji="1" lang="ko-KR" altLang="en-US" b="1" dirty="0" err="1">
                    <a:solidFill>
                      <a:srgbClr val="2E75B6"/>
                    </a:solidFill>
                  </a:rPr>
                  <a:t>안실라</a:t>
                </a:r>
                <a:r>
                  <a:rPr kumimoji="1" lang="ko-KR" altLang="en-US" b="1" dirty="0">
                    <a:solidFill>
                      <a:srgbClr val="2E75B6"/>
                    </a:solidFill>
                  </a:rPr>
                  <a:t> 큐비트를 각각 할당</a:t>
                </a:r>
                <a:endParaRPr kumimoji="1" lang="en-US" altLang="ko-Kore-KR" b="1" dirty="0">
                  <a:solidFill>
                    <a:srgbClr val="2E75B6"/>
                  </a:solidFill>
                </a:endParaRPr>
              </a:p>
              <a:p>
                <a:pPr lvl="1"/>
                <a:endParaRPr kumimoji="1" lang="en-US" altLang="ko-Kore-KR" dirty="0"/>
              </a:p>
            </p:txBody>
          </p:sp>
        </mc:Choice>
        <mc:Fallback xmlns="">
          <p:sp>
            <p:nvSpPr>
              <p:cNvPr id="4" name="텍스트 개체 틀 2">
                <a:extLst>
                  <a:ext uri="{FF2B5EF4-FFF2-40B4-BE49-F238E27FC236}">
                    <a16:creationId xmlns:a16="http://schemas.microsoft.com/office/drawing/2014/main" id="{96701E98-4F1B-5E1B-AFE9-A3FDE1C3A5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057775"/>
              </a:xfrm>
              <a:blipFill>
                <a:blip r:embed="rId2"/>
                <a:stretch>
                  <a:fillRect l="-893" t="-12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1D0528AD-B474-B9E9-2D35-02BD0791F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539" y="3445046"/>
            <a:ext cx="9868922" cy="320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7332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491</Words>
  <Application>Microsoft Macintosh PowerPoint</Application>
  <PresentationFormat>와이드스크린</PresentationFormat>
  <Paragraphs>92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Cambria Math</vt:lpstr>
      <vt:lpstr>Wingdings</vt:lpstr>
      <vt:lpstr>CryptoCraft 테마</vt:lpstr>
      <vt:lpstr>제목 테마</vt:lpstr>
      <vt:lpstr>LSH on Quantum</vt:lpstr>
      <vt:lpstr>LSH</vt:lpstr>
      <vt:lpstr>LSH</vt:lpstr>
      <vt:lpstr>LSH</vt:lpstr>
      <vt:lpstr>LSH on Quantum </vt:lpstr>
      <vt:lpstr>LSH on Quantum </vt:lpstr>
      <vt:lpstr>LSH on Quantum </vt:lpstr>
      <vt:lpstr>LSH on Quantum </vt:lpstr>
      <vt:lpstr>LSH on Quantum </vt:lpstr>
      <vt:lpstr>LSH on Quantum </vt:lpstr>
      <vt:lpstr>Evaluation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오유진</cp:lastModifiedBy>
  <cp:revision>60</cp:revision>
  <dcterms:created xsi:type="dcterms:W3CDTF">2019-03-05T04:29:07Z</dcterms:created>
  <dcterms:modified xsi:type="dcterms:W3CDTF">2024-06-09T14:58:19Z</dcterms:modified>
</cp:coreProperties>
</file>