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3"/>
  </p:notesMasterIdLst>
  <p:handoutMasterIdLst>
    <p:handoutMasterId r:id="rId24"/>
  </p:handoutMasterIdLst>
  <p:sldIdLst>
    <p:sldId id="269" r:id="rId3"/>
    <p:sldId id="307" r:id="rId4"/>
    <p:sldId id="302" r:id="rId5"/>
    <p:sldId id="303" r:id="rId6"/>
    <p:sldId id="286" r:id="rId7"/>
    <p:sldId id="305" r:id="rId8"/>
    <p:sldId id="306" r:id="rId9"/>
    <p:sldId id="308" r:id="rId10"/>
    <p:sldId id="310" r:id="rId11"/>
    <p:sldId id="311" r:id="rId12"/>
    <p:sldId id="312" r:id="rId13"/>
    <p:sldId id="313" r:id="rId14"/>
    <p:sldId id="314" r:id="rId15"/>
    <p:sldId id="318" r:id="rId16"/>
    <p:sldId id="315" r:id="rId17"/>
    <p:sldId id="319" r:id="rId18"/>
    <p:sldId id="316" r:id="rId19"/>
    <p:sldId id="317" r:id="rId20"/>
    <p:sldId id="309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63669-47FC-F247-BCD5-13CD7D67D434}" v="115" dt="2020-10-19T01:19:30.856"/>
    <p1510:client id="{C682DF36-022D-43C3-A259-D46244A07118}" v="1" dt="2020-10-18T23:11:31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6" autoAdjust="0"/>
    <p:restoredTop sz="94613"/>
  </p:normalViewPr>
  <p:slideViewPr>
    <p:cSldViewPr snapToGrid="0">
      <p:cViewPr varScale="1">
        <p:scale>
          <a:sx n="128" d="100"/>
          <a:sy n="128" d="100"/>
        </p:scale>
        <p:origin x="200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C682DF36-022D-43C3-A259-D46244A07118}"/>
    <pc:docChg chg="undo custSel addSld delSld modSld">
      <pc:chgData name="김현준" userId="185f8337-2247-4f37-8bdb-f28dabdaedae" providerId="ADAL" clId="{C682DF36-022D-43C3-A259-D46244A07118}" dt="2020-10-18T23:13:12.340" v="96" actId="20577"/>
      <pc:docMkLst>
        <pc:docMk/>
      </pc:docMkLst>
      <pc:sldChg chg="add del">
        <pc:chgData name="김현준" userId="185f8337-2247-4f37-8bdb-f28dabdaedae" providerId="ADAL" clId="{C682DF36-022D-43C3-A259-D46244A07118}" dt="2020-10-18T23:11:11.720" v="3" actId="2696"/>
        <pc:sldMkLst>
          <pc:docMk/>
          <pc:sldMk cId="4034499981" sldId="274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20776081" sldId="280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2054402005" sldId="281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699127421" sldId="282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4174388605" sldId="283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3924002229" sldId="284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1022762502" sldId="285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1722052502" sldId="287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4155342405" sldId="288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1178070105" sldId="289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4253749871" sldId="290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287363878" sldId="291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1525820673" sldId="292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3159810802" sldId="293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20086633" sldId="295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3147416999" sldId="296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3142594594" sldId="297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2599972650" sldId="298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3979683505" sldId="299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127827678" sldId="300"/>
        </pc:sldMkLst>
      </pc:sldChg>
      <pc:sldChg chg="add del">
        <pc:chgData name="김현준" userId="185f8337-2247-4f37-8bdb-f28dabdaedae" providerId="ADAL" clId="{C682DF36-022D-43C3-A259-D46244A07118}" dt="2020-10-18T23:11:17.986" v="4" actId="2696"/>
        <pc:sldMkLst>
          <pc:docMk/>
          <pc:sldMk cId="2095900950" sldId="301"/>
        </pc:sldMkLst>
      </pc:sldChg>
      <pc:sldChg chg="addSp modSp add del mod">
        <pc:chgData name="김현준" userId="185f8337-2247-4f37-8bdb-f28dabdaedae" providerId="ADAL" clId="{C682DF36-022D-43C3-A259-D46244A07118}" dt="2020-10-18T23:13:12.340" v="96" actId="20577"/>
        <pc:sldMkLst>
          <pc:docMk/>
          <pc:sldMk cId="3956094342" sldId="309"/>
        </pc:sldMkLst>
        <pc:spChg chg="mod">
          <ac:chgData name="김현준" userId="185f8337-2247-4f37-8bdb-f28dabdaedae" providerId="ADAL" clId="{C682DF36-022D-43C3-A259-D46244A07118}" dt="2020-10-18T23:11:35.213" v="7" actId="1076"/>
          <ac:spMkLst>
            <pc:docMk/>
            <pc:sldMk cId="3956094342" sldId="309"/>
            <ac:spMk id="3" creationId="{F3DF94D3-E373-4A99-98FA-488D64EF0F25}"/>
          </ac:spMkLst>
        </pc:spChg>
        <pc:spChg chg="add mod">
          <ac:chgData name="김현준" userId="185f8337-2247-4f37-8bdb-f28dabdaedae" providerId="ADAL" clId="{C682DF36-022D-43C3-A259-D46244A07118}" dt="2020-10-18T23:11:55.875" v="38" actId="20577"/>
          <ac:spMkLst>
            <pc:docMk/>
            <pc:sldMk cId="3956094342" sldId="309"/>
            <ac:spMk id="14" creationId="{61F47996-B1C9-4965-9728-12EAD1A9E66B}"/>
          </ac:spMkLst>
        </pc:spChg>
        <pc:spChg chg="add mod">
          <ac:chgData name="김현준" userId="185f8337-2247-4f37-8bdb-f28dabdaedae" providerId="ADAL" clId="{C682DF36-022D-43C3-A259-D46244A07118}" dt="2020-10-18T23:12:36.080" v="76" actId="14100"/>
          <ac:spMkLst>
            <pc:docMk/>
            <pc:sldMk cId="3956094342" sldId="309"/>
            <ac:spMk id="16" creationId="{17FF1D16-07B5-4A9E-887C-155446BE5678}"/>
          </ac:spMkLst>
        </pc:spChg>
        <pc:spChg chg="add mod">
          <ac:chgData name="김현준" userId="185f8337-2247-4f37-8bdb-f28dabdaedae" providerId="ADAL" clId="{C682DF36-022D-43C3-A259-D46244A07118}" dt="2020-10-18T23:13:00.328" v="87" actId="20577"/>
          <ac:spMkLst>
            <pc:docMk/>
            <pc:sldMk cId="3956094342" sldId="309"/>
            <ac:spMk id="18" creationId="{6F187D97-85FF-43FA-BB7F-AFE87D9E7873}"/>
          </ac:spMkLst>
        </pc:spChg>
        <pc:spChg chg="add mod">
          <ac:chgData name="김현준" userId="185f8337-2247-4f37-8bdb-f28dabdaedae" providerId="ADAL" clId="{C682DF36-022D-43C3-A259-D46244A07118}" dt="2020-10-18T23:13:12.340" v="96" actId="20577"/>
          <ac:spMkLst>
            <pc:docMk/>
            <pc:sldMk cId="3956094342" sldId="309"/>
            <ac:spMk id="20" creationId="{F5528F3E-4734-49F8-B3DC-5D6F36E3154F}"/>
          </ac:spMkLst>
        </pc:spChg>
      </pc:sldChg>
      <pc:sldChg chg="add del">
        <pc:chgData name="김현준" userId="185f8337-2247-4f37-8bdb-f28dabdaedae" providerId="ADAL" clId="{C682DF36-022D-43C3-A259-D46244A07118}" dt="2020-10-18T23:11:10.625" v="2" actId="2696"/>
        <pc:sldMkLst>
          <pc:docMk/>
          <pc:sldMk cId="1683403420" sldId="317"/>
        </pc:sldMkLst>
      </pc:sldChg>
    </pc:docChg>
  </pc:docChgLst>
  <pc:docChgLst>
    <pc:chgData name="김현준" userId="185f8337-2247-4f37-8bdb-f28dabdaedae" providerId="ADAL" clId="{1BB63669-47FC-F247-BCD5-13CD7D67D434}"/>
    <pc:docChg chg="undo custSel modSld">
      <pc:chgData name="김현준" userId="185f8337-2247-4f37-8bdb-f28dabdaedae" providerId="ADAL" clId="{1BB63669-47FC-F247-BCD5-13CD7D67D434}" dt="2020-10-19T01:19:30.856" v="114"/>
      <pc:docMkLst>
        <pc:docMk/>
      </pc:docMkLst>
      <pc:sldChg chg="modSp">
        <pc:chgData name="김현준" userId="185f8337-2247-4f37-8bdb-f28dabdaedae" providerId="ADAL" clId="{1BB63669-47FC-F247-BCD5-13CD7D67D434}" dt="2020-10-19T01:19:30.856" v="114"/>
        <pc:sldMkLst>
          <pc:docMk/>
          <pc:sldMk cId="2406322206" sldId="269"/>
        </pc:sldMkLst>
        <pc:spChg chg="mod">
          <ac:chgData name="김현준" userId="185f8337-2247-4f37-8bdb-f28dabdaedae" providerId="ADAL" clId="{1BB63669-47FC-F247-BCD5-13CD7D67D434}" dt="2020-10-19T01:19:30.856" v="114"/>
          <ac:spMkLst>
            <pc:docMk/>
            <pc:sldMk cId="2406322206" sldId="269"/>
            <ac:spMk id="3" creationId="{00000000-0000-0000-0000-000000000000}"/>
          </ac:spMkLst>
        </pc:spChg>
      </pc:sldChg>
      <pc:sldChg chg="modSp">
        <pc:chgData name="김현준" userId="185f8337-2247-4f37-8bdb-f28dabdaedae" providerId="ADAL" clId="{1BB63669-47FC-F247-BCD5-13CD7D67D434}" dt="2020-10-18T23:22:30.480" v="5" actId="20577"/>
        <pc:sldMkLst>
          <pc:docMk/>
          <pc:sldMk cId="4129917610" sldId="303"/>
        </pc:sldMkLst>
        <pc:spChg chg="mod">
          <ac:chgData name="김현준" userId="185f8337-2247-4f37-8bdb-f28dabdaedae" providerId="ADAL" clId="{1BB63669-47FC-F247-BCD5-13CD7D67D434}" dt="2020-10-18T23:22:30.480" v="5" actId="20577"/>
          <ac:spMkLst>
            <pc:docMk/>
            <pc:sldMk cId="4129917610" sldId="303"/>
            <ac:spMk id="3" creationId="{C46F3A3B-2D8F-40D5-A6D4-3A9D71AB5079}"/>
          </ac:spMkLst>
        </pc:spChg>
      </pc:sldChg>
      <pc:sldChg chg="modSp">
        <pc:chgData name="김현준" userId="185f8337-2247-4f37-8bdb-f28dabdaedae" providerId="ADAL" clId="{1BB63669-47FC-F247-BCD5-13CD7D67D434}" dt="2020-10-18T23:24:37.524" v="6" actId="20577"/>
        <pc:sldMkLst>
          <pc:docMk/>
          <pc:sldMk cId="1419566243" sldId="305"/>
        </pc:sldMkLst>
        <pc:spChg chg="mod">
          <ac:chgData name="김현준" userId="185f8337-2247-4f37-8bdb-f28dabdaedae" providerId="ADAL" clId="{1BB63669-47FC-F247-BCD5-13CD7D67D434}" dt="2020-10-18T23:24:37.524" v="6" actId="20577"/>
          <ac:spMkLst>
            <pc:docMk/>
            <pc:sldMk cId="1419566243" sldId="305"/>
            <ac:spMk id="3" creationId="{6C14699F-63F0-D042-9B0F-399451278CB3}"/>
          </ac:spMkLst>
        </pc:spChg>
      </pc:sldChg>
      <pc:sldChg chg="addSp delSp modSp">
        <pc:chgData name="김현준" userId="185f8337-2247-4f37-8bdb-f28dabdaedae" providerId="ADAL" clId="{1BB63669-47FC-F247-BCD5-13CD7D67D434}" dt="2020-10-18T23:31:40.539" v="8" actId="11529"/>
        <pc:sldMkLst>
          <pc:docMk/>
          <pc:sldMk cId="3603582401" sldId="306"/>
        </pc:sldMkLst>
        <pc:spChg chg="add del mod">
          <ac:chgData name="김현준" userId="185f8337-2247-4f37-8bdb-f28dabdaedae" providerId="ADAL" clId="{1BB63669-47FC-F247-BCD5-13CD7D67D434}" dt="2020-10-18T23:31:40.539" v="8" actId="11529"/>
          <ac:spMkLst>
            <pc:docMk/>
            <pc:sldMk cId="3603582401" sldId="306"/>
            <ac:spMk id="4" creationId="{0EB90D65-8AD2-E042-97A0-14303846E8FA}"/>
          </ac:spMkLst>
        </pc:spChg>
      </pc:sldChg>
      <pc:sldChg chg="modSp">
        <pc:chgData name="김현준" userId="185f8337-2247-4f37-8bdb-f28dabdaedae" providerId="ADAL" clId="{1BB63669-47FC-F247-BCD5-13CD7D67D434}" dt="2020-10-18T23:15:17.487" v="3" actId="27636"/>
        <pc:sldMkLst>
          <pc:docMk/>
          <pc:sldMk cId="518041279" sldId="307"/>
        </pc:sldMkLst>
        <pc:spChg chg="mod">
          <ac:chgData name="김현준" userId="185f8337-2247-4f37-8bdb-f28dabdaedae" providerId="ADAL" clId="{1BB63669-47FC-F247-BCD5-13CD7D67D434}" dt="2020-10-18T23:15:17.487" v="3" actId="27636"/>
          <ac:spMkLst>
            <pc:docMk/>
            <pc:sldMk cId="518041279" sldId="307"/>
            <ac:spMk id="3" creationId="{50255367-D8EE-754E-B173-823F117ECFB4}"/>
          </ac:spMkLst>
        </pc:spChg>
      </pc:sldChg>
      <pc:sldChg chg="modSp">
        <pc:chgData name="김현준" userId="185f8337-2247-4f37-8bdb-f28dabdaedae" providerId="ADAL" clId="{1BB63669-47FC-F247-BCD5-13CD7D67D434}" dt="2020-10-18T23:37:09.848" v="110"/>
        <pc:sldMkLst>
          <pc:docMk/>
          <pc:sldMk cId="4191364228" sldId="310"/>
        </pc:sldMkLst>
        <pc:spChg chg="mod">
          <ac:chgData name="김현준" userId="185f8337-2247-4f37-8bdb-f28dabdaedae" providerId="ADAL" clId="{1BB63669-47FC-F247-BCD5-13CD7D67D434}" dt="2020-10-18T23:37:09.848" v="110"/>
          <ac:spMkLst>
            <pc:docMk/>
            <pc:sldMk cId="4191364228" sldId="310"/>
            <ac:spMk id="2" creationId="{FC52EE92-F5A3-4054-8DBF-7E83CB6C8B7F}"/>
          </ac:spMkLst>
        </pc:spChg>
      </pc:sldChg>
      <pc:sldChg chg="addSp modSp">
        <pc:chgData name="김현준" userId="185f8337-2247-4f37-8bdb-f28dabdaedae" providerId="ADAL" clId="{1BB63669-47FC-F247-BCD5-13CD7D67D434}" dt="2020-10-18T23:32:34.648" v="106" actId="14100"/>
        <pc:sldMkLst>
          <pc:docMk/>
          <pc:sldMk cId="2888603723" sldId="311"/>
        </pc:sldMkLst>
        <pc:spChg chg="add mod">
          <ac:chgData name="김현준" userId="185f8337-2247-4f37-8bdb-f28dabdaedae" providerId="ADAL" clId="{1BB63669-47FC-F247-BCD5-13CD7D67D434}" dt="2020-10-18T23:32:22.935" v="61" actId="14100"/>
          <ac:spMkLst>
            <pc:docMk/>
            <pc:sldMk cId="2888603723" sldId="311"/>
            <ac:spMk id="6" creationId="{FC9B2159-8F9A-D249-8509-B818DD49D0DE}"/>
          </ac:spMkLst>
        </pc:spChg>
        <pc:spChg chg="add mod">
          <ac:chgData name="김현준" userId="185f8337-2247-4f37-8bdb-f28dabdaedae" providerId="ADAL" clId="{1BB63669-47FC-F247-BCD5-13CD7D67D434}" dt="2020-10-18T23:32:16.677" v="59" actId="1038"/>
          <ac:spMkLst>
            <pc:docMk/>
            <pc:sldMk cId="2888603723" sldId="311"/>
            <ac:spMk id="7" creationId="{BD6BCAFB-22D3-0C4D-A7F0-E4FDE250EA5C}"/>
          </ac:spMkLst>
        </pc:spChg>
        <pc:spChg chg="add mod">
          <ac:chgData name="김현준" userId="185f8337-2247-4f37-8bdb-f28dabdaedae" providerId="ADAL" clId="{1BB63669-47FC-F247-BCD5-13CD7D67D434}" dt="2020-10-18T23:32:34.648" v="106" actId="14100"/>
          <ac:spMkLst>
            <pc:docMk/>
            <pc:sldMk cId="2888603723" sldId="311"/>
            <ac:spMk id="8" creationId="{8328C40D-6168-C547-971B-8D247797EE00}"/>
          </ac:spMkLst>
        </pc:spChg>
        <pc:picChg chg="mod">
          <ac:chgData name="김현준" userId="185f8337-2247-4f37-8bdb-f28dabdaedae" providerId="ADAL" clId="{1BB63669-47FC-F247-BCD5-13CD7D67D434}" dt="2020-10-18T23:31:58.646" v="17" actId="1076"/>
          <ac:picMkLst>
            <pc:docMk/>
            <pc:sldMk cId="2888603723" sldId="311"/>
            <ac:picMk id="5" creationId="{783D3D54-5ED5-4586-8660-627AC7A1053A}"/>
          </ac:picMkLst>
        </pc:picChg>
      </pc:sldChg>
      <pc:sldChg chg="modSp">
        <pc:chgData name="김현준" userId="185f8337-2247-4f37-8bdb-f28dabdaedae" providerId="ADAL" clId="{1BB63669-47FC-F247-BCD5-13CD7D67D434}" dt="2020-10-18T23:37:26.291" v="113" actId="20577"/>
        <pc:sldMkLst>
          <pc:docMk/>
          <pc:sldMk cId="3367256750" sldId="312"/>
        </pc:sldMkLst>
        <pc:spChg chg="mod">
          <ac:chgData name="김현준" userId="185f8337-2247-4f37-8bdb-f28dabdaedae" providerId="ADAL" clId="{1BB63669-47FC-F247-BCD5-13CD7D67D434}" dt="2020-10-18T23:37:26.291" v="113" actId="20577"/>
          <ac:spMkLst>
            <pc:docMk/>
            <pc:sldMk cId="3367256750" sldId="312"/>
            <ac:spMk id="2" creationId="{77C4A271-5FE6-4ED4-A6BA-F0CFDBBB841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0026C-CAB5-4206-BDA7-02EE21B4210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1DF6D9-41DD-4F67-8B13-37DF49B8EFC0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현재 패치 상태 확인</a:t>
          </a:r>
          <a:endParaRPr lang="en-US"/>
        </a:p>
      </dgm:t>
    </dgm:pt>
    <dgm:pt modelId="{7796A77C-7C13-43AC-A5FC-ACD387EE0A80}" type="parTrans" cxnId="{92456148-8F51-459B-83BE-3AB5FEA8F74C}">
      <dgm:prSet/>
      <dgm:spPr/>
      <dgm:t>
        <a:bodyPr/>
        <a:lstStyle/>
        <a:p>
          <a:endParaRPr lang="en-US"/>
        </a:p>
      </dgm:t>
    </dgm:pt>
    <dgm:pt modelId="{223553D6-5B37-4083-B82F-B35D08339956}" type="sibTrans" cxnId="{92456148-8F51-459B-83BE-3AB5FEA8F74C}">
      <dgm:prSet/>
      <dgm:spPr/>
      <dgm:t>
        <a:bodyPr/>
        <a:lstStyle/>
        <a:p>
          <a:endParaRPr lang="en-US"/>
        </a:p>
      </dgm:t>
    </dgm:pt>
    <dgm:pt modelId="{75B1332D-2102-4B6F-84AC-94876021FDC2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시스템 보안설정 모니터링 </a:t>
          </a:r>
          <a:endParaRPr lang="en-US"/>
        </a:p>
      </dgm:t>
    </dgm:pt>
    <dgm:pt modelId="{5E3016ED-6D31-4FF1-BAB1-11B6DC70003A}" type="parTrans" cxnId="{464B360C-D6DD-474A-8FDE-836B3E525171}">
      <dgm:prSet/>
      <dgm:spPr/>
      <dgm:t>
        <a:bodyPr/>
        <a:lstStyle/>
        <a:p>
          <a:endParaRPr lang="en-US"/>
        </a:p>
      </dgm:t>
    </dgm:pt>
    <dgm:pt modelId="{D610596A-6960-482E-83B2-4C050CC3907E}" type="sibTrans" cxnId="{464B360C-D6DD-474A-8FDE-836B3E525171}">
      <dgm:prSet/>
      <dgm:spPr/>
      <dgm:t>
        <a:bodyPr/>
        <a:lstStyle/>
        <a:p>
          <a:endParaRPr lang="en-US"/>
        </a:p>
      </dgm:t>
    </dgm:pt>
    <dgm:pt modelId="{5C5FFB23-F703-497F-9994-36B53387D2E4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시스템 침해 징후 검사</a:t>
          </a:r>
          <a:endParaRPr lang="en-US"/>
        </a:p>
      </dgm:t>
    </dgm:pt>
    <dgm:pt modelId="{CFA9B9DB-23AC-4335-99D4-21BD7BFA83E9}" type="parTrans" cxnId="{1085D90C-7E40-4BA2-9732-754D73B5E6E5}">
      <dgm:prSet/>
      <dgm:spPr/>
      <dgm:t>
        <a:bodyPr/>
        <a:lstStyle/>
        <a:p>
          <a:endParaRPr lang="en-US"/>
        </a:p>
      </dgm:t>
    </dgm:pt>
    <dgm:pt modelId="{5D5AB724-A370-4BC6-AE25-43ACDA78F536}" type="sibTrans" cxnId="{1085D90C-7E40-4BA2-9732-754D73B5E6E5}">
      <dgm:prSet/>
      <dgm:spPr/>
      <dgm:t>
        <a:bodyPr/>
        <a:lstStyle/>
        <a:p>
          <a:endParaRPr lang="en-US"/>
        </a:p>
      </dgm:t>
    </dgm:pt>
    <dgm:pt modelId="{113B5E5F-728D-405C-A9DB-B0395B7EC6CE}" type="pres">
      <dgm:prSet presAssocID="{CE10026C-CAB5-4206-BDA7-02EE21B4210E}" presName="root" presStyleCnt="0">
        <dgm:presLayoutVars>
          <dgm:dir/>
          <dgm:resizeHandles val="exact"/>
        </dgm:presLayoutVars>
      </dgm:prSet>
      <dgm:spPr/>
    </dgm:pt>
    <dgm:pt modelId="{4CD1A796-39AB-4FE4-AE93-C5DF57B279DD}" type="pres">
      <dgm:prSet presAssocID="{1D1DF6D9-41DD-4F67-8B13-37DF49B8EFC0}" presName="compNode" presStyleCnt="0"/>
      <dgm:spPr/>
    </dgm:pt>
    <dgm:pt modelId="{AA29562E-CE9A-4553-BC6F-ADF5BBF258EF}" type="pres">
      <dgm:prSet presAssocID="{1D1DF6D9-41DD-4F67-8B13-37DF49B8EF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6EFEA7CC-C622-4060-980E-C9D8E2E4FAF1}" type="pres">
      <dgm:prSet presAssocID="{1D1DF6D9-41DD-4F67-8B13-37DF49B8EFC0}" presName="spaceRect" presStyleCnt="0"/>
      <dgm:spPr/>
    </dgm:pt>
    <dgm:pt modelId="{DBAC044B-83D5-4F99-9F99-3AE8FA184CE4}" type="pres">
      <dgm:prSet presAssocID="{1D1DF6D9-41DD-4F67-8B13-37DF49B8EFC0}" presName="textRect" presStyleLbl="revTx" presStyleIdx="0" presStyleCnt="3">
        <dgm:presLayoutVars>
          <dgm:chMax val="1"/>
          <dgm:chPref val="1"/>
        </dgm:presLayoutVars>
      </dgm:prSet>
      <dgm:spPr/>
    </dgm:pt>
    <dgm:pt modelId="{5F482133-30E8-48A6-A551-C994D7952FE0}" type="pres">
      <dgm:prSet presAssocID="{223553D6-5B37-4083-B82F-B35D08339956}" presName="sibTrans" presStyleCnt="0"/>
      <dgm:spPr/>
    </dgm:pt>
    <dgm:pt modelId="{8D0D013D-531F-4644-86EE-69FA596757BC}" type="pres">
      <dgm:prSet presAssocID="{75B1332D-2102-4B6F-84AC-94876021FDC2}" presName="compNode" presStyleCnt="0"/>
      <dgm:spPr/>
    </dgm:pt>
    <dgm:pt modelId="{0F370598-7D35-4154-A4EB-4E104A394C6F}" type="pres">
      <dgm:prSet presAssocID="{75B1332D-2102-4B6F-84AC-94876021FD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컴퓨터"/>
        </a:ext>
      </dgm:extLst>
    </dgm:pt>
    <dgm:pt modelId="{C69B690D-5639-4181-88A5-632F3AF8812B}" type="pres">
      <dgm:prSet presAssocID="{75B1332D-2102-4B6F-84AC-94876021FDC2}" presName="spaceRect" presStyleCnt="0"/>
      <dgm:spPr/>
    </dgm:pt>
    <dgm:pt modelId="{73BB013E-8E3E-414D-AC9F-3998F89F807B}" type="pres">
      <dgm:prSet presAssocID="{75B1332D-2102-4B6F-84AC-94876021FDC2}" presName="textRect" presStyleLbl="revTx" presStyleIdx="1" presStyleCnt="3">
        <dgm:presLayoutVars>
          <dgm:chMax val="1"/>
          <dgm:chPref val="1"/>
        </dgm:presLayoutVars>
      </dgm:prSet>
      <dgm:spPr/>
    </dgm:pt>
    <dgm:pt modelId="{4E4EADD1-5FE8-4748-B1B9-79CE73426FD5}" type="pres">
      <dgm:prSet presAssocID="{D610596A-6960-482E-83B2-4C050CC3907E}" presName="sibTrans" presStyleCnt="0"/>
      <dgm:spPr/>
    </dgm:pt>
    <dgm:pt modelId="{09C68A8C-80AE-4B38-9A93-9FE844B477AE}" type="pres">
      <dgm:prSet presAssocID="{5C5FFB23-F703-497F-9994-36B53387D2E4}" presName="compNode" presStyleCnt="0"/>
      <dgm:spPr/>
    </dgm:pt>
    <dgm:pt modelId="{CC572D20-D4E5-4569-8249-80B444A7E8A3}" type="pres">
      <dgm:prSet presAssocID="{5C5FFB23-F703-497F-9994-36B53387D2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체크리스트"/>
        </a:ext>
      </dgm:extLst>
    </dgm:pt>
    <dgm:pt modelId="{35623CA8-6781-41FC-8A06-5778D3A2876F}" type="pres">
      <dgm:prSet presAssocID="{5C5FFB23-F703-497F-9994-36B53387D2E4}" presName="spaceRect" presStyleCnt="0"/>
      <dgm:spPr/>
    </dgm:pt>
    <dgm:pt modelId="{4740A59B-0458-4C2D-85D2-91BF4C7D7DEE}" type="pres">
      <dgm:prSet presAssocID="{5C5FFB23-F703-497F-9994-36B53387D2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4B360C-D6DD-474A-8FDE-836B3E525171}" srcId="{CE10026C-CAB5-4206-BDA7-02EE21B4210E}" destId="{75B1332D-2102-4B6F-84AC-94876021FDC2}" srcOrd="1" destOrd="0" parTransId="{5E3016ED-6D31-4FF1-BAB1-11B6DC70003A}" sibTransId="{D610596A-6960-482E-83B2-4C050CC3907E}"/>
    <dgm:cxn modelId="{1085D90C-7E40-4BA2-9732-754D73B5E6E5}" srcId="{CE10026C-CAB5-4206-BDA7-02EE21B4210E}" destId="{5C5FFB23-F703-497F-9994-36B53387D2E4}" srcOrd="2" destOrd="0" parTransId="{CFA9B9DB-23AC-4335-99D4-21BD7BFA83E9}" sibTransId="{5D5AB724-A370-4BC6-AE25-43ACDA78F536}"/>
    <dgm:cxn modelId="{92456148-8F51-459B-83BE-3AB5FEA8F74C}" srcId="{CE10026C-CAB5-4206-BDA7-02EE21B4210E}" destId="{1D1DF6D9-41DD-4F67-8B13-37DF49B8EFC0}" srcOrd="0" destOrd="0" parTransId="{7796A77C-7C13-43AC-A5FC-ACD387EE0A80}" sibTransId="{223553D6-5B37-4083-B82F-B35D08339956}"/>
    <dgm:cxn modelId="{DF8E5667-F7DB-43DD-B481-B374DA7E4A40}" type="presOf" srcId="{1D1DF6D9-41DD-4F67-8B13-37DF49B8EFC0}" destId="{DBAC044B-83D5-4F99-9F99-3AE8FA184CE4}" srcOrd="0" destOrd="0" presId="urn:microsoft.com/office/officeart/2018/2/layout/IconLabelList"/>
    <dgm:cxn modelId="{96805386-FDBB-4970-8DA4-DEC3373B8F79}" type="presOf" srcId="{CE10026C-CAB5-4206-BDA7-02EE21B4210E}" destId="{113B5E5F-728D-405C-A9DB-B0395B7EC6CE}" srcOrd="0" destOrd="0" presId="urn:microsoft.com/office/officeart/2018/2/layout/IconLabelList"/>
    <dgm:cxn modelId="{5A5362BF-03DB-4E23-A94E-FAE262306F92}" type="presOf" srcId="{5C5FFB23-F703-497F-9994-36B53387D2E4}" destId="{4740A59B-0458-4C2D-85D2-91BF4C7D7DEE}" srcOrd="0" destOrd="0" presId="urn:microsoft.com/office/officeart/2018/2/layout/IconLabelList"/>
    <dgm:cxn modelId="{B9CAC8DA-65A2-4BAF-B104-C4DAB931B882}" type="presOf" srcId="{75B1332D-2102-4B6F-84AC-94876021FDC2}" destId="{73BB013E-8E3E-414D-AC9F-3998F89F807B}" srcOrd="0" destOrd="0" presId="urn:microsoft.com/office/officeart/2018/2/layout/IconLabelList"/>
    <dgm:cxn modelId="{06F867EA-1816-46AC-9586-84CF68B7ABA3}" type="presParOf" srcId="{113B5E5F-728D-405C-A9DB-B0395B7EC6CE}" destId="{4CD1A796-39AB-4FE4-AE93-C5DF57B279DD}" srcOrd="0" destOrd="0" presId="urn:microsoft.com/office/officeart/2018/2/layout/IconLabelList"/>
    <dgm:cxn modelId="{F151F38D-4F7A-497E-91E7-E9FEFA776713}" type="presParOf" srcId="{4CD1A796-39AB-4FE4-AE93-C5DF57B279DD}" destId="{AA29562E-CE9A-4553-BC6F-ADF5BBF258EF}" srcOrd="0" destOrd="0" presId="urn:microsoft.com/office/officeart/2018/2/layout/IconLabelList"/>
    <dgm:cxn modelId="{D97DA217-1B5C-45CC-999C-83050B4E9F33}" type="presParOf" srcId="{4CD1A796-39AB-4FE4-AE93-C5DF57B279DD}" destId="{6EFEA7CC-C622-4060-980E-C9D8E2E4FAF1}" srcOrd="1" destOrd="0" presId="urn:microsoft.com/office/officeart/2018/2/layout/IconLabelList"/>
    <dgm:cxn modelId="{60CF0275-E0A3-48E8-915B-FEF1124DAFFF}" type="presParOf" srcId="{4CD1A796-39AB-4FE4-AE93-C5DF57B279DD}" destId="{DBAC044B-83D5-4F99-9F99-3AE8FA184CE4}" srcOrd="2" destOrd="0" presId="urn:microsoft.com/office/officeart/2018/2/layout/IconLabelList"/>
    <dgm:cxn modelId="{4D8AE757-CA81-41F8-9644-62E20BC44B48}" type="presParOf" srcId="{113B5E5F-728D-405C-A9DB-B0395B7EC6CE}" destId="{5F482133-30E8-48A6-A551-C994D7952FE0}" srcOrd="1" destOrd="0" presId="urn:microsoft.com/office/officeart/2018/2/layout/IconLabelList"/>
    <dgm:cxn modelId="{324EE77D-D0D5-40C9-B1F8-6C67AAEDD155}" type="presParOf" srcId="{113B5E5F-728D-405C-A9DB-B0395B7EC6CE}" destId="{8D0D013D-531F-4644-86EE-69FA596757BC}" srcOrd="2" destOrd="0" presId="urn:microsoft.com/office/officeart/2018/2/layout/IconLabelList"/>
    <dgm:cxn modelId="{1CE5F4B1-8073-452D-83F0-8DC925DEE6D5}" type="presParOf" srcId="{8D0D013D-531F-4644-86EE-69FA596757BC}" destId="{0F370598-7D35-4154-A4EB-4E104A394C6F}" srcOrd="0" destOrd="0" presId="urn:microsoft.com/office/officeart/2018/2/layout/IconLabelList"/>
    <dgm:cxn modelId="{D78CC364-3170-4B8D-A7A8-C10ACFB5075D}" type="presParOf" srcId="{8D0D013D-531F-4644-86EE-69FA596757BC}" destId="{C69B690D-5639-4181-88A5-632F3AF8812B}" srcOrd="1" destOrd="0" presId="urn:microsoft.com/office/officeart/2018/2/layout/IconLabelList"/>
    <dgm:cxn modelId="{8D2FC920-0E5B-44A4-BA25-10B230A4D025}" type="presParOf" srcId="{8D0D013D-531F-4644-86EE-69FA596757BC}" destId="{73BB013E-8E3E-414D-AC9F-3998F89F807B}" srcOrd="2" destOrd="0" presId="urn:microsoft.com/office/officeart/2018/2/layout/IconLabelList"/>
    <dgm:cxn modelId="{597BEDB8-1CC5-4768-8497-F03B2048B00A}" type="presParOf" srcId="{113B5E5F-728D-405C-A9DB-B0395B7EC6CE}" destId="{4E4EADD1-5FE8-4748-B1B9-79CE73426FD5}" srcOrd="3" destOrd="0" presId="urn:microsoft.com/office/officeart/2018/2/layout/IconLabelList"/>
    <dgm:cxn modelId="{BBE6C46E-139C-4987-A43A-34F464227C55}" type="presParOf" srcId="{113B5E5F-728D-405C-A9DB-B0395B7EC6CE}" destId="{09C68A8C-80AE-4B38-9A93-9FE844B477AE}" srcOrd="4" destOrd="0" presId="urn:microsoft.com/office/officeart/2018/2/layout/IconLabelList"/>
    <dgm:cxn modelId="{C0C0EA8D-EE1E-4F99-B88C-771850BA2FEE}" type="presParOf" srcId="{09C68A8C-80AE-4B38-9A93-9FE844B477AE}" destId="{CC572D20-D4E5-4569-8249-80B444A7E8A3}" srcOrd="0" destOrd="0" presId="urn:microsoft.com/office/officeart/2018/2/layout/IconLabelList"/>
    <dgm:cxn modelId="{A5C905B8-C4E5-43C1-8555-3368CCD940D1}" type="presParOf" srcId="{09C68A8C-80AE-4B38-9A93-9FE844B477AE}" destId="{35623CA8-6781-41FC-8A06-5778D3A2876F}" srcOrd="1" destOrd="0" presId="urn:microsoft.com/office/officeart/2018/2/layout/IconLabelList"/>
    <dgm:cxn modelId="{E03D5721-2943-4C1A-A6F4-8A33A88ADE90}" type="presParOf" srcId="{09C68A8C-80AE-4B38-9A93-9FE844B477AE}" destId="{4740A59B-0458-4C2D-85D2-91BF4C7D7DE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9562E-CE9A-4553-BC6F-ADF5BBF258EF}">
      <dsp:nvSpPr>
        <dsp:cNvPr id="0" name=""/>
        <dsp:cNvSpPr/>
      </dsp:nvSpPr>
      <dsp:spPr>
        <a:xfrm>
          <a:off x="1071471" y="713474"/>
          <a:ext cx="1482867" cy="1482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C044B-83D5-4F99-9F99-3AE8FA184CE4}">
      <dsp:nvSpPr>
        <dsp:cNvPr id="0" name=""/>
        <dsp:cNvSpPr/>
      </dsp:nvSpPr>
      <dsp:spPr>
        <a:xfrm>
          <a:off x="165274" y="2585090"/>
          <a:ext cx="32952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현재 패치 상태 확인</a:t>
          </a:r>
          <a:endParaRPr lang="en-US" sz="2200" kern="1200"/>
        </a:p>
      </dsp:txBody>
      <dsp:txXfrm>
        <a:off x="165274" y="2585090"/>
        <a:ext cx="3295261" cy="720000"/>
      </dsp:txXfrm>
    </dsp:sp>
    <dsp:sp modelId="{0F370598-7D35-4154-A4EB-4E104A394C6F}">
      <dsp:nvSpPr>
        <dsp:cNvPr id="0" name=""/>
        <dsp:cNvSpPr/>
      </dsp:nvSpPr>
      <dsp:spPr>
        <a:xfrm>
          <a:off x="4943403" y="713474"/>
          <a:ext cx="1482867" cy="1482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B013E-8E3E-414D-AC9F-3998F89F807B}">
      <dsp:nvSpPr>
        <dsp:cNvPr id="0" name=""/>
        <dsp:cNvSpPr/>
      </dsp:nvSpPr>
      <dsp:spPr>
        <a:xfrm>
          <a:off x="4037206" y="2585090"/>
          <a:ext cx="32952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시스템 보안설정 모니터링 </a:t>
          </a:r>
          <a:endParaRPr lang="en-US" sz="2200" kern="1200"/>
        </a:p>
      </dsp:txBody>
      <dsp:txXfrm>
        <a:off x="4037206" y="2585090"/>
        <a:ext cx="3295261" cy="720000"/>
      </dsp:txXfrm>
    </dsp:sp>
    <dsp:sp modelId="{CC572D20-D4E5-4569-8249-80B444A7E8A3}">
      <dsp:nvSpPr>
        <dsp:cNvPr id="0" name=""/>
        <dsp:cNvSpPr/>
      </dsp:nvSpPr>
      <dsp:spPr>
        <a:xfrm>
          <a:off x="8815336" y="713474"/>
          <a:ext cx="1482867" cy="1482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0A59B-0458-4C2D-85D2-91BF4C7D7DEE}">
      <dsp:nvSpPr>
        <dsp:cNvPr id="0" name=""/>
        <dsp:cNvSpPr/>
      </dsp:nvSpPr>
      <dsp:spPr>
        <a:xfrm>
          <a:off x="7909139" y="2585090"/>
          <a:ext cx="32952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시스템 침해 징후 검사</a:t>
          </a:r>
          <a:endParaRPr lang="en-US" sz="2200" kern="1200"/>
        </a:p>
      </dsp:txBody>
      <dsp:txXfrm>
        <a:off x="7909139" y="2585090"/>
        <a:ext cx="329526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2020. 10. 19.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2020. 10. 19.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04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Bc6542DL-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SCAP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https://youtu.be</a:t>
            </a:r>
            <a:r>
              <a:rPr lang="en" altLang="ko-KR">
                <a:hlinkClick r:id="rId2"/>
              </a:rPr>
              <a:t>/JBc6542DL-4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3D3D54-5ED5-4586-8660-627AC7A1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82" y="1307305"/>
            <a:ext cx="11566635" cy="48764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B715BB9-71B6-44B0-BD29-154A06B5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CVE </a:t>
            </a:r>
            <a:r>
              <a:rPr lang="ko-KR" altLang="en-US" dirty="0"/>
              <a:t>제공 정보 및 항목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3C5F3-C90A-4283-A237-DFBCCEBCD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5437063"/>
            <a:ext cx="11369675" cy="77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사각형: 둥근 모서리 10">
            <a:extLst>
              <a:ext uri="{FF2B5EF4-FFF2-40B4-BE49-F238E27FC236}">
                <a16:creationId xmlns:a16="http://schemas.microsoft.com/office/drawing/2014/main" id="{FC9B2159-8F9A-D249-8509-B818DD49D0DE}"/>
              </a:ext>
            </a:extLst>
          </p:cNvPr>
          <p:cNvSpPr/>
          <p:nvPr/>
        </p:nvSpPr>
        <p:spPr>
          <a:xfrm>
            <a:off x="203199" y="1953603"/>
            <a:ext cx="11743795" cy="45576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0">
            <a:extLst>
              <a:ext uri="{FF2B5EF4-FFF2-40B4-BE49-F238E27FC236}">
                <a16:creationId xmlns:a16="http://schemas.microsoft.com/office/drawing/2014/main" id="{BD6BCAFB-22D3-0C4D-A7F0-E4FDE250EA5C}"/>
              </a:ext>
            </a:extLst>
          </p:cNvPr>
          <p:cNvSpPr/>
          <p:nvPr/>
        </p:nvSpPr>
        <p:spPr>
          <a:xfrm>
            <a:off x="203200" y="2410804"/>
            <a:ext cx="11743795" cy="202331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10">
            <a:extLst>
              <a:ext uri="{FF2B5EF4-FFF2-40B4-BE49-F238E27FC236}">
                <a16:creationId xmlns:a16="http://schemas.microsoft.com/office/drawing/2014/main" id="{8328C40D-6168-C547-971B-8D247797EE00}"/>
              </a:ext>
            </a:extLst>
          </p:cNvPr>
          <p:cNvSpPr/>
          <p:nvPr/>
        </p:nvSpPr>
        <p:spPr>
          <a:xfrm>
            <a:off x="195942" y="4529885"/>
            <a:ext cx="11743795" cy="139194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0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4A271-5FE6-4ED4-A6BA-F0CFDBBB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CWE(</a:t>
            </a:r>
            <a:r>
              <a:rPr lang="en" altLang="ko-KR" dirty="0"/>
              <a:t>Common Weakness Enumeration)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C668A-22E6-4DE2-A054-CD279B32D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628078"/>
            <a:ext cx="11369675" cy="4582222"/>
          </a:xfrm>
        </p:spPr>
        <p:txBody>
          <a:bodyPr>
            <a:normAutofit/>
          </a:bodyPr>
          <a:lstStyle/>
          <a:p>
            <a:r>
              <a:rPr lang="en-US" altLang="ko-KR" sz="2400" spc="300" dirty="0"/>
              <a:t>NVD, OWASP, JVN </a:t>
            </a:r>
            <a:r>
              <a:rPr lang="en-US" altLang="ko-KR" sz="2400" spc="300" dirty="0" err="1"/>
              <a:t>iPedia</a:t>
            </a:r>
            <a:r>
              <a:rPr lang="en-US" altLang="ko-KR" sz="2400" spc="300" dirty="0"/>
              <a:t>,</a:t>
            </a:r>
            <a:r>
              <a:rPr lang="ko-KR" altLang="en-US" sz="2400" spc="300" dirty="0"/>
              <a:t> 보안 업체 등에서 업게 공통의 기준으로 사용되는 취약점 유형 목록</a:t>
            </a:r>
            <a:endParaRPr lang="en-US" altLang="ko-KR" sz="2400" spc="300" dirty="0"/>
          </a:p>
          <a:p>
            <a:endParaRPr lang="en-US" altLang="ko-KR" sz="2400" spc="300" dirty="0"/>
          </a:p>
          <a:p>
            <a:r>
              <a:rPr lang="en-US" altLang="ko-KR" sz="2400" spc="300" dirty="0"/>
              <a:t>SQL </a:t>
            </a:r>
            <a:r>
              <a:rPr lang="ko-KR" altLang="en-US" sz="2400" spc="300" dirty="0" err="1"/>
              <a:t>인젝션</a:t>
            </a:r>
            <a:r>
              <a:rPr lang="en-US" altLang="ko-KR" sz="2400" spc="300" dirty="0"/>
              <a:t>, </a:t>
            </a:r>
            <a:r>
              <a:rPr lang="ko-KR" altLang="en-US" sz="2400" spc="300" dirty="0"/>
              <a:t>크로스 사이트 </a:t>
            </a:r>
            <a:r>
              <a:rPr lang="ko-KR" altLang="en-US" sz="2400" spc="300" dirty="0" err="1"/>
              <a:t>스크립팅</a:t>
            </a:r>
            <a:r>
              <a:rPr lang="en-US" altLang="ko-KR" sz="2400" spc="300" dirty="0"/>
              <a:t>, </a:t>
            </a:r>
            <a:r>
              <a:rPr lang="ko-KR" altLang="en-US" sz="2400" spc="300" dirty="0"/>
              <a:t>버퍼 </a:t>
            </a:r>
            <a:r>
              <a:rPr lang="ko-KR" altLang="en-US" sz="2400" spc="300" dirty="0" err="1"/>
              <a:t>오버플로등의</a:t>
            </a:r>
            <a:r>
              <a:rPr lang="ko-KR" altLang="en-US" sz="2400" spc="300" dirty="0"/>
              <a:t> </a:t>
            </a:r>
            <a:br>
              <a:rPr lang="en-US" altLang="ko-KR" sz="2400" spc="300" dirty="0"/>
            </a:br>
            <a:r>
              <a:rPr lang="ko-KR" altLang="en-US" sz="2400" spc="300" dirty="0"/>
              <a:t>다양한 소프트웨어의 취약점을 식별하기 위해 취약점 유형을 </a:t>
            </a:r>
            <a:br>
              <a:rPr lang="en-US" altLang="ko-KR" sz="2400" spc="300" dirty="0"/>
            </a:br>
            <a:r>
              <a:rPr lang="ko-KR" altLang="en-US" sz="2400" spc="300" dirty="0"/>
              <a:t>체계적으로 목록화 하여 제공</a:t>
            </a:r>
            <a:endParaRPr lang="en-US" altLang="ko-KR" sz="2400" spc="300" dirty="0"/>
          </a:p>
        </p:txBody>
      </p:sp>
    </p:spTree>
    <p:extLst>
      <p:ext uri="{BB962C8B-B14F-4D97-AF65-F5344CB8AC3E}">
        <p14:creationId xmlns:p14="http://schemas.microsoft.com/office/powerpoint/2010/main" val="336725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757E5-FE08-4213-AE1C-9605FFBA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CWE </a:t>
            </a:r>
            <a:r>
              <a:rPr lang="ko-KR" altLang="en-US"/>
              <a:t>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1DF7D-8FA1-49D8-9B87-AF0DAFB039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64434"/>
            <a:ext cx="11369675" cy="1300743"/>
          </a:xfrm>
        </p:spPr>
        <p:txBody>
          <a:bodyPr/>
          <a:lstStyle/>
          <a:p>
            <a:r>
              <a:rPr lang="en-US" altLang="ko-KR" dirty="0"/>
              <a:t>CWE-ID</a:t>
            </a:r>
            <a:r>
              <a:rPr lang="ko-KR" altLang="en-US" dirty="0"/>
              <a:t>와 같은 </a:t>
            </a:r>
            <a:r>
              <a:rPr lang="ko-KR" altLang="en-US" dirty="0" err="1"/>
              <a:t>식별자를</a:t>
            </a:r>
            <a:r>
              <a:rPr lang="ko-KR" altLang="en-US" dirty="0"/>
              <a:t> 부여하여 계층구조로 체계화</a:t>
            </a:r>
            <a:endParaRPr lang="en-US" altLang="ko-KR" dirty="0"/>
          </a:p>
          <a:p>
            <a:r>
              <a:rPr lang="en-US" altLang="ko-KR" dirty="0"/>
              <a:t>View,</a:t>
            </a:r>
            <a:r>
              <a:rPr lang="ko-KR" altLang="en-US" dirty="0"/>
              <a:t> </a:t>
            </a:r>
            <a:r>
              <a:rPr lang="en-US" altLang="ko-KR" dirty="0"/>
              <a:t>Category,</a:t>
            </a:r>
            <a:r>
              <a:rPr lang="ko-KR" altLang="en-US" dirty="0"/>
              <a:t> </a:t>
            </a:r>
            <a:r>
              <a:rPr lang="en-US" altLang="ko-KR" dirty="0"/>
              <a:t>Weakness,</a:t>
            </a:r>
            <a:r>
              <a:rPr lang="ko-KR" altLang="en-US" dirty="0"/>
              <a:t> </a:t>
            </a:r>
            <a:r>
              <a:rPr lang="en-US" altLang="ko-KR" dirty="0"/>
              <a:t>Compound</a:t>
            </a:r>
            <a:r>
              <a:rPr lang="ko-KR" altLang="en-US" dirty="0"/>
              <a:t> </a:t>
            </a:r>
            <a:r>
              <a:rPr lang="en-US" altLang="ko-KR" dirty="0"/>
              <a:t>Element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C17D30-BCED-CF44-BC2D-6E261F04E022}"/>
              </a:ext>
            </a:extLst>
          </p:cNvPr>
          <p:cNvSpPr/>
          <p:nvPr/>
        </p:nvSpPr>
        <p:spPr>
          <a:xfrm>
            <a:off x="0" y="2635883"/>
            <a:ext cx="39601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View</a:t>
            </a:r>
          </a:p>
          <a:p>
            <a:pPr algn="ctr"/>
            <a:endParaRPr lang="en-US" altLang="ko-KR" b="1"/>
          </a:p>
          <a:p>
            <a:r>
              <a:rPr lang="ko-KR" altLang="en-US"/>
              <a:t>취약점 유형을 선택 하여 모아놓은 것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CWE-699 : </a:t>
            </a:r>
            <a:r>
              <a:rPr lang="ko-KR" altLang="en-US" err="1"/>
              <a:t>개발자관점</a:t>
            </a:r>
            <a:endParaRPr lang="en-US" altLang="ko-KR"/>
          </a:p>
          <a:p>
            <a:r>
              <a:rPr lang="en-US" altLang="ko-KR"/>
              <a:t>CWE-1000 : </a:t>
            </a:r>
            <a:r>
              <a:rPr lang="ko-KR" altLang="en-US"/>
              <a:t>연구자 관점</a:t>
            </a:r>
            <a:endParaRPr lang="en-US" altLang="ko-KR"/>
          </a:p>
          <a:p>
            <a:r>
              <a:rPr lang="en-US" altLang="ko-KR"/>
              <a:t> </a:t>
            </a:r>
          </a:p>
          <a:p>
            <a:r>
              <a:rPr lang="en-US" altLang="ko-KR"/>
              <a:t>CWE-658 : C</a:t>
            </a:r>
            <a:r>
              <a:rPr lang="ko-KR" altLang="en-US"/>
              <a:t>언어</a:t>
            </a:r>
            <a:endParaRPr lang="en-US" altLang="ko-KR"/>
          </a:p>
          <a:p>
            <a:r>
              <a:rPr lang="en-US" altLang="ko-KR"/>
              <a:t>CWE-660 : JAVA</a:t>
            </a:r>
            <a:endParaRPr lang="ko-KR" altLang="en-US"/>
          </a:p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DF5A87-9A3F-964A-9E30-D4FBE7245D39}"/>
              </a:ext>
            </a:extLst>
          </p:cNvPr>
          <p:cNvSpPr/>
          <p:nvPr/>
        </p:nvSpPr>
        <p:spPr>
          <a:xfrm>
            <a:off x="7672579" y="2465177"/>
            <a:ext cx="381386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/>
              <a:t>Category</a:t>
            </a:r>
          </a:p>
          <a:p>
            <a:pPr algn="ctr"/>
            <a:endParaRPr lang="en-US" altLang="ko-KR" b="1"/>
          </a:p>
          <a:p>
            <a:r>
              <a:rPr lang="ko-KR" altLang="en-US"/>
              <a:t>공통적인 특성의 취약점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CWE-310 : </a:t>
            </a:r>
            <a:r>
              <a:rPr lang="ko-KR" altLang="en-US"/>
              <a:t>암호화 문제 취약점</a:t>
            </a:r>
            <a:endParaRPr lang="en-US" altLang="ko-KR"/>
          </a:p>
          <a:p>
            <a:r>
              <a:rPr lang="en-US" altLang="ko-KR"/>
              <a:t>CWE-355 : </a:t>
            </a:r>
            <a:r>
              <a:rPr lang="ko-KR" altLang="en-US"/>
              <a:t>사용자 인터페이스 관련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D81F1F-55F7-4F4C-A26C-2EA274CE29FF}"/>
              </a:ext>
            </a:extLst>
          </p:cNvPr>
          <p:cNvSpPr/>
          <p:nvPr/>
        </p:nvSpPr>
        <p:spPr>
          <a:xfrm>
            <a:off x="4048876" y="2635883"/>
            <a:ext cx="3534942" cy="3447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/>
              <a:t>Weakness</a:t>
            </a:r>
          </a:p>
          <a:p>
            <a:endParaRPr lang="en-US" altLang="ko-KR"/>
          </a:p>
          <a:p>
            <a:r>
              <a:rPr lang="ko-KR" altLang="en-US"/>
              <a:t>클래스</a:t>
            </a:r>
            <a:r>
              <a:rPr lang="en-US" altLang="ko-KR"/>
              <a:t>(</a:t>
            </a:r>
            <a:r>
              <a:rPr lang="ko-KR" altLang="en-US"/>
              <a:t>추상적</a:t>
            </a:r>
            <a:r>
              <a:rPr lang="en-US" altLang="ko-KR"/>
              <a:t>)</a:t>
            </a:r>
          </a:p>
          <a:p>
            <a:r>
              <a:rPr lang="ko-KR" altLang="en-US" sz="1400" err="1"/>
              <a:t>경쟁조건</a:t>
            </a:r>
            <a:r>
              <a:rPr lang="ko-KR" altLang="en-US" sz="1400"/>
              <a:t> 취약점</a:t>
            </a:r>
            <a:endParaRPr lang="en-US" altLang="ko-KR" sz="1400"/>
          </a:p>
          <a:p>
            <a:endParaRPr lang="en-US" altLang="ko-KR"/>
          </a:p>
          <a:p>
            <a:r>
              <a:rPr lang="ko-KR" altLang="en-US"/>
              <a:t>베이스</a:t>
            </a:r>
            <a:r>
              <a:rPr lang="en-US" altLang="ko-KR"/>
              <a:t>(</a:t>
            </a:r>
            <a:r>
              <a:rPr lang="ko-KR" altLang="en-US"/>
              <a:t>의존성 </a:t>
            </a:r>
            <a:r>
              <a:rPr lang="en-US" altLang="ko-KR"/>
              <a:t>X)</a:t>
            </a:r>
          </a:p>
          <a:p>
            <a:r>
              <a:rPr lang="ko-KR" altLang="en-US" sz="1400"/>
              <a:t>공유데이터에 대한 </a:t>
            </a:r>
            <a:br>
              <a:rPr lang="en-US" altLang="ko-KR" sz="1400"/>
            </a:br>
            <a:r>
              <a:rPr lang="ko-KR" altLang="en-US" sz="1400" err="1"/>
              <a:t>비동기엑세스</a:t>
            </a:r>
            <a:endParaRPr lang="en-US" altLang="ko-KR" sz="1400"/>
          </a:p>
          <a:p>
            <a:endParaRPr lang="en-US" altLang="ko-KR"/>
          </a:p>
          <a:p>
            <a:r>
              <a:rPr lang="ko-KR" altLang="en-US"/>
              <a:t>변형</a:t>
            </a:r>
            <a:r>
              <a:rPr lang="en-US" altLang="ko-KR"/>
              <a:t>(</a:t>
            </a:r>
            <a:r>
              <a:rPr lang="ko-KR" altLang="en-US"/>
              <a:t>기술</a:t>
            </a:r>
            <a:r>
              <a:rPr lang="en-US" altLang="ko-KR"/>
              <a:t>,</a:t>
            </a:r>
            <a:r>
              <a:rPr lang="ko-KR" altLang="en-US"/>
              <a:t> 자원 문맥 식별</a:t>
            </a:r>
            <a:r>
              <a:rPr lang="en-US" altLang="ko-KR"/>
              <a:t>)</a:t>
            </a:r>
          </a:p>
          <a:p>
            <a:r>
              <a:rPr lang="ko-KR" altLang="en-US" sz="1400"/>
              <a:t>다른 세션에서 해당 세션 식별에 따른 유출</a:t>
            </a:r>
            <a:endParaRPr lang="en-US" altLang="ko-KR" sz="1400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AEE8F8-A673-5D41-B52F-E240963032B1}"/>
              </a:ext>
            </a:extLst>
          </p:cNvPr>
          <p:cNvSpPr/>
          <p:nvPr/>
        </p:nvSpPr>
        <p:spPr>
          <a:xfrm>
            <a:off x="7672579" y="4605653"/>
            <a:ext cx="436529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/>
              <a:t>Compound</a:t>
            </a:r>
            <a:r>
              <a:rPr lang="ko-KR" altLang="en-US" b="1"/>
              <a:t> </a:t>
            </a:r>
            <a:r>
              <a:rPr lang="en-US" altLang="ko-KR" b="1"/>
              <a:t>Element</a:t>
            </a:r>
          </a:p>
          <a:p>
            <a:endParaRPr lang="en-US" altLang="ko-KR" b="1"/>
          </a:p>
          <a:p>
            <a:r>
              <a:rPr lang="ko-KR" altLang="en-US"/>
              <a:t>여러 요인으로 인한 취약점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정수 </a:t>
            </a:r>
            <a:r>
              <a:rPr lang="ko-KR" altLang="en-US" err="1"/>
              <a:t>오버플로우로</a:t>
            </a:r>
            <a:r>
              <a:rPr lang="ko-KR" altLang="en-US"/>
              <a:t> 인한 버퍼 </a:t>
            </a:r>
            <a:r>
              <a:rPr lang="ko-KR" altLang="en-US" err="1"/>
              <a:t>오버플로우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6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31EF5-7958-4AB9-8161-6E1EF6D7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Oval(Open </a:t>
            </a:r>
            <a:r>
              <a:rPr lang="en-US" altLang="ko-KR" dirty="0" err="1"/>
              <a:t>Vulnerabillty</a:t>
            </a:r>
            <a:r>
              <a:rPr lang="en-US" altLang="ko-KR" dirty="0"/>
              <a:t> and Assessment Language)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397C41-5FF3-47E4-A1C3-6510B62A8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컴퓨터 시스템의 보안 설정 상태를 검사하기 위한 언어 보안 검사 방법을 정의한 데이터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OVAL </a:t>
            </a:r>
            <a:r>
              <a:rPr lang="ko-KR" altLang="en-US" sz="2000" dirty="0"/>
              <a:t>인터프리터</a:t>
            </a:r>
            <a:br>
              <a:rPr lang="en-US" altLang="ko-KR" sz="2000" dirty="0"/>
            </a:br>
            <a:r>
              <a:rPr lang="ko-KR" altLang="en-US" sz="2000" dirty="0"/>
              <a:t>정의 데이터에 명시된 검사 방법에 따라 보안 설정을 테스트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1245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D3DA4-BF7B-BD41-A831-9156C901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lang="en-US" altLang="ko-KR" dirty="0"/>
              <a:t>Oval </a:t>
            </a:r>
            <a:r>
              <a:rPr lang="en-US" altLang="ko-KR" dirty="0" err="1"/>
              <a:t>구조</a:t>
            </a:r>
            <a:r>
              <a:rPr lang="en-US" altLang="ko-KR" dirty="0"/>
              <a:t> 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E21FB-4836-3F41-B60C-6C14E4F8F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800" dirty="0"/>
              <a:t>XML </a:t>
            </a:r>
            <a:r>
              <a:rPr lang="ko-KR" altLang="en-US" sz="1800" dirty="0"/>
              <a:t>기반으로 보안 프로그래밍 방식</a:t>
            </a:r>
            <a:endParaRPr lang="en-US" altLang="ko-KR" sz="1800" dirty="0"/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33C07A-7BA6-4A6D-874C-54DB559CB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406"/>
            <a:ext cx="12192000" cy="13555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004396-A93E-46DA-9088-DE59EB4A3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2011"/>
            <a:ext cx="12192000" cy="14757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2179D6-DDE3-405B-AED6-C4EFC39F9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77121"/>
            <a:ext cx="12192000" cy="181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5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95FFB-540F-44C0-A548-D830056B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CPE(Common</a:t>
            </a:r>
            <a:r>
              <a:rPr lang="ko-KR" altLang="en-US"/>
              <a:t> </a:t>
            </a:r>
            <a:r>
              <a:rPr lang="en-US" altLang="ko-KR" err="1"/>
              <a:t>Playform</a:t>
            </a:r>
            <a:r>
              <a:rPr lang="ko-KR" altLang="en-US"/>
              <a:t> </a:t>
            </a:r>
            <a:r>
              <a:rPr lang="en-US" altLang="ko-KR"/>
              <a:t>Enumeration)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F5C858-B61A-48C4-B1C2-D9462870C7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공용 </a:t>
            </a:r>
            <a:r>
              <a:rPr lang="ko-KR" altLang="en-US" dirty="0" err="1"/>
              <a:t>플렛폼</a:t>
            </a:r>
            <a:r>
              <a:rPr lang="ko-KR" altLang="en-US" dirty="0"/>
              <a:t> 목록 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하드웨어</a:t>
            </a:r>
            <a:r>
              <a:rPr lang="en-US" altLang="ko-KR" dirty="0"/>
              <a:t>, </a:t>
            </a:r>
            <a:r>
              <a:rPr lang="ko-KR" altLang="en-US" dirty="0"/>
              <a:t>운영 체제</a:t>
            </a:r>
            <a:r>
              <a:rPr lang="en-US" altLang="ko-KR" dirty="0"/>
              <a:t>, </a:t>
            </a:r>
            <a:r>
              <a:rPr lang="ko-KR" altLang="en-US" dirty="0"/>
              <a:t>응용프로그램과 같은 </a:t>
            </a:r>
            <a:br>
              <a:rPr lang="en-US" altLang="ko-KR" dirty="0"/>
            </a:br>
            <a:r>
              <a:rPr lang="ko-KR" altLang="en-US" dirty="0"/>
              <a:t>플랫폼을 식별하는 구조화된 명칭 체계를 규정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부여한 명칭은 </a:t>
            </a:r>
            <a:r>
              <a:rPr lang="en-US" altLang="ko-KR" dirty="0"/>
              <a:t>CPE </a:t>
            </a:r>
            <a:r>
              <a:rPr lang="ko-KR" altLang="en-US" dirty="0"/>
              <a:t>사전으로</a:t>
            </a:r>
            <a:r>
              <a:rPr lang="en-US" altLang="ko-KR" dirty="0"/>
              <a:t> </a:t>
            </a:r>
            <a:r>
              <a:rPr lang="ko-KR" altLang="en-US" dirty="0"/>
              <a:t>규정되어 </a:t>
            </a:r>
            <a:r>
              <a:rPr lang="en-US" altLang="ko-KR" dirty="0"/>
              <a:t>2008</a:t>
            </a:r>
            <a:r>
              <a:rPr lang="ko-KR" altLang="en-US" dirty="0"/>
              <a:t>년 </a:t>
            </a:r>
            <a:r>
              <a:rPr lang="en-US" altLang="ko-KR" dirty="0"/>
              <a:t>NIST</a:t>
            </a:r>
            <a:r>
              <a:rPr lang="ko-KR" altLang="en-US" dirty="0" err="1"/>
              <a:t>에의해</a:t>
            </a:r>
            <a:r>
              <a:rPr lang="ko-KR" altLang="en-US" dirty="0"/>
              <a:t> 출판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일정한 기준을 갖고 취약점 검색 또는 분류 할 수 있다는 장점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CPE 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cpe</a:t>
            </a:r>
            <a:r>
              <a:rPr lang="en-US" altLang="ko-KR" dirty="0"/>
              <a:t> :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타입</a:t>
            </a:r>
            <a:r>
              <a:rPr lang="en-US" altLang="ko-KR" dirty="0"/>
              <a:t>)(</a:t>
            </a:r>
            <a:r>
              <a:rPr lang="ko-KR" altLang="en-US" dirty="0"/>
              <a:t>업체 이름</a:t>
            </a:r>
            <a:r>
              <a:rPr lang="en-US" altLang="ko-KR" dirty="0"/>
              <a:t>): (</a:t>
            </a:r>
            <a:r>
              <a:rPr lang="ko-KR" altLang="en-US" dirty="0"/>
              <a:t>제품명</a:t>
            </a:r>
            <a:r>
              <a:rPr lang="en-US" altLang="ko-KR" dirty="0"/>
              <a:t>) (</a:t>
            </a:r>
            <a:r>
              <a:rPr lang="ko-KR" altLang="en-US" dirty="0"/>
              <a:t>버전</a:t>
            </a:r>
            <a:r>
              <a:rPr lang="en-US" altLang="ko-KR" dirty="0"/>
              <a:t>)(</a:t>
            </a:r>
            <a:r>
              <a:rPr lang="ko-KR" altLang="en-US" dirty="0"/>
              <a:t>업데이트버전</a:t>
            </a:r>
            <a:r>
              <a:rPr lang="en-US" altLang="ko-KR" dirty="0"/>
              <a:t>)(</a:t>
            </a:r>
            <a:r>
              <a:rPr lang="ko-KR" altLang="en-US" dirty="0"/>
              <a:t>언어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70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BB9D2-19E2-AE4A-8D8B-14D42B19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/>
              <a:t>XCCD</a:t>
            </a:r>
            <a:r>
              <a:rPr lang="en-US" altLang="ko-KR"/>
              <a:t>F, ARF</a:t>
            </a:r>
            <a:endParaRPr kumimoji="1"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FE67F-6149-3140-8364-4B0C39FF08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ko-KR"/>
              <a:t>XCCD</a:t>
            </a:r>
            <a:r>
              <a:rPr lang="en-US" altLang="ko-KR"/>
              <a:t>F(Extensible Configuration Checklist Description Format)</a:t>
            </a:r>
            <a:endParaRPr lang="en" altLang="ko-KR"/>
          </a:p>
          <a:p>
            <a:pPr marL="0" indent="0">
              <a:buNone/>
            </a:pPr>
            <a:r>
              <a:rPr lang="ko-KR" altLang="en-US" sz="2400"/>
              <a:t>보안 체크리스트</a:t>
            </a:r>
            <a:r>
              <a:rPr lang="en-US" altLang="ko-KR" sz="2400"/>
              <a:t>, </a:t>
            </a:r>
            <a:r>
              <a:rPr lang="ko-KR" altLang="en-US" sz="2400"/>
              <a:t>벤치 마크 및 관련 문서를 작성하기위한 사양 언어</a:t>
            </a:r>
            <a:endParaRPr lang="en" altLang="ko-KR" sz="2400"/>
          </a:p>
          <a:p>
            <a:pPr marL="0" indent="0">
              <a:buNone/>
            </a:pPr>
            <a:endParaRPr lang="en" altLang="ko-KR"/>
          </a:p>
          <a:p>
            <a:pPr marL="0" indent="0">
              <a:buNone/>
            </a:pPr>
            <a:r>
              <a:rPr lang="en" altLang="ko-KR"/>
              <a:t>ARF (Asset Reporting Format)</a:t>
            </a:r>
            <a:br>
              <a:rPr lang="en-US" altLang="ko-KR"/>
            </a:br>
            <a:r>
              <a:rPr lang="ko-KR" altLang="en-US" sz="2400"/>
              <a:t>자산에 대한 정보의 전송 형식과 자산과 보고서 간의 관계를 표현하는 데이터 모델</a:t>
            </a:r>
            <a:endParaRPr lang="en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4074EB-78EC-FD42-BBFB-E74AAD81F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459" y="4193220"/>
            <a:ext cx="3073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0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BA357-BDA1-4FA0-97F9-4B0B7E69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SCAP </a:t>
            </a:r>
            <a:r>
              <a:rPr lang="ko-KR" altLang="en-US"/>
              <a:t>사용 절차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C1618-4B04-4185-9B23-B3DF0D71E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CCE, CVE, CPE </a:t>
            </a:r>
            <a:r>
              <a:rPr lang="ko-KR" altLang="en-US" sz="1800" dirty="0"/>
              <a:t>등을 이용해서 정보시스템의 취약점과 보안설정을 생산하고 이를 </a:t>
            </a:r>
            <a:r>
              <a:rPr lang="en-US" altLang="ko-KR" sz="1800" dirty="0"/>
              <a:t>XCCDF</a:t>
            </a:r>
            <a:r>
              <a:rPr lang="ko-KR" altLang="en-US" sz="1800" dirty="0"/>
              <a:t>로 기술</a:t>
            </a:r>
            <a:br>
              <a:rPr lang="en-US" altLang="ko-KR" sz="1800" dirty="0"/>
            </a:b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앞서 생산한 보안설정에 따라 점검항목을 생산하여 </a:t>
            </a:r>
            <a:r>
              <a:rPr lang="en-US" altLang="ko-KR" sz="1800" dirty="0"/>
              <a:t>OVAL</a:t>
            </a:r>
            <a:r>
              <a:rPr lang="ko-KR" altLang="en-US" sz="1800" dirty="0"/>
              <a:t>로 기술한다</a:t>
            </a:r>
            <a:r>
              <a:rPr lang="en-US" altLang="ko-KR" sz="1800" dirty="0"/>
              <a:t>. </a:t>
            </a:r>
            <a:br>
              <a:rPr lang="en-US" altLang="ko-KR" sz="1800" dirty="0"/>
            </a:b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점검대상 시스템에서 보안설정 정보를 수집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점검항목과 실제 수집된 정보를 비교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점검결과에 따라 보고서를 </a:t>
            </a:r>
            <a:r>
              <a:rPr lang="en-US" altLang="ko-KR" sz="1800" dirty="0"/>
              <a:t>ARF</a:t>
            </a:r>
            <a:r>
              <a:rPr lang="ko-KR" altLang="en-US" sz="1800" dirty="0"/>
              <a:t>에 따라 작성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5947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0C251-730E-4513-8FB1-9837F1DE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 err="1"/>
              <a:t>OpenSCAP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198C5-4B8E-44A3-82AA-CF8A61CA6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XCCDF (Extensible Configuration Checklist Description Format)</a:t>
            </a:r>
            <a:r>
              <a:rPr lang="ko-KR" altLang="en-US" err="1"/>
              <a:t>를</a:t>
            </a:r>
            <a:r>
              <a:rPr lang="ko-KR" altLang="en-US"/>
              <a:t> 활용하는 감사 도구입니다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CPE, CCE </a:t>
            </a:r>
            <a:r>
              <a:rPr lang="ko-KR" altLang="en-US"/>
              <a:t>및 </a:t>
            </a:r>
            <a:r>
              <a:rPr lang="en-US" altLang="ko-KR"/>
              <a:t>OVAL</a:t>
            </a:r>
            <a:r>
              <a:rPr lang="ko-KR" altLang="en-US"/>
              <a:t>과 같은 다른 사양과 결합하여 </a:t>
            </a:r>
            <a:br>
              <a:rPr lang="en-US" altLang="ko-KR"/>
            </a:br>
            <a:r>
              <a:rPr lang="en-US" altLang="ko-KR"/>
              <a:t>SCAP </a:t>
            </a:r>
            <a:r>
              <a:rPr lang="ko-KR" altLang="en-US"/>
              <a:t>검증 제품에서 처리 할 수 있는 </a:t>
            </a:r>
            <a:r>
              <a:rPr lang="en-US" altLang="ko-KR"/>
              <a:t>SCAP </a:t>
            </a:r>
            <a:r>
              <a:rPr lang="ko-KR" altLang="en-US"/>
              <a:t>표현 체크리스트를 생성</a:t>
            </a:r>
          </a:p>
        </p:txBody>
      </p:sp>
    </p:spTree>
    <p:extLst>
      <p:ext uri="{BB962C8B-B14F-4D97-AF65-F5344CB8AC3E}">
        <p14:creationId xmlns:p14="http://schemas.microsoft.com/office/powerpoint/2010/main" val="168340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FFFA5-5F2D-4E11-B518-EC48037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취약성 스캔 수행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F94D3-E373-4A99-98FA-488D64EF0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998311"/>
            <a:ext cx="11369675" cy="477222"/>
          </a:xfrm>
        </p:spPr>
        <p:txBody>
          <a:bodyPr/>
          <a:lstStyle/>
          <a:p>
            <a:r>
              <a:rPr lang="de-DE" altLang="ko-KR" dirty="0"/>
              <a:t>Red Hat Enterprise Linux 6.7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18DFAA-148A-4F54-B33D-5F5E3BE3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71" y="1681806"/>
            <a:ext cx="4124669" cy="3479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BC610A-4445-487A-A716-7B1822AC7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71" y="2366669"/>
            <a:ext cx="10466263" cy="341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055E7F-944E-4394-BF06-CE00D5483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71" y="3089835"/>
            <a:ext cx="11948599" cy="2761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A94419-8E1A-46B3-B6E0-B07B568CF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71" y="3657863"/>
            <a:ext cx="6229762" cy="3325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69C3F4-060D-4DB8-AA96-439022952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395" y="3492020"/>
            <a:ext cx="5551075" cy="29936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F47996-B1C9-4965-9728-12EAD1A9E66B}"/>
              </a:ext>
            </a:extLst>
          </p:cNvPr>
          <p:cNvSpPr txBox="1"/>
          <p:nvPr/>
        </p:nvSpPr>
        <p:spPr>
          <a:xfrm>
            <a:off x="199053" y="1344901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Openscap</a:t>
            </a:r>
            <a:r>
              <a:rPr lang="en-US" altLang="ko-KR" dirty="0"/>
              <a:t> </a:t>
            </a:r>
            <a:r>
              <a:rPr lang="en-US" altLang="ko-KR" dirty="0" err="1"/>
              <a:t>설치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F1D16-07B5-4A9E-887C-155446BE5678}"/>
              </a:ext>
            </a:extLst>
          </p:cNvPr>
          <p:cNvSpPr txBox="1"/>
          <p:nvPr/>
        </p:nvSpPr>
        <p:spPr>
          <a:xfrm>
            <a:off x="199053" y="2006115"/>
            <a:ext cx="493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보안정책 </a:t>
            </a:r>
            <a:r>
              <a:rPr lang="en-US" altLang="ko-KR" dirty="0"/>
              <a:t>OVAL </a:t>
            </a:r>
            <a:r>
              <a:rPr lang="en-US" altLang="ko-KR" dirty="0" err="1"/>
              <a:t>설치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187D97-85FF-43FA-BB7F-AFE87D9E7873}"/>
              </a:ext>
            </a:extLst>
          </p:cNvPr>
          <p:cNvSpPr txBox="1"/>
          <p:nvPr/>
        </p:nvSpPr>
        <p:spPr>
          <a:xfrm>
            <a:off x="199053" y="2718451"/>
            <a:ext cx="493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스캔 실행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28F3E-4734-49F8-B3DC-5D6F36E3154F}"/>
              </a:ext>
            </a:extLst>
          </p:cNvPr>
          <p:cNvSpPr txBox="1"/>
          <p:nvPr/>
        </p:nvSpPr>
        <p:spPr>
          <a:xfrm>
            <a:off x="199053" y="3327256"/>
            <a:ext cx="493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9560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B9B08-0540-F849-8115-48E83B83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보안관리 업무 자동화</a:t>
            </a:r>
            <a:endParaRPr kumimoji="1"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55367-D8EE-754E-B173-823F117ECF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345324"/>
            <a:ext cx="11369675" cy="449711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보안관리 대상이 되는 시스템의 복잡성</a:t>
            </a:r>
            <a:br>
              <a:rPr lang="en-US" altLang="ko-KR" sz="2400" spc="300" dirty="0"/>
            </a:br>
            <a:br>
              <a:rPr lang="en-US" altLang="ko-KR" sz="2400" spc="300" dirty="0"/>
            </a:br>
            <a:r>
              <a:rPr lang="ko-KR" altLang="en-US" sz="1600" spc="300" dirty="0"/>
              <a:t>시스템마다 어떤 보안 설정이 필요한지 판단하는데 어려움</a:t>
            </a:r>
            <a:br>
              <a:rPr lang="en-US" altLang="ko-KR" sz="1600" spc="300" dirty="0"/>
            </a:br>
            <a:r>
              <a:rPr lang="ko-KR" altLang="en-US" sz="1600" spc="300" dirty="0"/>
              <a:t>검증하는 관리에 있어서도 어려움이 발생</a:t>
            </a:r>
            <a:br>
              <a:rPr lang="en-US" altLang="ko-KR" sz="2400" spc="300" dirty="0"/>
            </a:br>
            <a:endParaRPr kumimoji="1" lang="en-US" altLang="ko-KR" sz="2400" spc="300" dirty="0"/>
          </a:p>
          <a:p>
            <a:r>
              <a:rPr lang="ko-KR" altLang="en-US" sz="2400" dirty="0"/>
              <a:t>새로운 위협에 대한 빠른 대응 요구</a:t>
            </a:r>
            <a:br>
              <a:rPr lang="en-US" altLang="ko-KR" sz="2400" spc="300" dirty="0"/>
            </a:br>
            <a:br>
              <a:rPr lang="en-US" altLang="ko-KR" sz="2400" spc="300" dirty="0"/>
            </a:br>
            <a:r>
              <a:rPr lang="ko-KR" altLang="en-US" sz="1600" spc="300" dirty="0"/>
              <a:t>일반적으로 새롭 게 발견되는 취약점의 개수가 매우 많음</a:t>
            </a:r>
            <a:br>
              <a:rPr lang="en-US" altLang="ko-KR" sz="1600" spc="300" dirty="0"/>
            </a:br>
            <a:r>
              <a:rPr lang="ko-KR" altLang="en-US" sz="1600" spc="300" dirty="0"/>
              <a:t>중요도가 높은 취약점을 판단하여 우선순위를 설정</a:t>
            </a:r>
            <a:r>
              <a:rPr lang="en-US" altLang="ko-KR" sz="1600" spc="300" dirty="0"/>
              <a:t>,</a:t>
            </a:r>
            <a:r>
              <a:rPr lang="ko-KR" altLang="en-US" sz="1600" spc="300" dirty="0"/>
              <a:t> 제거</a:t>
            </a:r>
            <a:br>
              <a:rPr kumimoji="1" lang="en-US" altLang="ko-KR" sz="2400" spc="300" dirty="0"/>
            </a:br>
            <a:endParaRPr kumimoji="1" lang="en-US" altLang="ko-KR" sz="2400" spc="300" dirty="0"/>
          </a:p>
          <a:p>
            <a:r>
              <a:rPr lang="ko-KR" altLang="en-US" sz="2400" spc="300" dirty="0" err="1"/>
              <a:t>상호운용성</a:t>
            </a:r>
            <a:br>
              <a:rPr lang="en-US" altLang="ko-KR" sz="2400" spc="300" dirty="0"/>
            </a:br>
            <a:br>
              <a:rPr lang="en-US" altLang="ko-KR" sz="2400" spc="300" dirty="0"/>
            </a:br>
            <a:r>
              <a:rPr lang="ko-KR" altLang="en-US" sz="1800" spc="300" dirty="0"/>
              <a:t>시스템 보안 도구들이 각기 자신들만의 방법 및 콘텐츠를 사용</a:t>
            </a:r>
            <a:br>
              <a:rPr lang="en-US" altLang="ko-KR" sz="1800" spc="300" dirty="0"/>
            </a:br>
            <a:r>
              <a:rPr lang="ko-KR" altLang="en-US" sz="1800" spc="300" dirty="0"/>
              <a:t>사용자에게 혼란</a:t>
            </a:r>
            <a:endParaRPr kumimoji="1" lang="ko-KR" altLang="en-US" sz="2400" spc="300" dirty="0"/>
          </a:p>
        </p:txBody>
      </p:sp>
    </p:spTree>
    <p:extLst>
      <p:ext uri="{BB962C8B-B14F-4D97-AF65-F5344CB8AC3E}">
        <p14:creationId xmlns:p14="http://schemas.microsoft.com/office/powerpoint/2010/main" val="518041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SCAP(Security Content Automation Protocol)</a:t>
            </a:r>
            <a:endParaRPr lang="ko-KR" altLang="en-US" dirty="0"/>
          </a:p>
        </p:txBody>
      </p:sp>
      <p:graphicFrame>
        <p:nvGraphicFramePr>
          <p:cNvPr id="5" name="텍스트 개체 틀 2">
            <a:extLst>
              <a:ext uri="{FF2B5EF4-FFF2-40B4-BE49-F238E27FC236}">
                <a16:creationId xmlns:a16="http://schemas.microsoft.com/office/drawing/2014/main" id="{B623C6FE-E64A-4273-867E-C403DC267F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257318"/>
              </p:ext>
            </p:extLst>
          </p:nvPr>
        </p:nvGraphicFramePr>
        <p:xfrm>
          <a:off x="410405" y="969910"/>
          <a:ext cx="11369675" cy="4018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51B4646-FE20-2E4A-A807-304512E1A52D}"/>
              </a:ext>
            </a:extLst>
          </p:cNvPr>
          <p:cNvSpPr/>
          <p:nvPr/>
        </p:nvSpPr>
        <p:spPr>
          <a:xfrm>
            <a:off x="822325" y="4736227"/>
            <a:ext cx="113696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300" dirty="0"/>
              <a:t>시스템 보안관리 업무를 수행하는데 있어서 </a:t>
            </a:r>
            <a:r>
              <a:rPr lang="ko-KR" altLang="en-US" b="1" spc="300" dirty="0"/>
              <a:t>자동화 및 표준화된 방법을 제공</a:t>
            </a:r>
            <a:r>
              <a:rPr lang="ko-KR" altLang="en-US" spc="300" dirty="0"/>
              <a:t>하려는 목적</a:t>
            </a:r>
            <a:endParaRPr lang="en-US" altLang="ko-KR" spc="300" dirty="0"/>
          </a:p>
          <a:p>
            <a:endParaRPr lang="en-US" altLang="ko-KR" spc="300" dirty="0"/>
          </a:p>
          <a:p>
            <a:endParaRPr lang="en-US" altLang="ko-KR" spc="300" dirty="0"/>
          </a:p>
          <a:p>
            <a:r>
              <a:rPr lang="ko-KR" altLang="en-US" spc="300" dirty="0"/>
              <a:t>소프트웨어의 설정 및 취약점을 표준화된 방법으로 연관시키기 위한 프레임워크</a:t>
            </a:r>
            <a:endParaRPr lang="en-US" altLang="ko-KR" spc="300" dirty="0"/>
          </a:p>
          <a:p>
            <a:endParaRPr lang="en-US" altLang="ko-KR" spc="300" dirty="0"/>
          </a:p>
          <a:p>
            <a:endParaRPr lang="en-US" altLang="ko-KR" spc="300" dirty="0"/>
          </a:p>
        </p:txBody>
      </p:sp>
    </p:spTree>
    <p:extLst>
      <p:ext uri="{BB962C8B-B14F-4D97-AF65-F5344CB8AC3E}">
        <p14:creationId xmlns:p14="http://schemas.microsoft.com/office/powerpoint/2010/main" val="26258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AF319-14D4-4BDF-AB95-42503CBA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SCAP(Security Content Automation Protocol)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F3A3B-2D8F-40D5-A6D4-3A9D71AB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5804" y="4453231"/>
            <a:ext cx="9174030" cy="16698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spc="300" dirty="0">
                <a:solidFill>
                  <a:srgbClr val="242729"/>
                </a:solidFill>
                <a:latin typeface="Sofia Pro"/>
              </a:rPr>
              <a:t>SCAP</a:t>
            </a:r>
            <a:r>
              <a:rPr lang="ko-KR" altLang="en-US" sz="2000" spc="300" dirty="0">
                <a:solidFill>
                  <a:srgbClr val="242729"/>
                </a:solidFill>
                <a:latin typeface="Sofia Pro"/>
              </a:rPr>
              <a:t>는 조직이 따를 수 있는 허용 된 </a:t>
            </a:r>
            <a:r>
              <a:rPr lang="ko-KR" altLang="en-US" sz="2000" b="1" spc="300" dirty="0">
                <a:solidFill>
                  <a:srgbClr val="242729"/>
                </a:solidFill>
                <a:latin typeface="Sofia Pro"/>
              </a:rPr>
              <a:t>보안 표준을 제공</a:t>
            </a:r>
            <a:endParaRPr lang="en-US" altLang="ko-KR" sz="2000" b="1" spc="300" dirty="0">
              <a:solidFill>
                <a:srgbClr val="242729"/>
              </a:solidFill>
              <a:latin typeface="Sofia Pro"/>
            </a:endParaRPr>
          </a:p>
          <a:p>
            <a:pPr marL="0" indent="0">
              <a:buNone/>
            </a:pPr>
            <a:endParaRPr lang="en-US" altLang="ko-KR" sz="2000" spc="300" dirty="0"/>
          </a:p>
          <a:p>
            <a:pPr marL="0" indent="0">
              <a:buNone/>
            </a:pPr>
            <a:r>
              <a:rPr lang="ko-KR" altLang="en-US" sz="2000" spc="300" dirty="0">
                <a:solidFill>
                  <a:srgbClr val="242729"/>
                </a:solidFill>
                <a:latin typeface="Sofia Pro"/>
              </a:rPr>
              <a:t>미리 결정된 보안 기준에 따라 컴퓨터</a:t>
            </a:r>
            <a:r>
              <a:rPr lang="en-US" altLang="ko-KR" sz="2000" spc="300" dirty="0">
                <a:solidFill>
                  <a:srgbClr val="242729"/>
                </a:solidFill>
                <a:latin typeface="Sofia Pro"/>
              </a:rPr>
              <a:t>, </a:t>
            </a:r>
            <a:r>
              <a:rPr lang="ko-KR" altLang="en-US" sz="2000" spc="300" dirty="0">
                <a:solidFill>
                  <a:srgbClr val="242729"/>
                </a:solidFill>
                <a:latin typeface="Sofia Pro"/>
              </a:rPr>
              <a:t>소프트웨어 및 기타 장치를 검색</a:t>
            </a:r>
            <a:endParaRPr lang="en-US" altLang="ko-KR" sz="2000" spc="300" dirty="0">
              <a:solidFill>
                <a:srgbClr val="242729"/>
              </a:solidFill>
              <a:latin typeface="Sofia Pro"/>
            </a:endParaRPr>
          </a:p>
          <a:p>
            <a:pPr marL="0" indent="0">
              <a:buNone/>
            </a:pPr>
            <a:endParaRPr lang="en-US" altLang="ko-KR" sz="2000" spc="300" dirty="0">
              <a:solidFill>
                <a:srgbClr val="242729"/>
              </a:solidFill>
              <a:latin typeface="Sofia Pro"/>
            </a:endParaRPr>
          </a:p>
          <a:p>
            <a:pPr marL="0" indent="0">
              <a:buNone/>
            </a:pPr>
            <a:r>
              <a:rPr lang="ko-KR" altLang="en-US" sz="2000" spc="300" dirty="0">
                <a:solidFill>
                  <a:srgbClr val="242729"/>
                </a:solidFill>
                <a:latin typeface="Sofia Pro"/>
              </a:rPr>
              <a:t>조직의 보안 유지에 대한 혼란</a:t>
            </a:r>
            <a:r>
              <a:rPr lang="en-US" altLang="ko-KR" sz="2000" spc="300" dirty="0">
                <a:solidFill>
                  <a:srgbClr val="242729"/>
                </a:solidFill>
                <a:latin typeface="Sofia Pro"/>
              </a:rPr>
              <a:t> </a:t>
            </a:r>
            <a:r>
              <a:rPr lang="ko-KR" altLang="en-US" sz="2000" spc="300" dirty="0">
                <a:solidFill>
                  <a:srgbClr val="242729"/>
                </a:solidFill>
                <a:latin typeface="Sofia Pro"/>
              </a:rPr>
              <a:t>방지</a:t>
            </a:r>
            <a:endParaRPr lang="ko-KR" altLang="en-US" sz="2000" spc="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31F14F-06C7-440E-8B5B-ED992B3B1E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16" y="1479864"/>
            <a:ext cx="2777883" cy="242392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D65ACC2-7A85-4818-A864-C6ED06EADB83}"/>
              </a:ext>
            </a:extLst>
          </p:cNvPr>
          <p:cNvGrpSpPr/>
          <p:nvPr/>
        </p:nvGrpSpPr>
        <p:grpSpPr>
          <a:xfrm>
            <a:off x="6358622" y="1184527"/>
            <a:ext cx="3268704" cy="3268704"/>
            <a:chOff x="371311" y="1380491"/>
            <a:chExt cx="3268704" cy="3268704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id="{4B309365-44AC-4FAD-A10F-24358AEE7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1311" y="1380491"/>
              <a:ext cx="3268704" cy="3268704"/>
            </a:xfrm>
            <a:prstGeom prst="rect">
              <a:avLst/>
            </a:prstGeom>
          </p:spPr>
        </p:pic>
        <p:pic>
          <p:nvPicPr>
            <p:cNvPr id="7" name="그래픽 6" descr="벌레">
              <a:extLst>
                <a:ext uri="{FF2B5EF4-FFF2-40B4-BE49-F238E27FC236}">
                  <a16:creationId xmlns:a16="http://schemas.microsoft.com/office/drawing/2014/main" id="{C380A274-90C6-448A-83E9-4DB24CC0E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4429" y="1989817"/>
              <a:ext cx="1755706" cy="1755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91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2823-DEA9-498B-AE9F-DB81A926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SCAP </a:t>
            </a:r>
            <a:r>
              <a:rPr lang="ko-KR" altLang="en-US" err="1"/>
              <a:t>릴리즈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F15AE3-E78B-4BD3-81BF-27AAD4155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351" y="2003862"/>
            <a:ext cx="5326729" cy="405009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b="1" dirty="0"/>
              <a:t>NIST</a:t>
            </a:r>
            <a:r>
              <a:rPr lang="ko-KR" altLang="en-US" b="1" dirty="0"/>
              <a:t>에서 규격 개발 주도</a:t>
            </a:r>
            <a:endParaRPr lang="en-US" altLang="ko-KR" b="1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2000" dirty="0"/>
              <a:t>SCAP </a:t>
            </a:r>
            <a:r>
              <a:rPr lang="ko-KR" altLang="en-US" sz="2000" dirty="0"/>
              <a:t>버전 </a:t>
            </a:r>
            <a:r>
              <a:rPr lang="en-US" altLang="ko-KR" sz="2000" dirty="0"/>
              <a:t>1.0 (2009 </a:t>
            </a:r>
            <a:r>
              <a:rPr lang="ko-KR" altLang="en-US" sz="2000" dirty="0"/>
              <a:t>년 </a:t>
            </a:r>
            <a:r>
              <a:rPr lang="en-US" altLang="ko-KR" sz="2000" dirty="0"/>
              <a:t>11 </a:t>
            </a:r>
            <a:r>
              <a:rPr lang="ko-KR" altLang="en-US" sz="2000" dirty="0"/>
              <a:t>월</a:t>
            </a:r>
            <a:r>
              <a:rPr lang="en-US" altLang="ko-KR" sz="2000" dirty="0"/>
              <a:t>)</a:t>
            </a:r>
          </a:p>
          <a:p>
            <a:pPr marL="0" indent="0" algn="ctr">
              <a:buNone/>
            </a:pPr>
            <a:r>
              <a:rPr lang="en-US" altLang="ko-KR" sz="2000" dirty="0"/>
              <a:t>SCAP </a:t>
            </a:r>
            <a:r>
              <a:rPr lang="ko-KR" altLang="en-US" sz="2000" dirty="0"/>
              <a:t>버전 </a:t>
            </a:r>
            <a:r>
              <a:rPr lang="en-US" altLang="ko-KR" sz="2000" dirty="0"/>
              <a:t>1.1</a:t>
            </a:r>
            <a:r>
              <a:rPr lang="ko-KR" altLang="en-US" sz="2000" dirty="0"/>
              <a:t> </a:t>
            </a:r>
            <a:r>
              <a:rPr lang="en-US" altLang="ko-KR" sz="2000" dirty="0"/>
              <a:t>(2011 </a:t>
            </a:r>
            <a:r>
              <a:rPr lang="ko-KR" altLang="en-US" sz="2000" dirty="0"/>
              <a:t>년   </a:t>
            </a:r>
            <a:r>
              <a:rPr lang="en-US" altLang="ko-KR" sz="2000" dirty="0"/>
              <a:t>2 </a:t>
            </a:r>
            <a:r>
              <a:rPr lang="ko-KR" altLang="en-US" sz="2000" dirty="0"/>
              <a:t>월</a:t>
            </a:r>
            <a:r>
              <a:rPr lang="en-US" altLang="ko-KR" sz="2000" dirty="0"/>
              <a:t>)</a:t>
            </a:r>
          </a:p>
          <a:p>
            <a:pPr marL="0" indent="0" algn="ctr">
              <a:buNone/>
            </a:pPr>
            <a:r>
              <a:rPr lang="en-US" altLang="ko-KR" sz="2000" dirty="0"/>
              <a:t>SCAP </a:t>
            </a:r>
            <a:r>
              <a:rPr lang="ko-KR" altLang="en-US" sz="2000" dirty="0"/>
              <a:t>버전 </a:t>
            </a:r>
            <a:r>
              <a:rPr lang="en-US" altLang="ko-KR" sz="2000" dirty="0"/>
              <a:t>1.2</a:t>
            </a:r>
            <a:r>
              <a:rPr lang="ko-KR" altLang="en-US" sz="2000" dirty="0"/>
              <a:t> </a:t>
            </a:r>
            <a:r>
              <a:rPr lang="en-US" altLang="ko-KR" sz="2000" dirty="0"/>
              <a:t>(2011 </a:t>
            </a:r>
            <a:r>
              <a:rPr lang="ko-KR" altLang="en-US" sz="2000" dirty="0"/>
              <a:t>년   </a:t>
            </a:r>
            <a:r>
              <a:rPr lang="en-US" altLang="ko-KR" sz="2000" dirty="0"/>
              <a:t>9 </a:t>
            </a:r>
            <a:r>
              <a:rPr lang="ko-KR" altLang="en-US" sz="2000" dirty="0"/>
              <a:t>월</a:t>
            </a:r>
            <a:r>
              <a:rPr lang="en-US" altLang="ko-KR" sz="2000" dirty="0"/>
              <a:t>)</a:t>
            </a:r>
          </a:p>
          <a:p>
            <a:pPr marL="0" indent="0" algn="ctr">
              <a:buNone/>
            </a:pPr>
            <a:r>
              <a:rPr lang="en-US" altLang="ko-KR" sz="2000" dirty="0"/>
              <a:t>SCAP </a:t>
            </a:r>
            <a:r>
              <a:rPr lang="ko-KR" altLang="en-US" sz="2000" dirty="0"/>
              <a:t>버전 </a:t>
            </a:r>
            <a:r>
              <a:rPr lang="en-US" altLang="ko-KR" sz="2000" dirty="0"/>
              <a:t>1.3 (2018 </a:t>
            </a:r>
            <a:r>
              <a:rPr lang="ko-KR" altLang="en-US" sz="2000" dirty="0"/>
              <a:t>년   </a:t>
            </a:r>
            <a:r>
              <a:rPr lang="en-US" altLang="ko-KR" sz="2000" dirty="0"/>
              <a:t>2 </a:t>
            </a:r>
            <a:r>
              <a:rPr lang="ko-KR" altLang="en-US" sz="2000" dirty="0"/>
              <a:t>월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C8DB71-3877-AC4E-98E7-3E72431E848F}"/>
              </a:ext>
            </a:extLst>
          </p:cNvPr>
          <p:cNvSpPr/>
          <p:nvPr/>
        </p:nvSpPr>
        <p:spPr>
          <a:xfrm>
            <a:off x="5684080" y="196182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800" b="1" dirty="0"/>
              <a:t>SCAP </a:t>
            </a:r>
            <a:r>
              <a:rPr lang="ko-KR" altLang="en-US" sz="2800" b="1" dirty="0"/>
              <a:t>버전 </a:t>
            </a:r>
            <a:r>
              <a:rPr lang="en-US" altLang="ko-KR" sz="2800" b="1" dirty="0"/>
              <a:t>2</a:t>
            </a:r>
          </a:p>
          <a:p>
            <a:endParaRPr lang="en-US" altLang="ko-KR" b="1" dirty="0"/>
          </a:p>
          <a:p>
            <a:r>
              <a:rPr lang="ko-KR" altLang="en-US" dirty="0"/>
              <a:t>네트워크 장비</a:t>
            </a:r>
            <a:r>
              <a:rPr lang="en-US" altLang="ko-KR" dirty="0"/>
              <a:t>, </a:t>
            </a:r>
            <a:r>
              <a:rPr lang="ko-KR" altLang="en-US" dirty="0"/>
              <a:t>사물 인터넷 </a:t>
            </a:r>
            <a:r>
              <a:rPr lang="en-US" altLang="ko-KR" dirty="0"/>
              <a:t>(IoT) </a:t>
            </a:r>
            <a:r>
              <a:rPr lang="ko-KR" altLang="en-US" dirty="0"/>
              <a:t>및 모바일 장치 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엔드</a:t>
            </a:r>
            <a:r>
              <a:rPr lang="ko-KR" altLang="en-US" b="1" dirty="0"/>
              <a:t> 포인트 유형을 확장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0197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94739-F41A-284C-B71A-5E412DB6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SCAP </a:t>
            </a:r>
            <a:r>
              <a:rPr kumimoji="1" lang="ko-KR" altLang="en-US" dirty="0"/>
              <a:t>구성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4699F-63F0-D042-9B0F-399451278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프로토콜</a:t>
            </a:r>
            <a:br>
              <a:rPr kumimoji="1" lang="en-US" altLang="ko-KR" sz="2400" dirty="0"/>
            </a:br>
            <a:br>
              <a:rPr kumimoji="1" lang="en-US" altLang="ko-KR" sz="2400" dirty="0"/>
            </a:br>
            <a:r>
              <a:rPr lang="ko-KR" altLang="en-US" sz="2000" dirty="0"/>
              <a:t>소프트웨어 결함 과 설정 정보를 교환하기 위해서 필요한 포맷 및 명명 법 등의 표준화</a:t>
            </a:r>
            <a:br>
              <a:rPr lang="en-US" altLang="ko-KR" sz="2000" dirty="0"/>
            </a:br>
            <a:r>
              <a:rPr lang="ko-KR" altLang="en-US" sz="2000" dirty="0"/>
              <a:t>기존 표준규격 등을 인용하여 사용</a:t>
            </a:r>
            <a:endParaRPr lang="en-US" altLang="ko-KR" sz="20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컨텐츠</a:t>
            </a:r>
            <a:br>
              <a:rPr kumimoji="1" lang="en-US" altLang="ko-KR" sz="2400" dirty="0"/>
            </a:br>
            <a:br>
              <a:rPr kumimoji="1" lang="en-US" altLang="ko-KR" sz="2400" dirty="0"/>
            </a:br>
            <a:r>
              <a:rPr lang="en-US" altLang="ko-KR" sz="2000" dirty="0"/>
              <a:t>SCAP</a:t>
            </a:r>
            <a:r>
              <a:rPr lang="ko-KR" altLang="en-US" sz="2000" dirty="0"/>
              <a:t>에서 처리하는 소프트웨어 결함 및 보안설정 정보</a:t>
            </a:r>
            <a:br>
              <a:rPr lang="en-US" altLang="ko-KR" sz="2000" dirty="0"/>
            </a:br>
            <a:r>
              <a:rPr lang="ko-KR" altLang="en-US" sz="2000" dirty="0"/>
              <a:t>국가취약점</a:t>
            </a:r>
            <a:r>
              <a:rPr lang="en-US" altLang="ko-KR" sz="2000" dirty="0"/>
              <a:t>DB(NVD)</a:t>
            </a:r>
            <a:r>
              <a:rPr lang="ko-KR" altLang="en-US" sz="2000" dirty="0"/>
              <a:t>는 </a:t>
            </a:r>
            <a:r>
              <a:rPr lang="en-US" altLang="ko-KR" sz="2000" dirty="0"/>
              <a:t>CPE</a:t>
            </a:r>
            <a:r>
              <a:rPr lang="ko-KR" altLang="en-US" sz="2000" dirty="0"/>
              <a:t>와 </a:t>
            </a:r>
            <a:r>
              <a:rPr lang="en-US" altLang="ko-KR" sz="2000" dirty="0"/>
              <a:t>CVE </a:t>
            </a:r>
            <a:r>
              <a:rPr lang="ko-KR" altLang="en-US" sz="2000" dirty="0"/>
              <a:t>정보를 제공</a:t>
            </a:r>
            <a:br>
              <a:rPr lang="en-US" altLang="ko-KR" sz="2000" dirty="0"/>
            </a:br>
            <a:r>
              <a:rPr lang="en-US" altLang="ko-KR" sz="2000" dirty="0"/>
              <a:t>MITRE</a:t>
            </a:r>
            <a:r>
              <a:rPr lang="ko-KR" altLang="en-US" sz="2000" dirty="0"/>
              <a:t>에서 </a:t>
            </a:r>
            <a:r>
              <a:rPr lang="en-US" altLang="ko-KR" sz="2000" dirty="0"/>
              <a:t>CCE </a:t>
            </a:r>
            <a:r>
              <a:rPr lang="ko-KR" altLang="en-US" sz="2000" dirty="0"/>
              <a:t>정보와 </a:t>
            </a:r>
            <a:r>
              <a:rPr lang="en-US" altLang="ko-KR" sz="2000" dirty="0"/>
              <a:t>OVAL DB </a:t>
            </a:r>
            <a:r>
              <a:rPr lang="ko-KR" altLang="en-US" sz="2000" dirty="0"/>
              <a:t>제공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1956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0D38C-ABDB-3348-A636-324A1F70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SCAP </a:t>
            </a:r>
            <a:r>
              <a:rPr kumimoji="1" lang="ko-KR" altLang="en-US" dirty="0"/>
              <a:t>구성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063FFA1-19BF-B94B-A2B9-6F31845B6DD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2" y="4692559"/>
                <a:ext cx="11369675" cy="21654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b="1" i="0" dirty="0">
                    <a:solidFill>
                      <a:srgbClr val="333333"/>
                    </a:solidFill>
                    <a:effectLst/>
                    <a:latin typeface="Source Sans Pro" panose="020B0503030403020204" pitchFamily="34" charset="0"/>
                  </a:rPr>
                  <a:t>Languages</a:t>
                </a:r>
              </a:p>
              <a:p>
                <a:r>
                  <a:rPr lang="en-US" altLang="ko-KR" b="1" i="0" dirty="0">
                    <a:solidFill>
                      <a:srgbClr val="333333"/>
                    </a:solidFill>
                    <a:effectLst/>
                    <a:latin typeface="Source Sans Pro" panose="020B0503030403020204" pitchFamily="34" charset="0"/>
                  </a:rPr>
                  <a:t>XCCDF: The Extensible Configuration Checklist Description Format</a:t>
                </a:r>
                <a:endParaRPr kumimoji="1" lang="en-US" altLang="ko-KR" b="1" dirty="0">
                  <a:solidFill>
                    <a:srgbClr val="333333"/>
                  </a:solidFill>
                  <a:latin typeface="Source Sans Pro" panose="020B0503030403020204" pitchFamily="34" charset="0"/>
                </a:endParaRPr>
              </a:p>
              <a:p>
                <a:r>
                  <a:rPr lang="en-US" altLang="ko-KR" b="1" i="0" dirty="0">
                    <a:solidFill>
                      <a:srgbClr val="333333"/>
                    </a:solidFill>
                    <a:effectLst/>
                    <a:latin typeface="Source Sans Pro" panose="020B0503030403020204" pitchFamily="34" charset="0"/>
                  </a:rPr>
                  <a:t>OVAL®: Open Vulnerability and Assessment Language</a:t>
                </a:r>
                <a:endParaRPr kumimoji="1" lang="en-US" altLang="ko-KR" b="1" i="0" dirty="0">
                  <a:solidFill>
                    <a:srgbClr val="333333"/>
                  </a:solidFill>
                  <a:effectLst/>
                  <a:latin typeface="Source Sans Pro" panose="020B0503030403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063FFA1-19BF-B94B-A2B9-6F31845B6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2" y="4692559"/>
                <a:ext cx="11369675" cy="2165441"/>
              </a:xfrm>
              <a:blipFill>
                <a:blip r:embed="rId2"/>
                <a:stretch>
                  <a:fillRect l="-1072" t="-5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8E3E0D3F-F35D-43ED-9D89-B0C8AE4786FF}"/>
              </a:ext>
            </a:extLst>
          </p:cNvPr>
          <p:cNvSpPr txBox="1">
            <a:spLocks/>
          </p:cNvSpPr>
          <p:nvPr/>
        </p:nvSpPr>
        <p:spPr>
          <a:xfrm>
            <a:off x="411161" y="1250964"/>
            <a:ext cx="11369675" cy="2165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Enumerations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CCE™: Common Configuration Enumeration</a:t>
            </a:r>
            <a:endParaRPr kumimoji="1" lang="en-US" altLang="ko-KR" b="1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CPE™: Common Platform Enumeration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CVE®: Common Vulnerabilities and Exposures</a:t>
            </a:r>
            <a:endParaRPr kumimoji="1"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1D52D272-66A3-4B7F-A2A4-5BA5041BD766}"/>
              </a:ext>
            </a:extLst>
          </p:cNvPr>
          <p:cNvSpPr txBox="1">
            <a:spLocks/>
          </p:cNvSpPr>
          <p:nvPr/>
        </p:nvSpPr>
        <p:spPr>
          <a:xfrm>
            <a:off x="385035" y="3229111"/>
            <a:ext cx="11369675" cy="1257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     Metrics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CVSS: Common Vulnerability Scoring System</a:t>
            </a:r>
            <a:endParaRPr kumimoji="1" lang="en-US" altLang="ko-KR" b="1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CCSS: Common Configuration Scoring System</a:t>
            </a:r>
            <a:endParaRPr kumimoji="1"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B16C24-8298-40F6-89D4-E8422F92AAC3}"/>
              </a:ext>
            </a:extLst>
          </p:cNvPr>
          <p:cNvSpPr/>
          <p:nvPr/>
        </p:nvSpPr>
        <p:spPr>
          <a:xfrm>
            <a:off x="385035" y="1102856"/>
            <a:ext cx="11368159" cy="3527179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B0D368-8384-4EAB-A8E7-C15205E8F1A4}"/>
              </a:ext>
            </a:extLst>
          </p:cNvPr>
          <p:cNvSpPr/>
          <p:nvPr/>
        </p:nvSpPr>
        <p:spPr>
          <a:xfrm>
            <a:off x="411160" y="4682288"/>
            <a:ext cx="11368159" cy="165319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8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281B4-F45F-4B55-99D0-2769546A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NVD(National </a:t>
            </a:r>
            <a:r>
              <a:rPr lang="en-US" altLang="ko-KR" dirty="0" err="1"/>
              <a:t>Vulnerablilites</a:t>
            </a:r>
            <a:r>
              <a:rPr lang="en-US" altLang="ko-KR" dirty="0"/>
              <a:t> Database)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4087E-8E41-4205-A21C-930CE4A5B8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502229"/>
            <a:ext cx="11369675" cy="4708071"/>
          </a:xfrm>
        </p:spPr>
        <p:txBody>
          <a:bodyPr>
            <a:normAutofit/>
          </a:bodyPr>
          <a:lstStyle/>
          <a:p>
            <a:r>
              <a:rPr lang="ko-KR" altLang="en-US" dirty="0"/>
              <a:t>미국 정부는 대응책이 마련된 취약점에 대하여 공유 필요성 </a:t>
            </a:r>
            <a:r>
              <a:rPr lang="en-US" altLang="ko-KR" dirty="0"/>
              <a:t> </a:t>
            </a:r>
            <a:r>
              <a:rPr lang="ko-KR" altLang="en-US" dirty="0"/>
              <a:t>느낌</a:t>
            </a:r>
            <a:endParaRPr lang="en-US" altLang="ko-KR" dirty="0"/>
          </a:p>
          <a:p>
            <a:r>
              <a:rPr lang="en-US" altLang="ko-KR" dirty="0"/>
              <a:t>1999</a:t>
            </a:r>
            <a:r>
              <a:rPr lang="ko-KR" altLang="en-US" dirty="0"/>
              <a:t>년 미 정부 산업표준 기관인 </a:t>
            </a:r>
            <a:r>
              <a:rPr lang="en-US" altLang="ko-KR" dirty="0"/>
              <a:t>NIST</a:t>
            </a:r>
            <a:r>
              <a:rPr lang="ko-KR" altLang="en-US" dirty="0"/>
              <a:t>에 의해 </a:t>
            </a:r>
            <a:r>
              <a:rPr lang="en-US" altLang="ko-KR" dirty="0"/>
              <a:t>NVD</a:t>
            </a:r>
            <a:r>
              <a:rPr lang="ko-KR" altLang="en-US" dirty="0"/>
              <a:t>를 구축하여 운영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4B982-D453-4BC6-9898-E55AEF67B3C6}"/>
              </a:ext>
            </a:extLst>
          </p:cNvPr>
          <p:cNvSpPr txBox="1"/>
          <p:nvPr/>
        </p:nvSpPr>
        <p:spPr>
          <a:xfrm>
            <a:off x="4283437" y="3559004"/>
            <a:ext cx="341711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CWE</a:t>
            </a:r>
            <a:br>
              <a:rPr lang="en-US" altLang="ko-KR" dirty="0"/>
            </a:br>
            <a:r>
              <a:rPr lang="ko-KR" altLang="en-US" dirty="0"/>
              <a:t>하드웨어</a:t>
            </a:r>
            <a:r>
              <a:rPr lang="en-US" altLang="ko-KR" dirty="0"/>
              <a:t>, </a:t>
            </a:r>
            <a:r>
              <a:rPr lang="ko-KR" altLang="en-US" dirty="0"/>
              <a:t>운영체제</a:t>
            </a:r>
            <a:r>
              <a:rPr lang="en-US" altLang="ko-KR" dirty="0"/>
              <a:t>, </a:t>
            </a:r>
            <a:r>
              <a:rPr lang="ko-KR" altLang="en-US" dirty="0"/>
              <a:t>응용프로그램 및 플랫폼을 </a:t>
            </a:r>
            <a:r>
              <a:rPr lang="ko-KR" altLang="en-US" b="1" dirty="0"/>
              <a:t>식별</a:t>
            </a:r>
            <a:r>
              <a:rPr lang="ko-KR" altLang="en-US" dirty="0"/>
              <a:t>하기 위한 </a:t>
            </a:r>
            <a:r>
              <a:rPr lang="ko-KR" altLang="en-US" b="1" dirty="0"/>
              <a:t>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063AE-0DFA-493E-8918-86BA8F3B6E41}"/>
              </a:ext>
            </a:extLst>
          </p:cNvPr>
          <p:cNvSpPr txBox="1"/>
          <p:nvPr/>
        </p:nvSpPr>
        <p:spPr>
          <a:xfrm>
            <a:off x="8147540" y="3559004"/>
            <a:ext cx="36325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OVAL</a:t>
            </a:r>
            <a:br>
              <a:rPr lang="en-US" altLang="ko-KR" dirty="0"/>
            </a:br>
            <a:r>
              <a:rPr lang="en-US" altLang="ko-KR" dirty="0"/>
              <a:t>NVD</a:t>
            </a:r>
            <a:r>
              <a:rPr lang="ko-KR" altLang="en-US" dirty="0"/>
              <a:t> 정보를 활용하기위해 컴퓨터 시스템 보안설정 </a:t>
            </a:r>
            <a:r>
              <a:rPr lang="ko-KR" altLang="en-US" b="1" dirty="0"/>
              <a:t>상태 검사 언어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7BC8F-9BF7-4172-B01D-21EEDA4091BC}"/>
              </a:ext>
            </a:extLst>
          </p:cNvPr>
          <p:cNvSpPr txBox="1"/>
          <p:nvPr/>
        </p:nvSpPr>
        <p:spPr>
          <a:xfrm>
            <a:off x="627344" y="3559004"/>
            <a:ext cx="34171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CVE</a:t>
            </a:r>
            <a:br>
              <a:rPr lang="en-US" altLang="ko-KR" dirty="0"/>
            </a:br>
            <a:r>
              <a:rPr lang="ko-KR" altLang="en-US" dirty="0"/>
              <a:t>단일 취약점 식별자 체계</a:t>
            </a:r>
            <a:br>
              <a:rPr lang="en-US" altLang="ko-KR" dirty="0"/>
            </a:br>
            <a:r>
              <a:rPr lang="ko-KR" altLang="en-US" dirty="0"/>
              <a:t>한가지 취약점에 대해 서로 다른 취약점 데이터 베이스들이 </a:t>
            </a:r>
            <a:br>
              <a:rPr lang="en-US" altLang="ko-KR" dirty="0"/>
            </a:br>
            <a:r>
              <a:rPr lang="ko-KR" altLang="en-US" b="1" dirty="0"/>
              <a:t>상이한 분석 방지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4263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2EE92-F5A3-4054-8DBF-7E83CB6C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CVE(Common Vulnerabilities and Exposures)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8071F-BDA7-4628-B1DD-DF3DECADC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CVE</a:t>
            </a:r>
            <a:r>
              <a:rPr lang="ko-KR" altLang="en-US" sz="2400" dirty="0"/>
              <a:t>를 통해 취약점에 </a:t>
            </a:r>
            <a:r>
              <a:rPr lang="en-US" altLang="ko-KR" sz="2400" dirty="0"/>
              <a:t>“CVE-XXXX-XXXX”</a:t>
            </a:r>
            <a:r>
              <a:rPr lang="ko-KR" altLang="en-US" sz="2400" dirty="0"/>
              <a:t>와 같은 고유의 식별 번호 부여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동일 취약점에 대한 서로 다른 정보들을 동일 취약점 정보로 판단하도록 도움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D1F0BD-1E51-4EA8-80CE-90E99F3E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63" y="2190613"/>
            <a:ext cx="8816097" cy="40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6422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521</Words>
  <Application>Microsoft Macintosh PowerPoint</Application>
  <PresentationFormat>와이드스크린</PresentationFormat>
  <Paragraphs>135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Sofia Pro</vt:lpstr>
      <vt:lpstr>Arial</vt:lpstr>
      <vt:lpstr>Cambria Math</vt:lpstr>
      <vt:lpstr>Source Sans Pro</vt:lpstr>
      <vt:lpstr>CryptoCraft 테마</vt:lpstr>
      <vt:lpstr>제목 테마</vt:lpstr>
      <vt:lpstr>SCAP</vt:lpstr>
      <vt:lpstr>시스템 보안관리 업무 자동화</vt:lpstr>
      <vt:lpstr>  SCAP(Security Content Automation Protocol)</vt:lpstr>
      <vt:lpstr> SCAP(Security Content Automation Protocol)</vt:lpstr>
      <vt:lpstr> SCAP 릴리즈</vt:lpstr>
      <vt:lpstr> SCAP 구성</vt:lpstr>
      <vt:lpstr> SCAP 구성</vt:lpstr>
      <vt:lpstr> NVD(National Vulnerablilites Database)</vt:lpstr>
      <vt:lpstr> CVE(Common Vulnerabilities and Exposures)</vt:lpstr>
      <vt:lpstr> CVE 제공 정보 및 항목</vt:lpstr>
      <vt:lpstr> CWE(Common Weakness Enumeration)</vt:lpstr>
      <vt:lpstr> CWE 구조</vt:lpstr>
      <vt:lpstr>Oval(Open Vulnerabillty and Assessment Language)</vt:lpstr>
      <vt:lpstr> Oval 구조 </vt:lpstr>
      <vt:lpstr> CPE(Common Playform Enumeration)</vt:lpstr>
      <vt:lpstr>XCCDF, ARF</vt:lpstr>
      <vt:lpstr> SCAP 사용 절차</vt:lpstr>
      <vt:lpstr> OpenSCAP</vt:lpstr>
      <vt:lpstr> 취약성 스캔 수행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SCAP</dc:title>
  <dc:creator>김현준</dc:creator>
  <cp:lastModifiedBy>김현준</cp:lastModifiedBy>
  <cp:revision>1</cp:revision>
  <dcterms:created xsi:type="dcterms:W3CDTF">2020-10-18T19:12:41Z</dcterms:created>
  <dcterms:modified xsi:type="dcterms:W3CDTF">2020-10-19T01:20:03Z</dcterms:modified>
</cp:coreProperties>
</file>