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handoutMasters/handoutMaster1.xml" ContentType="application/vnd.openxmlformats-officedocument.presentationml.handoutMaster+xml"/>
  <Override PartName="/ppt/theme/theme5.xml" ContentType="application/vnd.openxmlformats-officedocument.theme+xml"/>
  <Override PartName="/ppt/notesMasters/notesMaster1.xml" ContentType="application/vnd.openxmlformats-officedocument.presentationml.notesMaster+xml"/>
  <Override PartName="/ppt/theme/theme6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84" r:id="rId8"/>
    <p:sldMasterId id="2147483785" r:id="rId10"/>
    <p:sldMasterId id="2147483786" r:id="rId12"/>
    <p:sldMasterId id="2147483787" r:id="rId14"/>
  </p:sldMasterIdLst>
  <p:notesMasterIdLst>
    <p:notesMasterId r:id="rId18"/>
  </p:notesMasterIdLst>
  <p:handoutMasterIdLst>
    <p:handoutMasterId r:id="rId16"/>
  </p:handoutMasterIdLst>
  <p:sldIdLst>
    <p:sldId id="269" r:id="rId20"/>
    <p:sldId id="275" r:id="rId21"/>
    <p:sldId id="305" r:id="rId22"/>
    <p:sldId id="313" r:id="rId23"/>
    <p:sldId id="294" r:id="rId24"/>
    <p:sldId id="295" r:id="rId25"/>
    <p:sldId id="297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7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52" y="55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7"/>
        <p:guide pos="3837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8" Type="http://schemas.openxmlformats.org/officeDocument/2006/relationships/slideMaster" Target="slideMasters/slideMaster1.xml"></Relationship><Relationship Id="rId9" Type="http://schemas.openxmlformats.org/officeDocument/2006/relationships/theme" Target="theme/theme1.xml"></Relationship><Relationship Id="rId10" Type="http://schemas.openxmlformats.org/officeDocument/2006/relationships/slideMaster" Target="slideMasters/slideMaster2.xml"></Relationship><Relationship Id="rId12" Type="http://schemas.openxmlformats.org/officeDocument/2006/relationships/slideMaster" Target="slideMasters/slideMaster3.xml"></Relationship><Relationship Id="rId14" Type="http://schemas.openxmlformats.org/officeDocument/2006/relationships/slideMaster" Target="slideMasters/slideMaster4.xml"></Relationship><Relationship Id="rId16" Type="http://schemas.openxmlformats.org/officeDocument/2006/relationships/handoutMaster" Target="handoutMasters/handoutMaster1.xml"></Relationship><Relationship Id="rId18" Type="http://schemas.openxmlformats.org/officeDocument/2006/relationships/notesMaster" Target="notesMasters/notesMaster1.xml"></Relationship><Relationship Id="rId20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5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6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412115" y="207645"/>
            <a:ext cx="11369040" cy="762635"/>
          </a:xfrm>
          <a:prstGeom prst="roundRect"/>
          <a:noFill/>
          <a:ln w="1905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Arial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body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412115" y="207645"/>
            <a:ext cx="11369040" cy="762635"/>
          </a:xfrm>
          <a:prstGeom prst="roundRect"/>
          <a:noFill/>
          <a:ln w="19050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Arial" charset="0"/>
              <a:ea typeface="맑은 고딕" charset="0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body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8988641.png"></Relationship><Relationship Id="rId3" Type="http://schemas.openxmlformats.org/officeDocument/2006/relationships/theme" Target="../theme/theme3.xml"></Relationship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48981008467.png"></Relationship><Relationship Id="rId3" Type="http://schemas.openxmlformats.org/officeDocument/2006/relationships/theme" Target="../theme/theme4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0" y="6440805"/>
            <a:ext cx="12192635" cy="419735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Arial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8623300" y="6412230"/>
            <a:ext cx="3569335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fld id="{B9320F77-B9A0-41C5-862A-B4B631284C64}" type="slidenum">
              <a:rPr sz="2000">
                <a:solidFill>
                  <a:schemeClr val="bg1"/>
                </a:solidFill>
                <a:latin typeface="Arial" charset="0"/>
                <a:ea typeface="맑은 고딕" charset="0"/>
              </a:rPr>
              <a:t>3</a:t>
            </a:fld>
            <a:endParaRPr lang="ko-KR" altLang="en-US" sz="2000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pic>
        <p:nvPicPr>
          <p:cNvPr id="9" name="Picture " descr="C:/Users/dnjsd/AppData/Roaming/PolarisOffice/ETemp/14176_11681736/fImage489886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75" y="6472555"/>
            <a:ext cx="759460" cy="372110"/>
          </a:xfrm>
          <a:prstGeom prst="rect"/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latinLnBrk="0"/>
            <a:r>
              <a:rPr>
                <a:latin typeface="맑은 고딕" charset="0"/>
                <a:ea typeface="맑은 고딕" charset="0"/>
              </a:rPr>
              <a:t>마스터 텍스트 스타일 편집</a:t>
            </a:r>
          </a:p>
          <a:p>
            <a:pPr marL="685800" indent="-228600" latinLnBrk="0"/>
            <a:r>
              <a:rPr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0" y="6440805"/>
            <a:ext cx="12192635" cy="419735"/>
          </a:xfrm>
          <a:prstGeom prst="rect"/>
          <a:solidFill>
            <a:schemeClr val="accent1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Arial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8623300" y="6412230"/>
            <a:ext cx="3569335" cy="400685"/>
          </a:xfrm>
          <a:prstGeom prst="rect"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r" defTabSz="914400" eaLnBrk="1" latinLnBrk="0" hangingPunct="1">
              <a:buFontTx/>
              <a:buNone/>
            </a:pPr>
            <a:fld id="{B9320F77-B9A0-41C5-862A-B4B631284C64}" type="slidenum">
              <a:rPr sz="2000">
                <a:solidFill>
                  <a:schemeClr val="bg1"/>
                </a:solidFill>
                <a:latin typeface="Arial" charset="0"/>
                <a:ea typeface="맑은 고딕" charset="0"/>
              </a:rPr>
              <a:t>4</a:t>
            </a:fld>
            <a:endParaRPr lang="ko-KR" altLang="en-US" sz="2000">
              <a:solidFill>
                <a:schemeClr val="bg1"/>
              </a:solidFill>
              <a:latin typeface="Arial" charset="0"/>
              <a:ea typeface="맑은 고딕" charset="0"/>
            </a:endParaRPr>
          </a:p>
        </p:txBody>
      </p:sp>
      <p:pic>
        <p:nvPicPr>
          <p:cNvPr id="9" name="Picture " descr="C:/Users/dnjsd/AppData/Roaming/PolarisOffice/ETemp/14176_11681736/fImage4898100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75" y="6472555"/>
            <a:ext cx="759460" cy="372110"/>
          </a:xfrm>
          <a:prstGeom prst="rect"/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9271200147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1112208935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6309204696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8663210446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95892125705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471392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67621796500.jpe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47181819169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992711885724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3116580" y="1223010"/>
            <a:ext cx="8405495" cy="23895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LSTM 이론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580" y="3794760"/>
            <a:ext cx="8405495" cy="16573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+mn-ea"/>
                <a:ea typeface="맑은 고딕" charset="0"/>
                <a:cs typeface="함초롬돋움" charset="0"/>
              </a:rPr>
              <a:t>https://youtu.be/90JRQOhE8Ak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LSTM 구조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506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과정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711200" indent="-254000" latinLnBrk="0" lvl="1"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1. C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t-1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에서 불필요한 정보를 지운다.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711200" indent="-254000" latinLnBrk="0" lvl="1"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2. 새로운 인풋 x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와 h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t-1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을 보고 C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t-1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에  중요한 정보를 넣는다.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711200" indent="-254000" latinLnBrk="0" lvl="1"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3. 위 과정을 통해 C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를 만든다.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711200" indent="-254000" latinLnBrk="0" lvl="1"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4. C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를 적절히 가공해 해당 t에서의 h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를 만든다.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711200" indent="-254000" latinLnBrk="0" lvl="1"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5. C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와 h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를 다음 스텝 t+1에 전달한다.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37" descr="C:/Users/dnjsd/AppData/Roaming/PolarisOffice/ETemp/14176_11681736/fImage9927120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29680" y="3254375"/>
            <a:ext cx="5400040" cy="30638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LSTM 구조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Forget gate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	1. C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t-1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에서 불필요한 정보를 지운다.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41" descr="C:/Users/dnjsd/AppData/Roaming/PolarisOffice/ETemp/14176_11681736/fImage21112208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30780" y="2286000"/>
            <a:ext cx="7325360" cy="2277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LSTM 구조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Input gate	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2. 새로운 인풋 x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와 h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t-1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을 보고 C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t-1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에  중요한 정보를 넣는다.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39" descr="C:/Users/dnjsd/AppData/Roaming/PolarisOffice/ETemp/14176_11681736/fImage2630920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2230" y="2656840"/>
            <a:ext cx="6982460" cy="2086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LSTM 구조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	3. 위 과정을 통해 C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를 만든다.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42" descr="C:/Users/dnjsd/AppData/Roaming/PolarisOffice/ETemp/14176_11681736/fImage68663210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21890" y="2566035"/>
            <a:ext cx="7345045" cy="22644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LSTM 구조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Output gate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	4. C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를 적절히 가공해 해당 t에서의 h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를 만든다.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	5. C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와 h</a:t>
            </a:r>
            <a:r>
              <a:rPr lang="ko-KR" altLang="en-US" sz="24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를 다음 스텝 t+1에 전달한다.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43" descr="C:/Users/dnjsd/AppData/Roaming/PolarisOffice/ETemp/14176_11681736/fImage79589212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32635" y="2449195"/>
            <a:ext cx="8122285" cy="24993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935" y="1217295"/>
            <a:ext cx="7382510" cy="72072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RNN이란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935" y="2133600"/>
            <a:ext cx="7382510" cy="72072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LSTM이란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935" y="3052445"/>
            <a:ext cx="738187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LSTM 구조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935" y="3968115"/>
            <a:ext cx="7381240" cy="7194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>
          <a:xfrm>
            <a:off x="3797935" y="4884420"/>
            <a:ext cx="7381240" cy="7194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도형 3"/>
          <p:cNvSpPr>
            <a:spLocks/>
          </p:cNvSpPr>
          <p:nvPr/>
        </p:nvSpPr>
        <p:spPr>
          <a:xfrm rot="0">
            <a:off x="3587115" y="3840480"/>
            <a:ext cx="8006715" cy="232283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latin typeface="Arial" charset="0"/>
                <a:ea typeface="맑은 고딕" charset="0"/>
              </a:rPr>
              <a:t>RNN이란</a:t>
            </a:r>
            <a:endParaRPr lang="ko-KR" altLang="en-US" sz="3600">
              <a:latin typeface="Arial" charset="0"/>
              <a:ea typeface="맑은 고딕" charset="0"/>
            </a:endParaRPr>
          </a:p>
        </p:txBody>
      </p:sp>
      <p:pic>
        <p:nvPicPr>
          <p:cNvPr id="4" name="Picture " descr="C:/Users/dnjsd/AppData/Roaming/PolarisOffice/ETemp/14176_11681736/fImage2471392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993265" y="2555875"/>
            <a:ext cx="8211820" cy="2760980"/>
          </a:xfrm>
          <a:prstGeom prst="rect"/>
          <a:noFill/>
        </p:spPr>
      </p:pic>
      <p:sp>
        <p:nvSpPr>
          <p:cNvPr id="5" name="Rect 0"/>
          <p:cNvSpPr txBox="1">
            <a:spLocks/>
          </p:cNvSpPr>
          <p:nvPr/>
        </p:nvSpPr>
        <p:spPr>
          <a:xfrm rot="0">
            <a:off x="473075" y="1137285"/>
            <a:ext cx="7062470" cy="7397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rtl="0" algn="l" defTabSz="914400" eaLnBrk="1" latinLnBrk="0" hangingPunct="1">
              <a:buFont typeface="Wingdings"/>
              <a:buChar char="•"/>
            </a:pPr>
            <a:r>
              <a:rPr sz="2400">
                <a:latin typeface="맑은 고딕" charset="0"/>
                <a:ea typeface="맑은 고딕" charset="0"/>
              </a:rPr>
              <a:t>순환신경망 (Recurrent Neural Network)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	- 순서를 가지고 있는 데이터를 위한 모델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3600">
                <a:latin typeface="Arial" charset="0"/>
                <a:ea typeface="맑은 고딕" charset="0"/>
              </a:rPr>
              <a:t>RNN</a:t>
            </a:r>
            <a:r>
              <a:rPr lang="ko-KR" sz="3600">
                <a:latin typeface="Arial" charset="0"/>
                <a:ea typeface="맑은 고딕" charset="0"/>
              </a:rPr>
              <a:t>이란</a:t>
            </a:r>
            <a:endParaRPr lang="ko-KR" altLang="en-US" sz="3600">
              <a:latin typeface="Arial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11480" y="1163955"/>
            <a:ext cx="11370945" cy="50590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54000" indent="-254000" rtl="0" algn="l" defTabSz="914400" eaLnBrk="1" latinLnBrk="0" hangingPunct="1">
              <a:buFont typeface="Wingdings"/>
              <a:buChar char="•"/>
            </a:pPr>
            <a:r>
              <a:rPr sz="2800">
                <a:latin typeface="Arial" charset="0"/>
                <a:ea typeface="맑은 고딕" charset="0"/>
              </a:rPr>
              <a:t>구조</a:t>
            </a:r>
            <a:endParaRPr lang="ko-KR" altLang="en-US" sz="2800">
              <a:latin typeface="Arial" charset="0"/>
              <a:ea typeface="맑은 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10800000">
            <a:off x="3476625" y="4093845"/>
            <a:ext cx="1082675" cy="85725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3406775" y="3364230"/>
          <a:ext cx="119189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172720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737235" y="4344035"/>
          <a:ext cx="122301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ect 0"/>
          <p:cNvSpPr>
            <a:spLocks/>
          </p:cNvSpPr>
          <p:nvPr/>
        </p:nvSpPr>
        <p:spPr>
          <a:xfrm rot="10800000">
            <a:off x="5575300" y="4098290"/>
            <a:ext cx="1082675" cy="85725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5505450" y="3368675"/>
          <a:ext cx="122301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 0"/>
          <p:cNvSpPr>
            <a:spLocks/>
          </p:cNvSpPr>
          <p:nvPr/>
        </p:nvSpPr>
        <p:spPr>
          <a:xfrm rot="10800000">
            <a:off x="7613650" y="4098290"/>
            <a:ext cx="1082675" cy="85725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Table 3"/>
          <p:cNvGraphicFramePr>
            <a:graphicFrameLocks noGrp="1"/>
          </p:cNvGraphicFramePr>
          <p:nvPr/>
        </p:nvGraphicFramePr>
        <p:xfrm>
          <a:off x="7543800" y="3368675"/>
          <a:ext cx="122301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3"/>
          <p:cNvGraphicFramePr>
            <a:graphicFrameLocks noGrp="1"/>
          </p:cNvGraphicFramePr>
          <p:nvPr/>
        </p:nvGraphicFramePr>
        <p:xfrm>
          <a:off x="3763010" y="5242560"/>
          <a:ext cx="518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"/>
                <a:gridCol w="172720"/>
                <a:gridCol w="172720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5850890" y="5235575"/>
          <a:ext cx="518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"/>
                <a:gridCol w="172720"/>
                <a:gridCol w="172720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7893685" y="5240020"/>
          <a:ext cx="518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"/>
                <a:gridCol w="172720"/>
                <a:gridCol w="172720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3"/>
          <p:cNvGraphicFramePr>
            <a:graphicFrameLocks noGrp="1"/>
          </p:cNvGraphicFramePr>
          <p:nvPr/>
        </p:nvGraphicFramePr>
        <p:xfrm>
          <a:off x="3185795" y="3159760"/>
          <a:ext cx="122301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5318125" y="3169920"/>
          <a:ext cx="122301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3"/>
          <p:cNvGraphicFramePr>
            <a:graphicFrameLocks noGrp="1"/>
          </p:cNvGraphicFramePr>
          <p:nvPr/>
        </p:nvGraphicFramePr>
        <p:xfrm>
          <a:off x="7383145" y="3174365"/>
          <a:ext cx="122301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t 0"/>
          <p:cNvSpPr>
            <a:spLocks/>
          </p:cNvSpPr>
          <p:nvPr/>
        </p:nvSpPr>
        <p:spPr>
          <a:xfrm rot="0">
            <a:off x="2710815" y="3395345"/>
            <a:ext cx="418465" cy="328295"/>
          </a:xfrm>
          <a:prstGeom prst="mathPlus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1" name="Table 3"/>
          <p:cNvGraphicFramePr>
            <a:graphicFrameLocks noGrp="1"/>
          </p:cNvGraphicFramePr>
          <p:nvPr/>
        </p:nvGraphicFramePr>
        <p:xfrm>
          <a:off x="3246120" y="1902460"/>
          <a:ext cx="122301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" name="Table 3"/>
          <p:cNvGraphicFramePr>
            <a:graphicFrameLocks noGrp="1"/>
          </p:cNvGraphicFramePr>
          <p:nvPr/>
        </p:nvGraphicFramePr>
        <p:xfrm>
          <a:off x="5434965" y="1884045"/>
          <a:ext cx="122301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7387590" y="1877060"/>
          <a:ext cx="122301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just" latinLnBrk="0" hangingPunct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Rect 0"/>
          <p:cNvSpPr txBox="1">
            <a:spLocks/>
          </p:cNvSpPr>
          <p:nvPr/>
        </p:nvSpPr>
        <p:spPr>
          <a:xfrm rot="0">
            <a:off x="3285490" y="2573655"/>
            <a:ext cx="1273810" cy="37084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5384165" y="2533015"/>
            <a:ext cx="1273810" cy="37084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7415530" y="2526030"/>
            <a:ext cx="1273810" cy="370840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5400000" flipH="1" flipV="1">
            <a:off x="1767840" y="2926080"/>
            <a:ext cx="1000125" cy="1838325"/>
          </a:xfrm>
          <a:prstGeom prst="bentConnector2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3690620" y="1527175"/>
            <a:ext cx="50800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 baseline="-250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3848735" y="5670550"/>
            <a:ext cx="71056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X</a:t>
            </a:r>
            <a:r>
              <a:rPr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 baseline="-250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1104900" y="4876165"/>
            <a:ext cx="79629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sz="1800" baseline="-25000">
                <a:latin typeface="맑은 고딕" charset="0"/>
                <a:ea typeface="맑은 고딕" charset="0"/>
              </a:rPr>
              <a:t>t-1</a:t>
            </a:r>
            <a:endParaRPr lang="ko-KR" altLang="en-US" sz="1800" baseline="-250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837305" y="4342130"/>
            <a:ext cx="294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U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2" name="Rect 0"/>
          <p:cNvCxnSpPr/>
          <p:nvPr/>
        </p:nvCxnSpPr>
        <p:spPr>
          <a:xfrm rot="0">
            <a:off x="4558665" y="2758440"/>
            <a:ext cx="760730" cy="598170"/>
          </a:xfrm>
          <a:prstGeom prst="bentConnector3">
            <a:avLst>
              <a:gd name="adj1" fmla="val 49986"/>
            </a:avLst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t 0"/>
          <p:cNvCxnSpPr/>
          <p:nvPr/>
        </p:nvCxnSpPr>
        <p:spPr>
          <a:xfrm rot="0">
            <a:off x="6657340" y="2717800"/>
            <a:ext cx="727075" cy="643255"/>
          </a:xfrm>
          <a:prstGeom prst="bentConnector3">
            <a:avLst>
              <a:gd name="adj1" fmla="val 49954"/>
            </a:avLst>
          </a:prstGeom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 0"/>
          <p:cNvSpPr>
            <a:spLocks/>
          </p:cNvSpPr>
          <p:nvPr/>
        </p:nvSpPr>
        <p:spPr>
          <a:xfrm rot="0">
            <a:off x="785495" y="3002280"/>
            <a:ext cx="1195070" cy="73406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10"/>
          <p:cNvSpPr txBox="1">
            <a:spLocks/>
          </p:cNvSpPr>
          <p:nvPr/>
        </p:nvSpPr>
        <p:spPr>
          <a:xfrm rot="0">
            <a:off x="5868035" y="1508760"/>
            <a:ext cx="675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t+1</a:t>
            </a:r>
            <a:endParaRPr lang="ko-KR" altLang="en-US" sz="1800" baseline="-250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1"/>
          <p:cNvSpPr txBox="1">
            <a:spLocks/>
          </p:cNvSpPr>
          <p:nvPr/>
        </p:nvSpPr>
        <p:spPr>
          <a:xfrm rot="0">
            <a:off x="7738110" y="1535430"/>
            <a:ext cx="6750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t+2</a:t>
            </a:r>
            <a:endParaRPr lang="ko-KR" altLang="en-US" sz="1800" baseline="-250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12"/>
          <p:cNvSpPr txBox="1">
            <a:spLocks/>
          </p:cNvSpPr>
          <p:nvPr/>
        </p:nvSpPr>
        <p:spPr>
          <a:xfrm rot="0">
            <a:off x="5848985" y="5652770"/>
            <a:ext cx="7105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X</a:t>
            </a:r>
            <a:r>
              <a:rPr sz="1800" baseline="-25000">
                <a:latin typeface="맑은 고딕" charset="0"/>
                <a:ea typeface="맑은 고딕" charset="0"/>
              </a:rPr>
              <a:t>t</a:t>
            </a:r>
            <a:r>
              <a:rPr sz="1800" baseline="-25000">
                <a:latin typeface="맑은 고딕" charset="0"/>
                <a:ea typeface="맑은 고딕" charset="0"/>
              </a:rPr>
              <a:t>+1</a:t>
            </a:r>
            <a:endParaRPr lang="ko-KR" altLang="en-US" sz="1800" baseline="-250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13"/>
          <p:cNvSpPr txBox="1">
            <a:spLocks/>
          </p:cNvSpPr>
          <p:nvPr/>
        </p:nvSpPr>
        <p:spPr>
          <a:xfrm rot="0">
            <a:off x="7896860" y="5679440"/>
            <a:ext cx="7105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X</a:t>
            </a:r>
            <a:r>
              <a:rPr sz="1800" baseline="-25000">
                <a:latin typeface="맑은 고딕" charset="0"/>
                <a:ea typeface="맑은 고딕" charset="0"/>
              </a:rPr>
              <a:t>t</a:t>
            </a:r>
            <a:r>
              <a:rPr sz="1800" baseline="-25000">
                <a:latin typeface="맑은 고딕" charset="0"/>
                <a:ea typeface="맑은 고딕" charset="0"/>
              </a:rPr>
              <a:t>+2</a:t>
            </a:r>
            <a:endParaRPr lang="ko-KR" altLang="en-US" sz="1800" baseline="-250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44"/>
          <p:cNvSpPr txBox="1">
            <a:spLocks/>
          </p:cNvSpPr>
          <p:nvPr/>
        </p:nvSpPr>
        <p:spPr>
          <a:xfrm rot="0">
            <a:off x="9445625" y="3180080"/>
            <a:ext cx="342455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sz="1800" baseline="-25000">
                <a:latin typeface="맑은 고딕" charset="0"/>
                <a:ea typeface="맑은 고딕" charset="0"/>
              </a:rPr>
              <a:t>t </a:t>
            </a:r>
            <a:r>
              <a:rPr sz="1800">
                <a:latin typeface="맑은 고딕" charset="0"/>
                <a:ea typeface="맑은 고딕" charset="0"/>
              </a:rPr>
              <a:t>= f(Ux</a:t>
            </a:r>
            <a:r>
              <a:rPr sz="1800" baseline="-25000">
                <a:latin typeface="맑은 고딕" charset="0"/>
                <a:ea typeface="맑은 고딕" charset="0"/>
              </a:rPr>
              <a:t>t</a:t>
            </a:r>
            <a:r>
              <a:rPr sz="1800">
                <a:latin typeface="맑은 고딕" charset="0"/>
                <a:ea typeface="맑은 고딕" charset="0"/>
              </a:rPr>
              <a:t> + Wh</a:t>
            </a:r>
            <a:r>
              <a:rPr sz="1800" baseline="-25000">
                <a:latin typeface="맑은 고딕" charset="0"/>
                <a:ea typeface="맑은 고딕" charset="0"/>
              </a:rPr>
              <a:t>t-1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45"/>
          <p:cNvSpPr txBox="1">
            <a:spLocks/>
          </p:cNvSpPr>
          <p:nvPr/>
        </p:nvSpPr>
        <p:spPr>
          <a:xfrm rot="0">
            <a:off x="9483725" y="3539490"/>
            <a:ext cx="204660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 </a:t>
            </a:r>
            <a:r>
              <a:rPr lang="ko-KR" sz="1800">
                <a:latin typeface="맑은 고딕" charset="0"/>
                <a:ea typeface="맑은 고딕" charset="0"/>
              </a:rPr>
              <a:t>= f(</a:t>
            </a:r>
            <a:r>
              <a:rPr sz="1800">
                <a:latin typeface="맑은 고딕" charset="0"/>
                <a:ea typeface="맑은 고딕" charset="0"/>
              </a:rPr>
              <a:t>W[h</a:t>
            </a:r>
            <a:r>
              <a:rPr sz="1800" baseline="-25000">
                <a:latin typeface="맑은 고딕" charset="0"/>
                <a:ea typeface="맑은 고딕" charset="0"/>
              </a:rPr>
              <a:t>t-1</a:t>
            </a:r>
            <a:r>
              <a:rPr sz="1800">
                <a:latin typeface="맑은 고딕" charset="0"/>
                <a:ea typeface="맑은 고딕" charset="0"/>
              </a:rPr>
              <a:t>, x</a:t>
            </a:r>
            <a:r>
              <a:rPr sz="1800" baseline="-25000">
                <a:latin typeface="맑은 고딕" charset="0"/>
                <a:ea typeface="맑은 고딕" charset="0"/>
              </a:rPr>
              <a:t>t</a:t>
            </a:r>
            <a:r>
              <a:rPr sz="1800">
                <a:latin typeface="맑은 고딕" charset="0"/>
                <a:ea typeface="맑은 고딕" charset="0"/>
              </a:rPr>
              <a:t>]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6"/>
          <p:cNvCxnSpPr/>
          <p:nvPr/>
        </p:nvCxnSpPr>
        <p:spPr>
          <a:xfrm rot="0" flipH="1">
            <a:off x="10082530" y="2605405"/>
            <a:ext cx="587375" cy="55308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텍스트 상자 47"/>
          <p:cNvSpPr txBox="1">
            <a:spLocks/>
          </p:cNvSpPr>
          <p:nvPr/>
        </p:nvSpPr>
        <p:spPr>
          <a:xfrm rot="0">
            <a:off x="10589895" y="2267585"/>
            <a:ext cx="109347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tanh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48"/>
          <p:cNvCxnSpPr/>
          <p:nvPr/>
        </p:nvCxnSpPr>
        <p:spPr>
          <a:xfrm rot="0">
            <a:off x="10490835" y="3614420"/>
            <a:ext cx="635" cy="12566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RNN이란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문제점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Vanishing Gradient Problem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h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tanh(W[h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x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])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h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tanh(W[h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t-2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x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])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h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t-2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tanh(W[h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t-3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x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t-2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])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-&gt; h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= tanh(W[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tanh(..tanh(..ht-3))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, x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t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])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So many tanh(x)!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RNN이란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7" descr="C:/Users/dnjsd/AppData/Roaming/PolarisOffice/ETemp/14176_11681736/fImage267621796500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835" y="1264920"/>
            <a:ext cx="9754235" cy="4867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LSTM이란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해결책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8" descr="C:/Users/dnjsd/AppData/Roaming/PolarisOffice/ETemp/14176_11681736/fImage24718181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88665" y="2358390"/>
            <a:ext cx="5715635" cy="2162810"/>
          </a:xfrm>
          <a:prstGeom prst="rect"/>
          <a:noFill/>
        </p:spPr>
      </p:pic>
      <p:cxnSp>
        <p:nvCxnSpPr>
          <p:cNvPr id="5" name="도형 19"/>
          <p:cNvCxnSpPr/>
          <p:nvPr/>
        </p:nvCxnSpPr>
        <p:spPr>
          <a:xfrm rot="0" flipV="1">
            <a:off x="2755900" y="3099435"/>
            <a:ext cx="6515735" cy="9525"/>
          </a:xfrm>
          <a:prstGeom prst="line"/>
          <a:ln w="57150" cap="flat" cmpd="sng"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21"/>
          <p:cNvSpPr txBox="1">
            <a:spLocks/>
          </p:cNvSpPr>
          <p:nvPr/>
        </p:nvSpPr>
        <p:spPr>
          <a:xfrm rot="0">
            <a:off x="2294890" y="2457450"/>
            <a:ext cx="12115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Cell State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22"/>
          <p:cNvCxnSpPr/>
          <p:nvPr/>
        </p:nvCxnSpPr>
        <p:spPr>
          <a:xfrm rot="0">
            <a:off x="2900680" y="2827020"/>
            <a:ext cx="635" cy="2552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상자 23"/>
          <p:cNvSpPr txBox="1">
            <a:spLocks/>
          </p:cNvSpPr>
          <p:nvPr/>
        </p:nvSpPr>
        <p:spPr>
          <a:xfrm rot="0">
            <a:off x="2773680" y="4761865"/>
            <a:ext cx="67417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정보를 다음 스텝으로 흘려보내기 위한 Cell State 사용!’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+ 정보를 가공하기 위한 gate 사용!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LSTM이란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Long Short Term Memory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5" descr="C:/Users/dnjsd/AppData/Roaming/PolarisOffice/ETemp/14176_11681736/fImage99271188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9600" y="2051050"/>
            <a:ext cx="8413115" cy="33445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LSTM이란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게이트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graphicFrame>
        <p:nvGraphicFramePr>
          <p:cNvPr id="4" name="표 26"/>
          <p:cNvGraphicFramePr>
            <a:graphicFrameLocks noGrp="1"/>
          </p:cNvGraphicFramePr>
          <p:nvPr/>
        </p:nvGraphicFramePr>
        <p:xfrm>
          <a:off x="2040890" y="286512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0.1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0.3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-0.1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0.2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0.5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0.9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-1.9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2.0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-1.1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.3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5" name="표 28"/>
          <p:cNvGraphicFramePr>
            <a:graphicFrameLocks noGrp="1"/>
          </p:cNvGraphicFramePr>
          <p:nvPr/>
        </p:nvGraphicFramePr>
        <p:xfrm>
          <a:off x="2040890" y="3877310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.1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0.1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0.3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0.99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0.</a:t>
                      </a:r>
                      <a:r>
                        <a:rPr lang="ko-KR"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98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0.2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0.1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0.9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0.1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0.1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6" name="텍스트 상자 29"/>
          <p:cNvSpPr txBox="1">
            <a:spLocks/>
          </p:cNvSpPr>
          <p:nvPr/>
        </p:nvSpPr>
        <p:spPr>
          <a:xfrm rot="0">
            <a:off x="903605" y="2794635"/>
            <a:ext cx="8502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 baseline="-25000">
                <a:latin typeface="맑은 고딕" charset="0"/>
                <a:ea typeface="맑은 고딕" charset="0"/>
              </a:rPr>
              <a:t>t-1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7" name="표 30"/>
          <p:cNvGraphicFramePr>
            <a:graphicFrameLocks noGrp="1"/>
          </p:cNvGraphicFramePr>
          <p:nvPr/>
        </p:nvGraphicFramePr>
        <p:xfrm>
          <a:off x="2032000" y="53390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0.01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0.03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-0.03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0.198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0.49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0.18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-0.19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1.8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-0.11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0.03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8" name="텍스트 상자 31"/>
          <p:cNvSpPr txBox="1">
            <a:spLocks/>
          </p:cNvSpPr>
          <p:nvPr/>
        </p:nvSpPr>
        <p:spPr>
          <a:xfrm rot="0">
            <a:off x="922655" y="5351780"/>
            <a:ext cx="5232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 baseline="-25000">
                <a:latin typeface="맑은 고딕" charset="0"/>
                <a:ea typeface="맑은 고딕" charset="0"/>
              </a:rPr>
              <a:t>t-1</a:t>
            </a:r>
            <a:r>
              <a:rPr lang="ko-KR" sz="1800">
                <a:latin typeface="맑은 고딕" charset="0"/>
                <a:ea typeface="맑은 고딕" charset="0"/>
              </a:rPr>
              <a:t>’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32"/>
          <p:cNvSpPr txBox="1">
            <a:spLocks/>
          </p:cNvSpPr>
          <p:nvPr/>
        </p:nvSpPr>
        <p:spPr>
          <a:xfrm rot="0">
            <a:off x="968375" y="3906520"/>
            <a:ext cx="6775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33"/>
          <p:cNvCxnSpPr/>
          <p:nvPr/>
        </p:nvCxnSpPr>
        <p:spPr>
          <a:xfrm rot="0" flipH="1">
            <a:off x="6096000" y="4248150"/>
            <a:ext cx="9525" cy="10915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34"/>
          <p:cNvSpPr txBox="1">
            <a:spLocks/>
          </p:cNvSpPr>
          <p:nvPr/>
        </p:nvSpPr>
        <p:spPr>
          <a:xfrm rot="0">
            <a:off x="5935980" y="3336925"/>
            <a:ext cx="569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35"/>
          <p:cNvSpPr txBox="1">
            <a:spLocks/>
          </p:cNvSpPr>
          <p:nvPr/>
        </p:nvSpPr>
        <p:spPr>
          <a:xfrm rot="0">
            <a:off x="2199005" y="1722120"/>
            <a:ext cx="67513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g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= </a:t>
            </a:r>
            <a:r>
              <a:rPr lang="ko-KR" sz="1800">
                <a:latin typeface="맑은 고딕" charset="0"/>
                <a:ea typeface="맑은 고딕" charset="0"/>
              </a:rPr>
              <a:t>σ</a:t>
            </a:r>
            <a:r>
              <a:rPr lang="ko-KR" sz="1800">
                <a:latin typeface="맑은 고딕" charset="0"/>
                <a:ea typeface="맑은 고딕" charset="0"/>
              </a:rPr>
              <a:t>(W</a:t>
            </a:r>
            <a:r>
              <a:rPr lang="ko-KR" sz="1800" baseline="-25000">
                <a:latin typeface="맑은 고딕" charset="0"/>
                <a:ea typeface="맑은 고딕" charset="0"/>
              </a:rPr>
              <a:t>g</a:t>
            </a:r>
            <a:r>
              <a:rPr lang="ko-KR" sz="1800">
                <a:latin typeface="맑은 고딕" charset="0"/>
                <a:ea typeface="맑은 고딕" charset="0"/>
              </a:rPr>
              <a:t> * v</a:t>
            </a:r>
            <a:r>
              <a:rPr lang="ko-KR" sz="1800" baseline="-25000">
                <a:latin typeface="맑은 고딕" charset="0"/>
                <a:ea typeface="맑은 고딕" charset="0"/>
              </a:rPr>
              <a:t>input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0~1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36"/>
          <p:cNvCxnSpPr/>
          <p:nvPr/>
        </p:nvCxnSpPr>
        <p:spPr>
          <a:xfrm rot="0" flipV="1">
            <a:off x="2539365" y="2042160"/>
            <a:ext cx="280670" cy="33464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HD</dc:creator>
  <cp:lastModifiedBy>dnjsdndeee</cp:lastModifiedBy>
  <dc:title>PowerPoint 프레젠테이션</dc:title>
  <cp:version>9.103.83.44158</cp:version>
  <dcterms:modified xsi:type="dcterms:W3CDTF">2019-04-19T02:07:41Z</dcterms:modified>
</cp:coreProperties>
</file>