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9" r:id="rId13"/>
    <p:sldId id="288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1" r:id="rId26"/>
    <p:sldId id="303" r:id="rId27"/>
    <p:sldId id="305" r:id="rId28"/>
    <p:sldId id="307" r:id="rId29"/>
    <p:sldId id="308" r:id="rId30"/>
    <p:sldId id="306" r:id="rId31"/>
    <p:sldId id="304" r:id="rId32"/>
    <p:sldId id="274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0" autoAdjust="0"/>
    <p:restoredTop sz="94660"/>
  </p:normalViewPr>
  <p:slideViewPr>
    <p:cSldViewPr snapToGrid="0">
      <p:cViewPr>
        <p:scale>
          <a:sx n="60" d="100"/>
          <a:sy n="60" d="100"/>
        </p:scale>
        <p:origin x="-300" y="-12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Algebra Fields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최승주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533368" y="4360324"/>
            <a:ext cx="36439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/>
              <a:t>https://youtu.be/sX3FXujOMkk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a) Element representation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</a:t>
                </a:r>
                <a:r>
                  <a:rPr lang="en-US" altLang="ko-KR" dirty="0" err="1" smtClean="0"/>
                  <a:t>a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ko-KR" dirty="0" smtClean="0"/>
                  <a:t>GF(2) = {0,1}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</a:t>
                </a:r>
                <a:r>
                  <a:rPr lang="en-US" altLang="ko-KR" sz="2400" dirty="0" smtClean="0">
                    <a:sym typeface="Wingdings" pitchFamily="2" charset="2"/>
                  </a:rPr>
                  <a:t> Prime Field</a:t>
                </a:r>
                <a:r>
                  <a:rPr lang="en-US" altLang="ko-KR" sz="2400" dirty="0">
                    <a:sym typeface="Wingdings" pitchFamily="2" charset="2"/>
                  </a:rPr>
                  <a:t/>
                </a:r>
                <a:br>
                  <a:rPr lang="en-US" altLang="ko-KR" sz="2400" dirty="0">
                    <a:sym typeface="Wingdings" pitchFamily="2" charset="2"/>
                  </a:rPr>
                </a:br>
                <a:r>
                  <a:rPr lang="en-US" altLang="ko-KR" sz="2400" dirty="0" smtClean="0">
                    <a:sym typeface="Wingdings" pitchFamily="2" charset="2"/>
                  </a:rPr>
                  <a:t/>
                </a:r>
                <a:br>
                  <a:rPr lang="en-US" altLang="ko-KR" sz="2400" dirty="0" smtClean="0">
                    <a:sym typeface="Wingdings" pitchFamily="2" charset="2"/>
                  </a:rPr>
                </a:br>
                <a:r>
                  <a:rPr lang="en-US" altLang="ko-KR" sz="2400" dirty="0" smtClean="0">
                    <a:sym typeface="Wingdings" pitchFamily="2" charset="2"/>
                  </a:rPr>
                  <a:t>ex) GF(2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3</a:t>
                </a:r>
                <a:r>
                  <a:rPr lang="en-US" altLang="ko-KR" sz="2400" dirty="0" smtClean="0">
                    <a:sym typeface="Wingdings" pitchFamily="2" charset="2"/>
                  </a:rPr>
                  <a:t>) = GF(8)</a:t>
                </a:r>
                <a:br>
                  <a:rPr lang="en-US" altLang="ko-KR" sz="2400" dirty="0" smtClean="0">
                    <a:sym typeface="Wingdings" pitchFamily="2" charset="2"/>
                  </a:rPr>
                </a:br>
                <a:r>
                  <a:rPr lang="en-US" altLang="ko-KR" sz="2400" dirty="0" smtClean="0">
                    <a:sym typeface="Wingdings" pitchFamily="2" charset="2"/>
                  </a:rPr>
                  <a:t>A(x) = a</a:t>
                </a:r>
                <a:r>
                  <a:rPr lang="en-US" altLang="ko-KR" sz="2400" baseline="-25000" dirty="0" smtClean="0">
                    <a:sym typeface="Wingdings" pitchFamily="2" charset="2"/>
                  </a:rPr>
                  <a:t>2</a:t>
                </a:r>
                <a:r>
                  <a:rPr lang="en-US" altLang="ko-KR" sz="2400" dirty="0" smtClean="0">
                    <a:sym typeface="Wingdings" pitchFamily="2" charset="2"/>
                  </a:rPr>
                  <a:t>X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2 </a:t>
                </a:r>
                <a:r>
                  <a:rPr lang="en-US" altLang="ko-KR" sz="2400" dirty="0" smtClean="0">
                    <a:sym typeface="Wingdings" pitchFamily="2" charset="2"/>
                  </a:rPr>
                  <a:t>+ a</a:t>
                </a:r>
                <a:r>
                  <a:rPr lang="en-US" altLang="ko-KR" sz="2400" baseline="-25000" dirty="0" smtClean="0">
                    <a:sym typeface="Wingdings" pitchFamily="2" charset="2"/>
                  </a:rPr>
                  <a:t>1</a:t>
                </a:r>
                <a:r>
                  <a:rPr lang="en-US" altLang="ko-KR" sz="2400" dirty="0" smtClean="0">
                    <a:sym typeface="Wingdings" pitchFamily="2" charset="2"/>
                  </a:rPr>
                  <a:t>X + a</a:t>
                </a:r>
                <a:r>
                  <a:rPr lang="en-US" altLang="ko-KR" sz="2400" baseline="-25000" dirty="0" smtClean="0">
                    <a:sym typeface="Wingdings" pitchFamily="2" charset="2"/>
                  </a:rPr>
                  <a:t>0</a:t>
                </a:r>
                <a:r>
                  <a:rPr lang="en-US" altLang="ko-KR" sz="2400" dirty="0" smtClean="0">
                    <a:sym typeface="Wingdings" pitchFamily="2" charset="2"/>
                  </a:rPr>
                  <a:t> </a:t>
                </a:r>
                <a:br>
                  <a:rPr lang="en-US" altLang="ko-KR" sz="2400" dirty="0" smtClean="0">
                    <a:sym typeface="Wingdings" pitchFamily="2" charset="2"/>
                  </a:rPr>
                </a:br>
                <a:r>
                  <a:rPr lang="en-US" altLang="ko-KR" sz="2400" dirty="0" smtClean="0">
                    <a:sym typeface="Wingdings" pitchFamily="2" charset="2"/>
                  </a:rPr>
                  <a:t>GF(</a:t>
                </a:r>
                <a:r>
                  <a:rPr lang="en-US" altLang="ko-KR" sz="2400" dirty="0">
                    <a:sym typeface="Wingdings" pitchFamily="2" charset="2"/>
                  </a:rPr>
                  <a:t>2</a:t>
                </a:r>
                <a:r>
                  <a:rPr lang="en-US" altLang="ko-KR" sz="2400" baseline="30000" dirty="0">
                    <a:sym typeface="Wingdings" pitchFamily="2" charset="2"/>
                  </a:rPr>
                  <a:t>3</a:t>
                </a:r>
                <a:r>
                  <a:rPr lang="en-US" altLang="ko-KR" sz="2400" dirty="0" smtClean="0">
                    <a:sym typeface="Wingdings" pitchFamily="2" charset="2"/>
                  </a:rPr>
                  <a:t>) = {0, 1, x, x+1, x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2</a:t>
                </a:r>
                <a:r>
                  <a:rPr lang="en-US" altLang="ko-KR" sz="2400" dirty="0" smtClean="0">
                    <a:sym typeface="Wingdings" pitchFamily="2" charset="2"/>
                  </a:rPr>
                  <a:t>, x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2</a:t>
                </a:r>
                <a:r>
                  <a:rPr lang="en-US" altLang="ko-KR" sz="2400" dirty="0" smtClean="0">
                    <a:sym typeface="Wingdings" pitchFamily="2" charset="2"/>
                  </a:rPr>
                  <a:t>+1, x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2</a:t>
                </a:r>
                <a:r>
                  <a:rPr lang="en-US" altLang="ko-KR" sz="2400" dirty="0" smtClean="0">
                    <a:sym typeface="Wingdings" pitchFamily="2" charset="2"/>
                  </a:rPr>
                  <a:t>+x, x</a:t>
                </a:r>
                <a:r>
                  <a:rPr lang="en-US" altLang="ko-KR" sz="2400" baseline="30000" dirty="0" smtClean="0">
                    <a:sym typeface="Wingdings" pitchFamily="2" charset="2"/>
                  </a:rPr>
                  <a:t>2</a:t>
                </a:r>
                <a:r>
                  <a:rPr lang="en-US" altLang="ko-KR" sz="2400" dirty="0" smtClean="0">
                    <a:sym typeface="Wingdings" pitchFamily="2" charset="2"/>
                  </a:rPr>
                  <a:t>+x+1}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632867" y="2696707"/>
            <a:ext cx="134844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sym typeface="Wingdings" pitchFamily="2" charset="2"/>
              </a:rPr>
              <a:t>(a</a:t>
            </a:r>
            <a:r>
              <a:rPr lang="en-US" altLang="ko-KR" sz="2000" baseline="-25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, a</a:t>
            </a:r>
            <a:r>
              <a:rPr lang="en-US" altLang="ko-KR" sz="2000" baseline="-25000" dirty="0">
                <a:sym typeface="Wingdings" pitchFamily="2" charset="2"/>
              </a:rPr>
              <a:t>1</a:t>
            </a:r>
            <a:r>
              <a:rPr lang="en-US" altLang="ko-KR" sz="2000" dirty="0">
                <a:sym typeface="Wingdings" pitchFamily="2" charset="2"/>
              </a:rPr>
              <a:t>, a</a:t>
            </a:r>
            <a:r>
              <a:rPr lang="en-US" altLang="ko-KR" sz="2000" baseline="-25000" dirty="0">
                <a:sym typeface="Wingdings" pitchFamily="2" charset="2"/>
              </a:rPr>
              <a:t>0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0  0   0</a:t>
            </a:r>
          </a:p>
          <a:p>
            <a:pPr algn="ctr"/>
            <a:r>
              <a:rPr lang="en-US" altLang="ko-KR" sz="2000" dirty="0" smtClean="0"/>
              <a:t>0  0   1</a:t>
            </a:r>
          </a:p>
          <a:p>
            <a:pPr algn="ctr"/>
            <a:r>
              <a:rPr lang="en-US" altLang="ko-KR" sz="2000" dirty="0" smtClean="0"/>
              <a:t>0  1   0</a:t>
            </a:r>
          </a:p>
          <a:p>
            <a:pPr algn="ctr"/>
            <a:r>
              <a:rPr lang="en-US" altLang="ko-KR" sz="2000" dirty="0" smtClean="0"/>
              <a:t>0  1   1</a:t>
            </a:r>
          </a:p>
          <a:p>
            <a:pPr algn="ctr"/>
            <a:r>
              <a:rPr lang="en-US" altLang="ko-KR" sz="2000" dirty="0" smtClean="0"/>
              <a:t>1  0   0</a:t>
            </a:r>
          </a:p>
          <a:p>
            <a:pPr algn="ctr"/>
            <a:r>
              <a:rPr lang="en-US" altLang="ko-KR" sz="2000" dirty="0" smtClean="0"/>
              <a:t>1  0   1</a:t>
            </a:r>
          </a:p>
          <a:p>
            <a:pPr algn="ctr"/>
            <a:r>
              <a:rPr lang="en-US" altLang="ko-KR" sz="2000" dirty="0" smtClean="0"/>
              <a:t>1  1   0</a:t>
            </a:r>
          </a:p>
          <a:p>
            <a:pPr algn="ctr"/>
            <a:r>
              <a:rPr lang="en-US" altLang="ko-KR" sz="2000" dirty="0" smtClean="0"/>
              <a:t>1  1   1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76547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b) Addition and Subtraction</a:t>
            </a:r>
            <a:br>
              <a:rPr lang="en-US" altLang="ko-KR" dirty="0" smtClean="0"/>
            </a:br>
            <a:r>
              <a:rPr lang="en-US" altLang="ko-KR" dirty="0" smtClean="0"/>
              <a:t>- in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>
                <a:sym typeface="Wingdings" pitchFamily="2" charset="2"/>
              </a:rPr>
              <a:t> use regular polynomial add or subtraction, where the coefficients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are computed in GF(2)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429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b) Addition and Subtraction</a:t>
            </a:r>
            <a:br>
              <a:rPr lang="en-US" altLang="ko-KR" dirty="0" smtClean="0"/>
            </a:br>
            <a:r>
              <a:rPr lang="en-US" altLang="ko-KR" sz="2000" dirty="0" smtClean="0"/>
              <a:t>- in GF(2</a:t>
            </a:r>
            <a:r>
              <a:rPr lang="en-US" altLang="ko-KR" sz="2000" baseline="30000" dirty="0" smtClean="0"/>
              <a:t>m</a:t>
            </a:r>
            <a:r>
              <a:rPr lang="en-US" altLang="ko-KR" sz="2000" dirty="0" smtClean="0"/>
              <a:t>)</a:t>
            </a:r>
            <a:br>
              <a:rPr lang="en-US" altLang="ko-KR" sz="2000" dirty="0" smtClean="0"/>
            </a:br>
            <a:r>
              <a:rPr lang="en-US" altLang="ko-KR" sz="2000" dirty="0" smtClean="0">
                <a:sym typeface="Wingdings" pitchFamily="2" charset="2"/>
              </a:rPr>
              <a:t> use regular polynomial add or subtraction, where the coefficients</a:t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    are computed in GF(2)</a:t>
            </a: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ex) GF(2</a:t>
            </a:r>
            <a:r>
              <a:rPr lang="en-US" altLang="ko-KR" sz="2400" baseline="30000" dirty="0" smtClean="0">
                <a:sym typeface="Wingdings" pitchFamily="2" charset="2"/>
              </a:rPr>
              <a:t>3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A(x) = x</a:t>
            </a:r>
            <a:r>
              <a:rPr lang="en-US" altLang="ko-KR" sz="2400" baseline="30000" dirty="0" smtClean="0">
                <a:sym typeface="Wingdings" pitchFamily="2" charset="2"/>
              </a:rPr>
              <a:t>2</a:t>
            </a:r>
            <a:r>
              <a:rPr lang="en-US" altLang="ko-KR" sz="2400" dirty="0" smtClean="0">
                <a:sym typeface="Wingdings" pitchFamily="2" charset="2"/>
              </a:rPr>
              <a:t> + x + 1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B(x) = x</a:t>
            </a:r>
            <a:r>
              <a:rPr lang="en-US" altLang="ko-KR" sz="2400" baseline="30000" dirty="0" smtClean="0">
                <a:sym typeface="Wingdings" pitchFamily="2" charset="2"/>
              </a:rPr>
              <a:t>2	</a:t>
            </a:r>
            <a:r>
              <a:rPr lang="en-US" altLang="ko-KR" sz="2400" dirty="0" smtClean="0">
                <a:sym typeface="Wingdings" pitchFamily="2" charset="2"/>
              </a:rPr>
              <a:t>  + 1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A+B = (1+1)x</a:t>
            </a:r>
            <a:r>
              <a:rPr lang="en-US" altLang="ko-KR" sz="2400" baseline="30000" dirty="0" smtClean="0">
                <a:sym typeface="Wingdings" pitchFamily="2" charset="2"/>
              </a:rPr>
              <a:t>2</a:t>
            </a:r>
            <a:r>
              <a:rPr lang="en-US" altLang="ko-KR" sz="2400" dirty="0" smtClean="0">
                <a:sym typeface="Wingdings" pitchFamily="2" charset="2"/>
              </a:rPr>
              <a:t> + x + (1+1)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        </a:t>
            </a:r>
            <a:r>
              <a:rPr lang="en-US" altLang="ko-KR" sz="2400" dirty="0" smtClean="0">
                <a:sym typeface="Wingdings" pitchFamily="2" charset="2"/>
              </a:rPr>
              <a:t> =</a:t>
            </a:r>
            <a:r>
              <a:rPr lang="en-US" altLang="ko-KR" sz="2000" dirty="0" smtClean="0">
                <a:sym typeface="Wingdings" pitchFamily="2" charset="2"/>
              </a:rPr>
              <a:t> </a:t>
            </a:r>
            <a:r>
              <a:rPr lang="en-US" altLang="ko-KR" sz="2400" dirty="0" smtClean="0">
                <a:sym typeface="Wingdings" pitchFamily="2" charset="2"/>
              </a:rPr>
              <a:t>  0x</a:t>
            </a:r>
            <a:r>
              <a:rPr lang="en-US" altLang="ko-KR" sz="2400" baseline="30000" dirty="0" smtClean="0">
                <a:sym typeface="Wingdings" pitchFamily="2" charset="2"/>
              </a:rPr>
              <a:t>2</a:t>
            </a:r>
            <a:r>
              <a:rPr lang="en-US" altLang="ko-KR" sz="2400" dirty="0" smtClean="0">
                <a:sym typeface="Wingdings" pitchFamily="2" charset="2"/>
              </a:rPr>
              <a:t> </a:t>
            </a:r>
            <a:r>
              <a:rPr lang="en-US" altLang="ko-KR" sz="2400" dirty="0">
                <a:sym typeface="Wingdings" pitchFamily="2" charset="2"/>
              </a:rPr>
              <a:t>+ x + </a:t>
            </a:r>
            <a:r>
              <a:rPr lang="en-US" altLang="ko-KR" sz="2400" dirty="0" smtClean="0">
                <a:sym typeface="Wingdings" pitchFamily="2" charset="2"/>
              </a:rPr>
              <a:t>0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        =   x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19932" y="4633993"/>
            <a:ext cx="251072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49451" y="5997844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*Add and Subtraction in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 are the same operations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0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) Multiplication in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Just do regular polynomial multiplication</a:t>
            </a:r>
            <a:br>
              <a:rPr lang="en-US" altLang="ko-KR" dirty="0" smtClean="0"/>
            </a:br>
            <a:r>
              <a:rPr lang="en-US" altLang="ko-KR" dirty="0" smtClean="0"/>
              <a:t>Ex) GF(2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 x B = (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 + 1)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baseline="30000" dirty="0">
                <a:sym typeface="Wingdings" pitchFamily="2" charset="2"/>
              </a:rPr>
              <a:t>	</a:t>
            </a:r>
            <a:r>
              <a:rPr lang="en-US" altLang="ko-KR" baseline="30000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+ 1)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 x</a:t>
            </a:r>
            <a:r>
              <a:rPr lang="en-US" altLang="ko-KR" baseline="30000" dirty="0" smtClean="0">
                <a:sym typeface="Wingdings" pitchFamily="2" charset="2"/>
              </a:rPr>
              <a:t>4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 + 1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</a:t>
            </a:r>
            <a:r>
              <a:rPr lang="en-US" altLang="ko-KR" dirty="0">
                <a:sym typeface="Wingdings" pitchFamily="2" charset="2"/>
              </a:rPr>
              <a:t> x</a:t>
            </a:r>
            <a:r>
              <a:rPr lang="en-US" altLang="ko-KR" baseline="30000" dirty="0">
                <a:sym typeface="Wingdings" pitchFamily="2" charset="2"/>
              </a:rPr>
              <a:t>4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(1+1)x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 + </a:t>
            </a:r>
            <a:r>
              <a:rPr lang="en-US" altLang="ko-KR" dirty="0" smtClean="0">
                <a:sym typeface="Wingdings" pitchFamily="2" charset="2"/>
              </a:rPr>
              <a:t>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30000" dirty="0">
                <a:sym typeface="Wingdings" pitchFamily="2" charset="2"/>
              </a:rPr>
              <a:t>4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+ </a:t>
            </a:r>
            <a:r>
              <a:rPr lang="en-US" altLang="ko-KR" dirty="0">
                <a:sym typeface="Wingdings" pitchFamily="2" charset="2"/>
              </a:rPr>
              <a:t>x + </a:t>
            </a:r>
            <a:r>
              <a:rPr lang="en-US" altLang="ko-KR" dirty="0" smtClean="0">
                <a:sym typeface="Wingdings" pitchFamily="2" charset="2"/>
              </a:rPr>
              <a:t>1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156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) Multiplication in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recall prime fields</a:t>
            </a:r>
            <a:br>
              <a:rPr lang="en-US" altLang="ko-KR" dirty="0" smtClean="0"/>
            </a:br>
            <a:r>
              <a:rPr lang="en-US" altLang="ko-KR" dirty="0" smtClean="0"/>
              <a:t>Ex: GF(7)</a:t>
            </a:r>
            <a:br>
              <a:rPr lang="en-US" altLang="ko-KR" dirty="0" smtClean="0"/>
            </a:br>
            <a:r>
              <a:rPr lang="en-US" altLang="ko-KR" dirty="0" smtClean="0"/>
              <a:t>      3 x 4 = 12</a:t>
            </a:r>
            <a:r>
              <a:rPr lang="en-US" altLang="ko-KR" dirty="0">
                <a:sym typeface="Wingdings" pitchFamily="2" charset="2"/>
              </a:rPr>
              <a:t/>
            </a:r>
            <a:br>
              <a:rPr lang="en-US" altLang="ko-KR" dirty="0">
                <a:sym typeface="Wingdings" pitchFamily="2" charset="2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86360" y="3254644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GF(7)’s element: 3,4</a:t>
            </a:r>
            <a:br>
              <a:rPr lang="en-US" altLang="ko-KR" dirty="0" smtClean="0"/>
            </a:br>
            <a:r>
              <a:rPr lang="en-US" altLang="ko-KR" dirty="0" smtClean="0"/>
              <a:t>*12 is not element of the GF(7)</a:t>
            </a:r>
            <a:br>
              <a:rPr lang="en-US" altLang="ko-KR" dirty="0" smtClean="0"/>
            </a:br>
            <a:r>
              <a:rPr lang="en-US" altLang="ko-KR" dirty="0" smtClean="0"/>
              <a:t>*GF(7) = {0, 1, …,6}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224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/>
                  <a:t>c</a:t>
                </a:r>
                <a:r>
                  <a:rPr lang="en-US" altLang="ko-KR" dirty="0" smtClean="0"/>
                  <a:t>) Multiplication in GF(2</a:t>
                </a:r>
                <a:r>
                  <a:rPr lang="en-US" altLang="ko-KR" baseline="30000" dirty="0" smtClean="0"/>
                  <a:t>m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recall prime fields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Ex: GF(7)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   3 x 4 = 12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dirty="0" smtClean="0"/>
                  <a:t> 5 mod 7</a:t>
                </a:r>
                <a:r>
                  <a:rPr lang="en-US" altLang="ko-KR" dirty="0">
                    <a:sym typeface="Wingdings" pitchFamily="2" charset="2"/>
                  </a:rPr>
                  <a:t/>
                </a:r>
                <a:br>
                  <a:rPr lang="en-US" altLang="ko-KR" dirty="0">
                    <a:sym typeface="Wingdings" pitchFamily="2" charset="2"/>
                  </a:rPr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endParaRPr lang="en-US" altLang="ko-KR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286360" y="3254644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GF(7)’s element: 3,4</a:t>
            </a:r>
            <a:br>
              <a:rPr lang="en-US" altLang="ko-KR" dirty="0" smtClean="0"/>
            </a:br>
            <a:r>
              <a:rPr lang="en-US" altLang="ko-KR" dirty="0" smtClean="0"/>
              <a:t>*12 is not element of the GF(7)</a:t>
            </a:r>
            <a:br>
              <a:rPr lang="en-US" altLang="ko-KR" dirty="0" smtClean="0"/>
            </a:br>
            <a:r>
              <a:rPr lang="en-US" altLang="ko-KR" dirty="0" smtClean="0"/>
              <a:t>*GF(7) = {0, 1, …,6}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11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c</a:t>
            </a:r>
            <a:r>
              <a:rPr lang="en-US" altLang="ko-KR" dirty="0" smtClean="0"/>
              <a:t>) Multiplication in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- Just do regular polynomial multiplication</a:t>
            </a:r>
            <a:br>
              <a:rPr lang="en-US" altLang="ko-KR" dirty="0" smtClean="0"/>
            </a:br>
            <a:r>
              <a:rPr lang="en-US" altLang="ko-KR" dirty="0" smtClean="0"/>
              <a:t>Ex) GF(2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A x B = (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 + 1)</a:t>
            </a:r>
            <a:r>
              <a:rPr lang="en-US" altLang="ko-KR" dirty="0">
                <a:sym typeface="Wingdings" pitchFamily="2" charset="2"/>
              </a:rPr>
              <a:t>(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baseline="30000" dirty="0">
                <a:sym typeface="Wingdings" pitchFamily="2" charset="2"/>
              </a:rPr>
              <a:t>	</a:t>
            </a:r>
            <a:r>
              <a:rPr lang="en-US" altLang="ko-KR" baseline="30000" dirty="0" smtClean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+ 1)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 x</a:t>
            </a:r>
            <a:r>
              <a:rPr lang="en-US" altLang="ko-KR" baseline="30000" dirty="0" smtClean="0">
                <a:sym typeface="Wingdings" pitchFamily="2" charset="2"/>
              </a:rPr>
              <a:t>4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+ x + 1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</a:t>
            </a:r>
            <a:r>
              <a:rPr lang="en-US" altLang="ko-KR" dirty="0">
                <a:sym typeface="Wingdings" pitchFamily="2" charset="2"/>
              </a:rPr>
              <a:t> x</a:t>
            </a:r>
            <a:r>
              <a:rPr lang="en-US" altLang="ko-KR" baseline="30000" dirty="0">
                <a:sym typeface="Wingdings" pitchFamily="2" charset="2"/>
              </a:rPr>
              <a:t>4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</a:t>
            </a:r>
            <a:r>
              <a:rPr lang="en-US" altLang="ko-KR" dirty="0" smtClean="0">
                <a:sym typeface="Wingdings" pitchFamily="2" charset="2"/>
              </a:rPr>
              <a:t>(1+1)x</a:t>
            </a:r>
            <a:r>
              <a:rPr lang="en-US" altLang="ko-KR" baseline="30000" dirty="0" smtClean="0">
                <a:sym typeface="Wingdings" pitchFamily="2" charset="2"/>
              </a:rPr>
              <a:t>2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 + </a:t>
            </a:r>
            <a:r>
              <a:rPr lang="en-US" altLang="ko-KR" dirty="0" smtClean="0">
                <a:sym typeface="Wingdings" pitchFamily="2" charset="2"/>
              </a:rPr>
              <a:t>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        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30000" dirty="0">
                <a:sym typeface="Wingdings" pitchFamily="2" charset="2"/>
              </a:rPr>
              <a:t>4</a:t>
            </a:r>
            <a:r>
              <a:rPr lang="en-US" altLang="ko-KR" dirty="0">
                <a:sym typeface="Wingdings" pitchFamily="2" charset="2"/>
              </a:rPr>
              <a:t> + x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</a:t>
            </a:r>
            <a:r>
              <a:rPr lang="en-US" altLang="ko-KR" dirty="0" smtClean="0">
                <a:sym typeface="Wingdings" pitchFamily="2" charset="2"/>
              </a:rPr>
              <a:t>+ </a:t>
            </a:r>
            <a:r>
              <a:rPr lang="en-US" altLang="ko-KR" dirty="0">
                <a:sym typeface="Wingdings" pitchFamily="2" charset="2"/>
              </a:rPr>
              <a:t>x + </a:t>
            </a:r>
            <a:r>
              <a:rPr lang="en-US" altLang="ko-KR" dirty="0" smtClean="0">
                <a:sym typeface="Wingdings" pitchFamily="2" charset="2"/>
              </a:rPr>
              <a:t>1 = </a:t>
            </a:r>
            <a:r>
              <a:rPr lang="en-US" altLang="ko-KR" dirty="0" smtClean="0">
                <a:solidFill>
                  <a:srgbClr val="FF0000"/>
                </a:solidFill>
                <a:sym typeface="Wingdings" pitchFamily="2" charset="2"/>
              </a:rPr>
              <a:t>C’(x)</a:t>
            </a:r>
            <a:r>
              <a:rPr lang="en-US" altLang="ko-KR" dirty="0">
                <a:solidFill>
                  <a:srgbClr val="FF0000"/>
                </a:solidFill>
                <a:sym typeface="Wingdings" pitchFamily="2" charset="2"/>
              </a:rPr>
              <a:t/>
            </a:r>
            <a:br>
              <a:rPr lang="en-US" altLang="ko-KR" dirty="0">
                <a:solidFill>
                  <a:srgbClr val="FF0000"/>
                </a:solidFill>
                <a:sym typeface="Wingdings" pitchFamily="2" charset="2"/>
              </a:rPr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3299" y="5005955"/>
            <a:ext cx="7520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Solution: Reduce C’(x) modulo a polynomial that “behaves like a prime”.</a:t>
            </a:r>
            <a:br>
              <a:rPr lang="en-US" altLang="ko-KR" dirty="0" smtClean="0"/>
            </a:br>
            <a:r>
              <a:rPr lang="en-US" altLang="ko-KR" dirty="0" smtClean="0"/>
              <a:t>               These are called irreducible polynomials.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251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>
                    <a:sym typeface="Wingdings" pitchFamily="2" charset="2"/>
                  </a:rPr>
                  <a:t>Extension field multiplication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Let A(x), B(x)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 GF(2</a:t>
                </a:r>
                <a:r>
                  <a:rPr lang="en-US" altLang="ko-KR" baseline="30000" dirty="0" smtClean="0">
                    <a:sym typeface="Wingdings" pitchFamily="2" charset="2"/>
                  </a:rPr>
                  <a:t>m</a:t>
                </a:r>
                <a:r>
                  <a:rPr lang="en-US" altLang="ko-KR" dirty="0" smtClean="0">
                    <a:sym typeface="Wingdings" pitchFamily="2" charset="2"/>
                  </a:rPr>
                  <a:t>) and let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/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/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be an irreducible polynomial. Multiplication of the two elements A(x), B(x) is performed as </a:t>
                </a:r>
                <a:endParaRPr lang="en-US" altLang="ko-KR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5835" y="2435717"/>
                <a:ext cx="7114109" cy="648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altLang="ko-KR" sz="2800" dirty="0" smtClean="0"/>
                  <a:t>P(x)</a:t>
                </a:r>
                <a14:m>
                  <m:oMath xmlns:m="http://schemas.openxmlformats.org/officeDocument/2006/math">
                    <m:r>
                      <a:rPr lang="en-US" altLang="ko-KR" sz="3600" b="0" i="0" smtClean="0">
                        <a:latin typeface="Cambria Math"/>
                      </a:rPr>
                      <m:t> </m:t>
                    </m:r>
                    <m:r>
                      <a:rPr lang="pt-BR" altLang="ko-KR" sz="36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altLang="ko-KR" sz="36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3600" b="0" i="1" smtClean="0">
                            <a:latin typeface="Cambria Math"/>
                          </a:rPr>
                          <m:t>𝑖</m:t>
                        </m:r>
                        <m:r>
                          <a:rPr lang="pt-BR" altLang="ko-KR" sz="3600" i="1" smtClean="0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altLang="ko-KR" sz="36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a:rPr lang="en-US" altLang="ko-KR" sz="3600" b="0" i="1" smtClean="0">
                            <a:latin typeface="Cambria Math"/>
                          </a:rPr>
                          <m:t>𝑝</m:t>
                        </m:r>
                        <m:r>
                          <a:rPr lang="en-US" altLang="ko-KR" sz="3600" b="0" i="1" baseline="-25000" smtClean="0">
                            <a:latin typeface="Cambria Math"/>
                          </a:rPr>
                          <m:t>𝑖</m:t>
                        </m:r>
                        <m:r>
                          <a:rPr lang="en-US" altLang="ko-KR" sz="3600" b="0" i="1" smtClean="0">
                            <a:latin typeface="Cambria Math"/>
                          </a:rPr>
                          <m:t>𝑥</m:t>
                        </m:r>
                        <m:r>
                          <a:rPr lang="en-US" altLang="ko-KR" sz="3600" b="0" i="1" baseline="30000" smtClean="0">
                            <a:latin typeface="Cambria Math"/>
                          </a:rPr>
                          <m:t>𝑖</m:t>
                        </m:r>
                      </m:e>
                    </m:nary>
                    <m:r>
                      <a:rPr lang="en-US" altLang="ko-KR" sz="3600" b="0" i="1" smtClean="0">
                        <a:latin typeface="Cambria Math"/>
                      </a:rPr>
                      <m:t> , </m:t>
                    </m:r>
                    <m:r>
                      <a:rPr lang="en-US" altLang="ko-KR" sz="3600" b="0" i="1" smtClean="0">
                        <a:latin typeface="Cambria Math"/>
                      </a:rPr>
                      <m:t>𝑝𝑖</m:t>
                    </m:r>
                    <m:r>
                      <a:rPr lang="en-US" altLang="ko-KR" sz="28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ko-KR" altLang="en-US" sz="2800" dirty="0" smtClean="0"/>
                  <a:t> </a:t>
                </a:r>
                <a:r>
                  <a:rPr lang="en-US" altLang="ko-KR" sz="2800" dirty="0" smtClean="0"/>
                  <a:t>GF(2)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835" y="2435717"/>
                <a:ext cx="7114109" cy="648704"/>
              </a:xfrm>
              <a:prstGeom prst="rect">
                <a:avLst/>
              </a:prstGeom>
              <a:blipFill rotWithShape="1">
                <a:blip r:embed="rId3"/>
                <a:stretch>
                  <a:fillRect b="-198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53002" y="4525504"/>
                <a:ext cx="42749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800" dirty="0" smtClean="0"/>
                  <a:t>C(x) </a:t>
                </a:r>
                <a14:m>
                  <m:oMath xmlns:m="http://schemas.openxmlformats.org/officeDocument/2006/math">
                    <m:r>
                      <a:rPr lang="en-US" altLang="ko-KR" sz="28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2800" dirty="0" smtClean="0"/>
                  <a:t> A(x)</a:t>
                </a:r>
                <a14:m>
                  <m:oMath xmlns:m="http://schemas.openxmlformats.org/officeDocument/2006/math">
                    <m:r>
                      <a:rPr lang="en-US" altLang="ko-KR" sz="2800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altLang="ko-KR" sz="2800" dirty="0" smtClean="0"/>
                  <a:t>B(x) mod P(x)</a:t>
                </a:r>
                <a:endParaRPr lang="ko-KR" alt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002" y="4525504"/>
                <a:ext cx="4274953" cy="523220"/>
              </a:xfrm>
              <a:prstGeom prst="rect">
                <a:avLst/>
              </a:prstGeom>
              <a:blipFill rotWithShape="1">
                <a:blip r:embed="rId4"/>
                <a:stretch>
                  <a:fillRect l="-2425" t="-11628" r="-2140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5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Irreducible polynomial </a:t>
                </a:r>
                <a:r>
                  <a:rPr lang="en-US" altLang="ko-KR" dirty="0"/>
                  <a:t>for </a:t>
                </a:r>
                <a:r>
                  <a:rPr lang="en-US" altLang="ko-KR" dirty="0" smtClean="0"/>
                  <a:t>GF(2</a:t>
                </a:r>
                <a:r>
                  <a:rPr lang="en-US" altLang="ko-KR" baseline="30000" dirty="0" smtClean="0"/>
                  <a:t>3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P(x) = </a:t>
                </a:r>
                <a:r>
                  <a:rPr lang="en-US" altLang="ko-KR" dirty="0" smtClean="0">
                    <a:sym typeface="Wingdings" pitchFamily="2" charset="2"/>
                  </a:rPr>
                  <a:t>x</a:t>
                </a:r>
                <a:r>
                  <a:rPr lang="en-US" altLang="ko-KR" baseline="30000" dirty="0" smtClean="0">
                    <a:sym typeface="Wingdings" pitchFamily="2" charset="2"/>
                  </a:rPr>
                  <a:t>3</a:t>
                </a:r>
                <a:r>
                  <a:rPr lang="en-US" altLang="ko-KR" dirty="0" smtClean="0">
                    <a:sym typeface="Wingdings" pitchFamily="2" charset="2"/>
                  </a:rPr>
                  <a:t> + x + 1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/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(x</a:t>
                </a:r>
                <a:r>
                  <a:rPr lang="en-US" altLang="ko-KR" baseline="30000" dirty="0" smtClean="0">
                    <a:sym typeface="Wingdings" pitchFamily="2" charset="2"/>
                  </a:rPr>
                  <a:t>4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+ x</a:t>
                </a:r>
                <a:r>
                  <a:rPr lang="en-US" altLang="ko-KR" baseline="30000" dirty="0">
                    <a:sym typeface="Wingdings" pitchFamily="2" charset="2"/>
                  </a:rPr>
                  <a:t>3</a:t>
                </a:r>
                <a:r>
                  <a:rPr lang="en-US" altLang="ko-KR" dirty="0">
                    <a:sym typeface="Wingdings" pitchFamily="2" charset="2"/>
                  </a:rPr>
                  <a:t> + x + </a:t>
                </a:r>
                <a:r>
                  <a:rPr lang="en-US" altLang="ko-KR" dirty="0" smtClean="0">
                    <a:sym typeface="Wingdings" pitchFamily="2" charset="2"/>
                  </a:rPr>
                  <a:t>1):(x</a:t>
                </a:r>
                <a:r>
                  <a:rPr lang="en-US" altLang="ko-KR" baseline="30000" dirty="0" smtClean="0">
                    <a:sym typeface="Wingdings" pitchFamily="2" charset="2"/>
                  </a:rPr>
                  <a:t>3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+ x + 1</a:t>
                </a:r>
                <a:r>
                  <a:rPr lang="en-US" altLang="ko-KR" dirty="0" smtClean="0">
                    <a:sym typeface="Wingdings" pitchFamily="2" charset="2"/>
                  </a:rPr>
                  <a:t>) = x + 1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>
                    <a:sym typeface="Wingdings" pitchFamily="2" charset="2"/>
                  </a:rPr>
                  <a:t>(x</a:t>
                </a:r>
                <a:r>
                  <a:rPr lang="en-US" altLang="ko-KR" baseline="30000" dirty="0">
                    <a:sym typeface="Wingdings" pitchFamily="2" charset="2"/>
                  </a:rPr>
                  <a:t>4</a:t>
                </a:r>
                <a:r>
                  <a:rPr lang="en-US" altLang="ko-KR" dirty="0">
                    <a:sym typeface="Wingdings" pitchFamily="2" charset="2"/>
                  </a:rPr>
                  <a:t> +  </a:t>
                </a:r>
                <a:r>
                  <a:rPr lang="en-US" altLang="ko-KR" dirty="0" smtClean="0">
                    <a:sym typeface="Wingdings" pitchFamily="2" charset="2"/>
                  </a:rPr>
                  <a:t> + x</a:t>
                </a:r>
                <a:r>
                  <a:rPr lang="en-US" altLang="ko-KR" baseline="30000" dirty="0" smtClean="0">
                    <a:sym typeface="Wingdings" pitchFamily="2" charset="2"/>
                  </a:rPr>
                  <a:t>2</a:t>
                </a:r>
                <a:r>
                  <a:rPr lang="en-US" altLang="ko-KR" dirty="0" smtClean="0">
                    <a:sym typeface="Wingdings" pitchFamily="2" charset="2"/>
                  </a:rPr>
                  <a:t>  + </a:t>
                </a:r>
                <a:r>
                  <a:rPr lang="en-US" altLang="ko-KR" dirty="0">
                    <a:sym typeface="Wingdings" pitchFamily="2" charset="2"/>
                  </a:rPr>
                  <a:t>1)</a:t>
                </a:r>
                <a:r>
                  <a:rPr lang="en-US" altLang="ko-KR" dirty="0">
                    <a:solidFill>
                      <a:srgbClr val="FF0000"/>
                    </a:solidFill>
                    <a:sym typeface="Wingdings" pitchFamily="2" charset="2"/>
                  </a:rPr>
                  <a:t/>
                </a:r>
                <a:br>
                  <a:rPr lang="en-US" altLang="ko-KR" dirty="0">
                    <a:solidFill>
                      <a:srgbClr val="FF0000"/>
                    </a:solidFill>
                    <a:sym typeface="Wingdings" pitchFamily="2" charset="2"/>
                  </a:rPr>
                </a:br>
                <a:r>
                  <a:rPr lang="en-US" altLang="ko-KR" dirty="0" smtClean="0">
                    <a:solidFill>
                      <a:srgbClr val="FF0000"/>
                    </a:solidFill>
                    <a:sym typeface="Wingdings" pitchFamily="2" charset="2"/>
                  </a:rPr>
                  <a:t>  </a:t>
                </a:r>
                <a:r>
                  <a:rPr lang="en-US" altLang="ko-KR" dirty="0" smtClean="0">
                    <a:sym typeface="Wingdings" pitchFamily="2" charset="2"/>
                  </a:rPr>
                  <a:t>      x</a:t>
                </a:r>
                <a:r>
                  <a:rPr lang="en-US" altLang="ko-KR" baseline="30000" dirty="0" smtClean="0">
                    <a:sym typeface="Wingdings" pitchFamily="2" charset="2"/>
                  </a:rPr>
                  <a:t>3</a:t>
                </a:r>
                <a:r>
                  <a:rPr lang="en-US" altLang="ko-KR" dirty="0">
                    <a:sym typeface="Wingdings" pitchFamily="2" charset="2"/>
                  </a:rPr>
                  <a:t> </a:t>
                </a:r>
                <a:r>
                  <a:rPr lang="en-US" altLang="ko-KR" dirty="0" smtClean="0">
                    <a:sym typeface="Wingdings" pitchFamily="2" charset="2"/>
                  </a:rPr>
                  <a:t>+ x</a:t>
                </a:r>
                <a:r>
                  <a:rPr lang="en-US" altLang="ko-KR" baseline="30000" dirty="0" smtClean="0">
                    <a:sym typeface="Wingdings" pitchFamily="2" charset="2"/>
                  </a:rPr>
                  <a:t>2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+ </a:t>
                </a:r>
                <a:r>
                  <a:rPr lang="en-US" altLang="ko-KR" dirty="0" smtClean="0">
                    <a:sym typeface="Wingdings" pitchFamily="2" charset="2"/>
                  </a:rPr>
                  <a:t>1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       (x</a:t>
                </a:r>
                <a:r>
                  <a:rPr lang="en-US" altLang="ko-KR" baseline="30000" dirty="0" smtClean="0">
                    <a:sym typeface="Wingdings" pitchFamily="2" charset="2"/>
                  </a:rPr>
                  <a:t>3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+ </a:t>
                </a:r>
                <a:r>
                  <a:rPr lang="en-US" altLang="ko-KR" dirty="0" smtClean="0">
                    <a:sym typeface="Wingdings" pitchFamily="2" charset="2"/>
                  </a:rPr>
                  <a:t>  x</a:t>
                </a:r>
                <a:r>
                  <a:rPr lang="en-US" altLang="ko-KR" baseline="30000" dirty="0" smtClean="0">
                    <a:sym typeface="Wingdings" pitchFamily="2" charset="2"/>
                  </a:rPr>
                  <a:t> </a:t>
                </a:r>
                <a:r>
                  <a:rPr lang="en-US" altLang="ko-KR" dirty="0" smtClean="0">
                    <a:sym typeface="Wingdings" pitchFamily="2" charset="2"/>
                  </a:rPr>
                  <a:t>+ 1)</a:t>
                </a:r>
                <a:br>
                  <a:rPr lang="en-US" altLang="ko-KR" dirty="0" smtClean="0">
                    <a:sym typeface="Wingdings" pitchFamily="2" charset="2"/>
                  </a:rPr>
                </a:br>
                <a:r>
                  <a:rPr lang="en-US" altLang="ko-KR" dirty="0" smtClean="0">
                    <a:sym typeface="Wingdings" pitchFamily="2" charset="2"/>
                  </a:rPr>
                  <a:t>	         x</a:t>
                </a:r>
                <a:r>
                  <a:rPr lang="en-US" altLang="ko-KR" baseline="30000" dirty="0" smtClean="0">
                    <a:sym typeface="Wingdings" pitchFamily="2" charset="2"/>
                  </a:rPr>
                  <a:t>2</a:t>
                </a:r>
                <a:r>
                  <a:rPr lang="en-US" altLang="ko-KR" dirty="0" smtClean="0">
                    <a:sym typeface="Wingdings" pitchFamily="2" charset="2"/>
                  </a:rPr>
                  <a:t> </a:t>
                </a:r>
                <a:r>
                  <a:rPr lang="en-US" altLang="ko-KR" dirty="0">
                    <a:sym typeface="Wingdings" pitchFamily="2" charset="2"/>
                  </a:rPr>
                  <a:t>+ </a:t>
                </a:r>
                <a:r>
                  <a:rPr lang="en-US" altLang="ko-KR" dirty="0" smtClean="0">
                    <a:sym typeface="Wingdings" pitchFamily="2" charset="2"/>
                  </a:rPr>
                  <a:t>x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  A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/>
                        <a:ea typeface="Cambria Math"/>
                        <a:sym typeface="Wingdings" pitchFamily="2" charset="2"/>
                      </a:rPr>
                      <m:t>∙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B mod P(x)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연결선 7"/>
          <p:cNvCxnSpPr/>
          <p:nvPr/>
        </p:nvCxnSpPr>
        <p:spPr>
          <a:xfrm>
            <a:off x="635429" y="3781586"/>
            <a:ext cx="2681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2474" y="3333777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635429" y="4724399"/>
            <a:ext cx="26812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42813" y="4262734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1308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For every field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), there are </a:t>
            </a:r>
            <a:r>
              <a:rPr lang="en-US" altLang="ko-KR" b="1" dirty="0" smtClean="0"/>
              <a:t>several</a:t>
            </a:r>
            <a:r>
              <a:rPr lang="en-US" altLang="ko-KR" dirty="0" smtClean="0"/>
              <a:t> irreducible polynomials</a:t>
            </a:r>
            <a:br>
              <a:rPr lang="en-US" altLang="ko-KR" dirty="0" smtClean="0"/>
            </a:br>
            <a:r>
              <a:rPr lang="en-US" altLang="ko-KR" dirty="0" smtClean="0"/>
              <a:t>- In case of the GF(7), there is only one prime number </a:t>
            </a:r>
            <a:r>
              <a:rPr lang="en-US" altLang="ko-KR" dirty="0" smtClean="0">
                <a:sym typeface="Wingdings" pitchFamily="2" charset="2"/>
              </a:rPr>
              <a:t> 7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/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en-US" altLang="ko-KR" dirty="0" smtClean="0"/>
              <a:t>P(x</a:t>
            </a:r>
            <a:r>
              <a:rPr lang="en-US" altLang="ko-KR" dirty="0"/>
              <a:t>) = </a:t>
            </a:r>
            <a:r>
              <a:rPr lang="en-US" altLang="ko-KR" dirty="0">
                <a:sym typeface="Wingdings" pitchFamily="2" charset="2"/>
              </a:rPr>
              <a:t>x</a:t>
            </a:r>
            <a:r>
              <a:rPr lang="en-US" altLang="ko-KR" baseline="30000" dirty="0">
                <a:sym typeface="Wingdings" pitchFamily="2" charset="2"/>
              </a:rPr>
              <a:t>3</a:t>
            </a:r>
            <a:r>
              <a:rPr lang="en-US" altLang="ko-KR" dirty="0">
                <a:sym typeface="Wingdings" pitchFamily="2" charset="2"/>
              </a:rPr>
              <a:t> + x + </a:t>
            </a:r>
            <a:r>
              <a:rPr lang="en-US" altLang="ko-KR" dirty="0" smtClean="0">
                <a:sym typeface="Wingdings" pitchFamily="2" charset="2"/>
              </a:rPr>
              <a:t>1</a:t>
            </a:r>
            <a:br>
              <a:rPr lang="en-US" altLang="ko-KR" dirty="0" smtClean="0">
                <a:sym typeface="Wingdings" pitchFamily="2" charset="2"/>
              </a:rPr>
            </a:br>
            <a:r>
              <a:rPr lang="en-US" altLang="ko-KR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해당 </a:t>
            </a:r>
            <a:r>
              <a:rPr lang="en-US" altLang="ko-KR" sz="2400" dirty="0">
                <a:sym typeface="Wingdings" pitchFamily="2" charset="2"/>
              </a:rPr>
              <a:t>P</a:t>
            </a:r>
            <a:r>
              <a:rPr lang="en-US" altLang="ko-KR" sz="2400" dirty="0" smtClean="0">
                <a:sym typeface="Wingdings" pitchFamily="2" charset="2"/>
              </a:rPr>
              <a:t>(x)</a:t>
            </a:r>
            <a:r>
              <a:rPr lang="ko-KR" altLang="en-US" sz="2400" dirty="0" smtClean="0">
                <a:sym typeface="Wingdings" pitchFamily="2" charset="2"/>
              </a:rPr>
              <a:t>가 어떻게 주어지냐에 따라 </a:t>
            </a:r>
            <a:r>
              <a:rPr lang="en-US" altLang="ko-KR" sz="2400" dirty="0" smtClean="0">
                <a:sym typeface="Wingdings" pitchFamily="2" charset="2"/>
              </a:rPr>
              <a:t>modular </a:t>
            </a:r>
            <a:r>
              <a:rPr lang="ko-KR" altLang="en-US" sz="2400" dirty="0" smtClean="0">
                <a:sym typeface="Wingdings" pitchFamily="2" charset="2"/>
              </a:rPr>
              <a:t>연산의 결과값이 달라짐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The “AES irreducible polynomial”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 </a:t>
            </a:r>
            <a:r>
              <a:rPr lang="en-US" altLang="ko-KR" dirty="0" smtClean="0">
                <a:sym typeface="Wingdings" pitchFamily="2" charset="2"/>
              </a:rPr>
              <a:t>P(x) = x</a:t>
            </a:r>
            <a:r>
              <a:rPr lang="en-US" altLang="ko-KR" baseline="30000" dirty="0" smtClean="0">
                <a:sym typeface="Wingdings" pitchFamily="2" charset="2"/>
              </a:rPr>
              <a:t>8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4</a:t>
            </a:r>
            <a:r>
              <a:rPr lang="en-US" altLang="ko-KR" dirty="0" smtClean="0">
                <a:sym typeface="Wingdings" pitchFamily="2" charset="2"/>
              </a:rPr>
              <a:t> + x</a:t>
            </a:r>
            <a:r>
              <a:rPr lang="en-US" altLang="ko-KR" baseline="30000" dirty="0" smtClean="0">
                <a:sym typeface="Wingdings" pitchFamily="2" charset="2"/>
              </a:rPr>
              <a:t>3</a:t>
            </a:r>
            <a:r>
              <a:rPr lang="en-US" altLang="ko-KR" dirty="0" smtClean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+ x + </a:t>
            </a:r>
            <a:r>
              <a:rPr lang="en-US" altLang="ko-KR" dirty="0" smtClean="0">
                <a:sym typeface="Wingdings" pitchFamily="2" charset="2"/>
              </a:rPr>
              <a:t>1</a:t>
            </a:r>
            <a:endParaRPr lang="en-US" altLang="ko-KR" sz="32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168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Finite Fields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Prime Fields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Extension Fields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NTS-KEM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704095" y="4819972"/>
            <a:ext cx="7563173" cy="898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d) Inversion in GF(2</a:t>
                </a:r>
                <a:r>
                  <a:rPr lang="en-US" altLang="ko-KR" baseline="30000" dirty="0" smtClean="0"/>
                  <a:t>m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The inverse A</a:t>
                </a:r>
                <a:r>
                  <a:rPr lang="en-US" altLang="ko-KR" baseline="30000" dirty="0" smtClean="0"/>
                  <a:t>-1</a:t>
                </a:r>
                <a:r>
                  <a:rPr lang="en-US" altLang="ko-KR" dirty="0" smtClean="0"/>
                  <a:t>(x) of an </a:t>
                </a:r>
                <a:r>
                  <a:rPr lang="en-US" altLang="ko-KR" dirty="0" err="1" smtClean="0"/>
                  <a:t>elt</a:t>
                </a:r>
                <a:r>
                  <a:rPr lang="en-US" altLang="ko-KR" dirty="0" smtClean="0"/>
                  <a:t>, A(x)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en-US" altLang="ko-KR" dirty="0"/>
                  <a:t>GF(2</a:t>
                </a:r>
                <a:r>
                  <a:rPr lang="en-US" altLang="ko-KR" baseline="30000" dirty="0"/>
                  <a:t>m</a:t>
                </a:r>
                <a:r>
                  <a:rPr lang="en-US" altLang="ko-KR" dirty="0" smtClean="0"/>
                  <a:t>) must satisfy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sz="3200" dirty="0" smtClean="0"/>
                  <a:t>- </a:t>
                </a:r>
                <a:r>
                  <a:rPr lang="en-US" altLang="ko-KR" dirty="0" smtClean="0"/>
                  <a:t>A(x)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∙</m:t>
                    </m:r>
                  </m:oMath>
                </a14:m>
                <a:r>
                  <a:rPr lang="en-US" altLang="ko-KR" dirty="0" smtClean="0"/>
                  <a:t>A</a:t>
                </a:r>
                <a:r>
                  <a:rPr lang="en-US" altLang="ko-KR" baseline="30000" dirty="0" smtClean="0"/>
                  <a:t>-1</a:t>
                </a:r>
                <a:r>
                  <a:rPr lang="en-US" altLang="ko-KR" dirty="0" smtClean="0"/>
                  <a:t>(x)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dirty="0" smtClean="0">
                    <a:sym typeface="Wingdings" pitchFamily="2" charset="2"/>
                  </a:rPr>
                  <a:t> 1 mod P(x)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991891" y="3749276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Extended Euclidean Algorithm</a:t>
            </a:r>
            <a:endParaRPr lang="ko-KR" alt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169763" y="3270142"/>
            <a:ext cx="0" cy="356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91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err="1" smtClean="0">
                <a:sym typeface="Wingdings" pitchFamily="2" charset="2"/>
              </a:rPr>
              <a:t>ff.h</a:t>
            </a:r>
            <a:r>
              <a:rPr lang="en-US" altLang="ko-KR" dirty="0">
                <a:sym typeface="Wingdings" pitchFamily="2" charset="2"/>
              </a:rPr>
              <a:t>,</a:t>
            </a:r>
            <a:r>
              <a:rPr lang="ko-KR" altLang="en-US" dirty="0" smtClean="0">
                <a:sym typeface="Wingdings" pitchFamily="2" charset="2"/>
              </a:rPr>
              <a:t> </a:t>
            </a:r>
            <a:r>
              <a:rPr lang="en-US" altLang="ko-KR" dirty="0" err="1" smtClean="0">
                <a:sym typeface="Wingdings" pitchFamily="2" charset="2"/>
              </a:rPr>
              <a:t>ff.c</a:t>
            </a:r>
            <a:endParaRPr lang="en-US" altLang="ko-KR" dirty="0" smtClean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ym typeface="Wingdings" pitchFamily="2" charset="2"/>
              </a:rPr>
              <a:t>Implementation of Finite Fields</a:t>
            </a:r>
            <a:endParaRPr lang="en-US" altLang="ko-KR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9371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926" y="1146556"/>
            <a:ext cx="8484695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typedef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uint16_t ff_unit;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typedef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m;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ff_add)(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ff_sqr)(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ff_inv)(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basis;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#if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defined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(INTERMEDIATE_VALUES)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log2poly;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poly2log;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#endif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 FF2m;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ff_create();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void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ff_release(FF2m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#endif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endParaRPr kumimoji="1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1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ff.h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926" y="1261779"/>
            <a:ext cx="441787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typedef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uint16_t ff_unit;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" y="1808448"/>
            <a:ext cx="4835471" cy="2489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1925" y="44374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/>
              <a:t>s</a:t>
            </a:r>
            <a:r>
              <a:rPr lang="en-US" altLang="ko-KR" b="1" dirty="0" err="1" smtClean="0"/>
              <a:t>tdint.h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982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926" y="1314081"/>
            <a:ext cx="8484695" cy="4431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typedef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1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66DE2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int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m;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ff_add)(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ff_sqr)(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ff_inv)(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basis;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#if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defined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(INTERMEDIATE_VALUES)</a:t>
            </a:r>
            <a:endParaRPr kumimoji="1" lang="en-US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log2poly;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poly2log;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#endif</a:t>
            </a:r>
            <a:endParaRPr kumimoji="1" lang="ko-KR" altLang="ko-KR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 FF2m;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#endif</a:t>
            </a:r>
            <a:r>
              <a:rPr kumimoji="1" lang="ko-KR" altLang="ko-KR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endParaRPr kumimoji="1" lang="ko-KR" altLang="ko-KR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3008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00531" y="1405910"/>
            <a:ext cx="11390939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ff_add)(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b);</a:t>
            </a:r>
          </a:p>
        </p:txBody>
      </p:sp>
    </p:spTree>
    <p:extLst>
      <p:ext uri="{BB962C8B-B14F-4D97-AF65-F5344CB8AC3E}">
        <p14:creationId xmlns:p14="http://schemas.microsoft.com/office/powerpoint/2010/main" val="182296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8696" y="1458974"/>
            <a:ext cx="1087477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ff_add)(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b)</a:t>
            </a: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/>
            </a:r>
            <a:b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</a:b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	</a:t>
            </a:r>
            <a:r>
              <a:rPr kumimoji="1" lang="en-US" altLang="ko-KR" sz="2400" dirty="0" smtClean="0">
                <a:solidFill>
                  <a:srgbClr val="0070C0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en-US" altLang="ko-KR" sz="24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a ^ b;</a:t>
            </a:r>
            <a:endParaRPr kumimoji="1" lang="en-US" altLang="ko-KR" sz="2400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2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8696" y="3356622"/>
            <a:ext cx="174438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/>
              <a:t>GF(2</a:t>
            </a:r>
            <a:r>
              <a:rPr lang="en-US" altLang="ko-KR" sz="2400" baseline="30000" dirty="0" smtClean="0"/>
              <a:t>m</a:t>
            </a:r>
            <a:r>
              <a:rPr lang="en-US" altLang="ko-KR" sz="2400" dirty="0" smtClean="0"/>
              <a:t>)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en-US" altLang="ko-KR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altLang="ko-KR" sz="2400" dirty="0" smtClean="0"/>
              <a:t>1 + 1 = 0</a:t>
            </a:r>
            <a:br>
              <a:rPr lang="en-US" altLang="ko-KR" sz="2400" dirty="0" smtClean="0"/>
            </a:br>
            <a:r>
              <a:rPr lang="en-US" altLang="ko-KR" sz="2400" dirty="0" smtClean="0"/>
              <a:t>1 + 0 = 1</a:t>
            </a:r>
            <a:br>
              <a:rPr lang="en-US" altLang="ko-KR" sz="2400" dirty="0" smtClean="0"/>
            </a:br>
            <a:r>
              <a:rPr lang="en-US" altLang="ko-KR" sz="2400" dirty="0" smtClean="0"/>
              <a:t>0 + 1 = 1</a:t>
            </a:r>
            <a:br>
              <a:rPr lang="en-US" altLang="ko-KR" sz="2400" dirty="0" smtClean="0"/>
            </a:br>
            <a:r>
              <a:rPr lang="en-US" altLang="ko-KR" sz="2400" dirty="0" smtClean="0"/>
              <a:t>0 + 0 = 0</a:t>
            </a:r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4527" y="3885982"/>
            <a:ext cx="2653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X + X = 2X (!X</a:t>
            </a:r>
            <a:r>
              <a:rPr lang="en-US" altLang="ko-KR" sz="2400" baseline="30000" dirty="0" smtClean="0"/>
              <a:t>2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1824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8696" y="1035332"/>
            <a:ext cx="9169177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uint32_t 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0x0002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0x0004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0x0008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0x0010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0x0020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0x0040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0x0080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0x0100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0x0200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0x0400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0x0800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9999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/* Return the modulo reduction of t */</a:t>
            </a:r>
            <a:endParaRPr kumimoji="1" lang="ko-KR" altLang="ko-KR" sz="2000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ff_reduce_12(t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);</a:t>
            </a:r>
            <a:r>
              <a:rPr kumimoji="1" lang="en-US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endParaRPr kumimoji="1" lang="en-US" altLang="ko-KR" sz="2000" dirty="0" smtClean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0542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8696" y="1274606"/>
            <a:ext cx="9169177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;</a:t>
            </a:r>
            <a:endParaRPr kumimoji="1" lang="en-US" altLang="ko-KR" sz="20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1360"/>
              </p:ext>
            </p:extLst>
          </p:nvPr>
        </p:nvGraphicFramePr>
        <p:xfrm>
          <a:off x="356174" y="2218385"/>
          <a:ext cx="11031785" cy="329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6357">
                  <a:extLst>
                    <a:ext uri="{9D8B030D-6E8A-4147-A177-3AD203B41FA5}">
                      <a16:colId xmlns:a16="http://schemas.microsoft.com/office/drawing/2014/main" xmlns="" val="3073014769"/>
                    </a:ext>
                  </a:extLst>
                </a:gridCol>
                <a:gridCol w="2206357">
                  <a:extLst>
                    <a:ext uri="{9D8B030D-6E8A-4147-A177-3AD203B41FA5}">
                      <a16:colId xmlns:a16="http://schemas.microsoft.com/office/drawing/2014/main" xmlns="" val="3062542517"/>
                    </a:ext>
                  </a:extLst>
                </a:gridCol>
                <a:gridCol w="2206357">
                  <a:extLst>
                    <a:ext uri="{9D8B030D-6E8A-4147-A177-3AD203B41FA5}">
                      <a16:colId xmlns:a16="http://schemas.microsoft.com/office/drawing/2014/main" xmlns="" val="2913995961"/>
                    </a:ext>
                  </a:extLst>
                </a:gridCol>
                <a:gridCol w="2206357">
                  <a:extLst>
                    <a:ext uri="{9D8B030D-6E8A-4147-A177-3AD203B41FA5}">
                      <a16:colId xmlns:a16="http://schemas.microsoft.com/office/drawing/2014/main" xmlns="" val="1476336835"/>
                    </a:ext>
                  </a:extLst>
                </a:gridCol>
                <a:gridCol w="2206357">
                  <a:extLst>
                    <a:ext uri="{9D8B030D-6E8A-4147-A177-3AD203B41FA5}">
                      <a16:colId xmlns:a16="http://schemas.microsoft.com/office/drawing/2014/main" xmlns="" val="4134206269"/>
                    </a:ext>
                  </a:extLst>
                </a:gridCol>
              </a:tblGrid>
              <a:tr h="24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M(11)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C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A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Q(13)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Operation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2539862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1011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0000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Init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17874760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1011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1st A = A + M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35992385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Shift</a:t>
                      </a:r>
                      <a:r>
                        <a:rPr lang="en-US" altLang="ko-KR" sz="1800" baseline="0" smtClean="0"/>
                        <a:t> </a:t>
                      </a:r>
                      <a:r>
                        <a:rPr lang="en-US" altLang="ko-KR" sz="1800" smtClean="0"/>
                        <a:t>Right CAQ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36333703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0010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Shift Right CAQ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90615940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3th A</a:t>
                      </a:r>
                      <a:r>
                        <a:rPr lang="en-US" altLang="ko-KR" sz="1800" baseline="0" smtClean="0"/>
                        <a:t> = A + M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28633949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0110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Shift-Right CAQ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76677355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0001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4</a:t>
                      </a:r>
                      <a:r>
                        <a:rPr lang="en-US" altLang="ko-KR" sz="1800" baseline="30000" smtClean="0"/>
                        <a:t>th</a:t>
                      </a:r>
                      <a:r>
                        <a:rPr lang="en-US" altLang="ko-KR" sz="1800" smtClean="0"/>
                        <a:t> A = A + M</a:t>
                      </a:r>
                      <a:endParaRPr lang="ko-KR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3975472"/>
                  </a:ext>
                </a:extLst>
              </a:tr>
              <a:tr h="240872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1000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smtClean="0"/>
                        <a:t>1111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/>
                        <a:t>Shift-Right CAQ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133026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31076" y="1727482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Add Shift Operation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5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88696" y="1035332"/>
            <a:ext cx="9169177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ff_unit 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ff_mul)(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const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struct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ff2m, ff_unit a, ff_unit b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</a:t>
            </a: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uint32_t t;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1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0x0002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0x0004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0x0008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0x0010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0x0020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0x0040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0x0080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0x0100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0x0200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0x0400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 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t 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^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=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(a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*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(b </a:t>
            </a: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&amp;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000" dirty="0">
                <a:solidFill>
                  <a:srgbClr val="0099CC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0x0800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));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999999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/* Return the modulo reduction of t */</a:t>
            </a:r>
            <a:endParaRPr kumimoji="1" lang="ko-KR" altLang="ko-KR" sz="2000" dirty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ko-KR" altLang="ko-KR" sz="2000" dirty="0">
                <a:solidFill>
                  <a:srgbClr val="A71D5D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return</a:t>
            </a:r>
            <a:r>
              <a:rPr kumimoji="1" lang="ko-KR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ff_reduce_12(t</a:t>
            </a:r>
            <a:r>
              <a:rPr kumimoji="1" lang="ko-KR" altLang="ko-KR" sz="2000" dirty="0" smtClean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);</a:t>
            </a:r>
            <a:r>
              <a:rPr kumimoji="1" lang="en-US" altLang="ko-KR" sz="2000" dirty="0">
                <a:solidFill>
                  <a:srgbClr val="010101"/>
                </a:solidFill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endParaRPr kumimoji="1" lang="en-US" altLang="ko-KR" sz="2000" dirty="0" smtClean="0">
              <a:solidFill>
                <a:srgbClr val="010101"/>
              </a:solidFill>
              <a:latin typeface="Consolas" pitchFamily="49" charset="0"/>
              <a:ea typeface="굴림" pitchFamily="50" charset="-127"/>
              <a:cs typeface="Consolas" pitchFamily="49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}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6992319" y="2509704"/>
            <a:ext cx="467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altLang="ko-KR" sz="2800" dirty="0">
                <a:sym typeface="Wingdings" pitchFamily="2" charset="2"/>
              </a:rPr>
              <a:t>x</a:t>
            </a:r>
            <a:r>
              <a:rPr lang="en-US" altLang="ko-KR" sz="2800" baseline="30000" dirty="0">
                <a:sym typeface="Wingdings" pitchFamily="2" charset="2"/>
              </a:rPr>
              <a:t>4</a:t>
            </a:r>
            <a:r>
              <a:rPr lang="en-US" altLang="ko-KR" sz="2800" dirty="0">
                <a:sym typeface="Wingdings" pitchFamily="2" charset="2"/>
              </a:rPr>
              <a:t> + x</a:t>
            </a:r>
            <a:r>
              <a:rPr lang="en-US" altLang="ko-KR" sz="2800" baseline="30000" dirty="0">
                <a:sym typeface="Wingdings" pitchFamily="2" charset="2"/>
              </a:rPr>
              <a:t>3</a:t>
            </a:r>
            <a:r>
              <a:rPr lang="en-US" altLang="ko-KR" sz="2800" dirty="0">
                <a:sym typeface="Wingdings" pitchFamily="2" charset="2"/>
              </a:rPr>
              <a:t> + x</a:t>
            </a:r>
            <a:r>
              <a:rPr lang="en-US" altLang="ko-KR" sz="2800" baseline="30000" dirty="0">
                <a:sym typeface="Wingdings" pitchFamily="2" charset="2"/>
              </a:rPr>
              <a:t>2</a:t>
            </a:r>
            <a:r>
              <a:rPr lang="en-US" altLang="ko-KR" sz="2800" dirty="0">
                <a:sym typeface="Wingdings" pitchFamily="2" charset="2"/>
              </a:rPr>
              <a:t> + x</a:t>
            </a:r>
            <a:r>
              <a:rPr lang="en-US" altLang="ko-KR" sz="2800" baseline="30000" dirty="0">
                <a:sym typeface="Wingdings" pitchFamily="2" charset="2"/>
              </a:rPr>
              <a:t>2</a:t>
            </a:r>
            <a:r>
              <a:rPr lang="en-US" altLang="ko-KR" sz="2800" dirty="0">
                <a:sym typeface="Wingdings" pitchFamily="2" charset="2"/>
              </a:rPr>
              <a:t> + x + </a:t>
            </a:r>
            <a:r>
              <a:rPr lang="en-US" altLang="ko-KR" sz="2800" dirty="0" smtClean="0">
                <a:sym typeface="Wingdings" pitchFamily="2" charset="2"/>
              </a:rPr>
              <a:t>1</a:t>
            </a:r>
            <a:endParaRPr lang="ko-KR" altLang="en-US" sz="2800" dirty="0"/>
          </a:p>
        </p:txBody>
      </p:sp>
      <p:sp>
        <p:nvSpPr>
          <p:cNvPr id="8" name="직사각형 7"/>
          <p:cNvSpPr/>
          <p:nvPr/>
        </p:nvSpPr>
        <p:spPr>
          <a:xfrm>
            <a:off x="6912934" y="1936319"/>
            <a:ext cx="40558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ctr">
              <a:buFont typeface="Arial" pitchFamily="34" charset="0"/>
              <a:buChar char="•"/>
            </a:pPr>
            <a:r>
              <a:rPr lang="en-US" altLang="ko-KR" sz="2800" dirty="0"/>
              <a:t>(</a:t>
            </a:r>
            <a:r>
              <a:rPr lang="en-US" altLang="ko-KR" sz="2800" dirty="0">
                <a:sym typeface="Wingdings" pitchFamily="2" charset="2"/>
              </a:rPr>
              <a:t>x</a:t>
            </a:r>
            <a:r>
              <a:rPr lang="en-US" altLang="ko-KR" sz="2800" baseline="30000" dirty="0">
                <a:sym typeface="Wingdings" pitchFamily="2" charset="2"/>
              </a:rPr>
              <a:t>2</a:t>
            </a:r>
            <a:r>
              <a:rPr lang="en-US" altLang="ko-KR" sz="2800" dirty="0">
                <a:sym typeface="Wingdings" pitchFamily="2" charset="2"/>
              </a:rPr>
              <a:t> + x + 1)(</a:t>
            </a:r>
            <a:r>
              <a:rPr lang="en-US" altLang="ko-KR" sz="2800" dirty="0" smtClean="0">
                <a:sym typeface="Wingdings" pitchFamily="2" charset="2"/>
              </a:rPr>
              <a:t>x</a:t>
            </a:r>
            <a:r>
              <a:rPr lang="en-US" altLang="ko-KR" sz="2800" baseline="30000" dirty="0" smtClean="0">
                <a:sym typeface="Wingdings" pitchFamily="2" charset="2"/>
              </a:rPr>
              <a:t>2 </a:t>
            </a:r>
            <a:r>
              <a:rPr lang="en-US" altLang="ko-KR" sz="2800" dirty="0">
                <a:sym typeface="Wingdings" pitchFamily="2" charset="2"/>
              </a:rPr>
              <a:t>+ 1</a:t>
            </a:r>
            <a:r>
              <a:rPr lang="en-US" altLang="ko-KR" sz="2800" dirty="0" smtClean="0">
                <a:sym typeface="Wingdings" pitchFamily="2" charset="2"/>
              </a:rPr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38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Field in AES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948606" y="1945958"/>
            <a:ext cx="6294789" cy="2966084"/>
            <a:chOff x="3125437" y="2508933"/>
            <a:chExt cx="6294789" cy="2966084"/>
          </a:xfrm>
        </p:grpSpPr>
        <p:sp>
          <p:nvSpPr>
            <p:cNvPr id="4" name="직사각형 3"/>
            <p:cNvSpPr/>
            <p:nvPr/>
          </p:nvSpPr>
          <p:spPr>
            <a:xfrm>
              <a:off x="5114440" y="2743201"/>
              <a:ext cx="2293749" cy="116399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dirty="0" smtClean="0">
                  <a:solidFill>
                    <a:schemeClr val="tx1"/>
                  </a:solidFill>
                </a:rPr>
                <a:t>AES</a:t>
              </a:r>
              <a:endParaRPr lang="ko-KR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직선 화살표 연결선 6"/>
            <p:cNvCxnSpPr/>
            <p:nvPr/>
          </p:nvCxnSpPr>
          <p:spPr>
            <a:xfrm>
              <a:off x="7408189" y="3325197"/>
              <a:ext cx="136385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125437" y="306358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X</a:t>
              </a:r>
              <a:endParaRPr lang="ko-KR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996712" y="3098699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Y</a:t>
              </a:r>
              <a:endParaRPr lang="ko-KR" altLang="en-US" sz="2800" dirty="0"/>
            </a:p>
          </p:txBody>
        </p:sp>
        <p:grpSp>
          <p:nvGrpSpPr>
            <p:cNvPr id="13" name="그룹 12"/>
            <p:cNvGrpSpPr/>
            <p:nvPr/>
          </p:nvGrpSpPr>
          <p:grpSpPr>
            <a:xfrm>
              <a:off x="3750590" y="3046031"/>
              <a:ext cx="1363850" cy="558332"/>
              <a:chOff x="3750590" y="3046031"/>
              <a:chExt cx="1363850" cy="558332"/>
            </a:xfrm>
          </p:grpSpPr>
          <p:cxnSp>
            <p:nvCxnSpPr>
              <p:cNvPr id="6" name="직선 화살표 연결선 5"/>
              <p:cNvCxnSpPr/>
              <p:nvPr/>
            </p:nvCxnSpPr>
            <p:spPr>
              <a:xfrm>
                <a:off x="3750590" y="3325197"/>
                <a:ext cx="1363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 10"/>
              <p:cNvCxnSpPr/>
              <p:nvPr/>
            </p:nvCxnSpPr>
            <p:spPr>
              <a:xfrm flipH="1">
                <a:off x="4200041" y="3046031"/>
                <a:ext cx="371959" cy="558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082900" y="2508933"/>
              <a:ext cx="6992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128</a:t>
              </a:r>
              <a:endParaRPr lang="ko-KR" altLang="en-US" sz="2400" dirty="0"/>
            </a:p>
          </p:txBody>
        </p:sp>
        <p:grpSp>
          <p:nvGrpSpPr>
            <p:cNvPr id="14" name="그룹 13"/>
            <p:cNvGrpSpPr/>
            <p:nvPr/>
          </p:nvGrpSpPr>
          <p:grpSpPr>
            <a:xfrm rot="16200000">
              <a:off x="5804114" y="4085227"/>
              <a:ext cx="914399" cy="558332"/>
              <a:chOff x="3750590" y="3046031"/>
              <a:chExt cx="1363850" cy="558332"/>
            </a:xfrm>
          </p:grpSpPr>
          <p:cxnSp>
            <p:nvCxnSpPr>
              <p:cNvPr id="15" name="직선 화살표 연결선 14"/>
              <p:cNvCxnSpPr/>
              <p:nvPr/>
            </p:nvCxnSpPr>
            <p:spPr>
              <a:xfrm>
                <a:off x="3750590" y="3325197"/>
                <a:ext cx="136385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/>
              <p:cNvCxnSpPr/>
              <p:nvPr/>
            </p:nvCxnSpPr>
            <p:spPr>
              <a:xfrm flipH="1">
                <a:off x="4200041" y="3046031"/>
                <a:ext cx="371959" cy="55833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779603" y="4289423"/>
              <a:ext cx="18982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128/192/256</a:t>
              </a:r>
              <a:endParaRPr lang="ko-KR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049556" y="4951797"/>
              <a:ext cx="42351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K</a:t>
              </a:r>
              <a:endParaRPr lang="ko-KR" altLang="en-US" sz="28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955444" y="5315919"/>
            <a:ext cx="8281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All internal AES operations of AES are based on finite fields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NTS-KEM(</a:t>
            </a:r>
            <a:r>
              <a:rPr lang="en-US" altLang="ko-KR" dirty="0" err="1" smtClean="0"/>
              <a:t>ff.c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1926" y="1254448"/>
            <a:ext cx="543738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086B3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#if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 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A71D5D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defined</a:t>
            </a:r>
            <a:r>
              <a:rPr kumimoji="1" lang="ko-KR" altLang="ko-KR" sz="2400" b="0" i="0" u="none" strike="noStrike" cap="none" normalizeH="0" baseline="0" dirty="0" smtClean="0">
                <a:ln>
                  <a:noFill/>
                </a:ln>
                <a:solidFill>
                  <a:srgbClr val="010101"/>
                </a:solidFill>
                <a:effectLst/>
                <a:latin typeface="Consolas" pitchFamily="49" charset="0"/>
                <a:ea typeface="굴림" pitchFamily="50" charset="-127"/>
                <a:cs typeface="Consolas" pitchFamily="49" charset="0"/>
              </a:rPr>
              <a:t>(INTERMEDIATE_VALUES)</a:t>
            </a:r>
            <a:endParaRPr kumimoji="1" lang="en-US" altLang="ko-KR" sz="2400" b="0" i="0" u="none" strike="noStrike" cap="none" normalizeH="0" baseline="0" dirty="0" smtClean="0">
              <a:ln>
                <a:noFill/>
              </a:ln>
              <a:solidFill>
                <a:srgbClr val="010101"/>
              </a:solidFill>
              <a:effectLst/>
              <a:latin typeface="Consolas" pitchFamily="49" charset="0"/>
              <a:ea typeface="굴림" pitchFamily="50" charset="-127"/>
              <a:cs typeface="Consolas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72752" y="1907627"/>
            <a:ext cx="1099852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 KATs </a:t>
            </a:r>
            <a:r>
              <a:rPr lang="en-US" altLang="ko-KR" sz="2400" dirty="0"/>
              <a:t>and Intermediate </a:t>
            </a:r>
            <a:r>
              <a:rPr lang="en-US" altLang="ko-KR" sz="2400" dirty="0" smtClean="0"/>
              <a:t>Values</a:t>
            </a:r>
            <a:br>
              <a:rPr lang="en-US" altLang="ko-KR" sz="2400" dirty="0" smtClean="0"/>
            </a:br>
            <a:endParaRPr lang="ko-KR" altLang="en-US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KATs</a:t>
            </a:r>
            <a:r>
              <a:rPr lang="en-US" altLang="ko-KR" sz="2400" dirty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known answers </a:t>
            </a:r>
            <a:r>
              <a:rPr lang="en-US" altLang="ko-KR" sz="2400" dirty="0" smtClean="0"/>
              <a:t>test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/>
              <a:t> "A publicly available set of parameters and values  that allow you to </a:t>
            </a:r>
            <a:br>
              <a:rPr lang="en-US" altLang="ko-KR" sz="2400" dirty="0" smtClean="0"/>
            </a:br>
            <a:r>
              <a:rPr lang="en-US" altLang="ko-KR" sz="2400" dirty="0" smtClean="0"/>
              <a:t>  check the correctness of an implementation.“</a:t>
            </a:r>
            <a:br>
              <a:rPr lang="en-US" altLang="ko-KR" sz="2400" dirty="0" smtClean="0"/>
            </a:b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- </a:t>
            </a:r>
            <a:r>
              <a:rPr lang="ko-KR" altLang="en-US" sz="2400" dirty="0" smtClean="0"/>
              <a:t>구현한 암호 모듈이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알맞게 구현이 된 것인지 확인해 볼 수 있는 입력 값 세트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endParaRPr lang="ko-KR" altLang="en-US" sz="24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NTS-KEM</a:t>
            </a:r>
            <a:r>
              <a:rPr lang="ko-KR" altLang="en-US" sz="2400" dirty="0" smtClean="0"/>
              <a:t> </a:t>
            </a:r>
            <a:r>
              <a:rPr lang="en-US" altLang="ko-KR" sz="2400" dirty="0" smtClean="0">
                <a:sym typeface="Wingdings" pitchFamily="2" charset="2"/>
              </a:rPr>
              <a:t>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NIST</a:t>
            </a:r>
            <a:r>
              <a:rPr lang="ko-KR" altLang="en-US" sz="2400" dirty="0"/>
              <a:t>에서 제공한 코드를 갖고 </a:t>
            </a:r>
            <a:r>
              <a:rPr lang="en-US" altLang="ko-KR" sz="2400" dirty="0"/>
              <a:t>KATs</a:t>
            </a:r>
            <a:r>
              <a:rPr lang="ko-KR" altLang="en-US" sz="2400" dirty="0"/>
              <a:t>를 </a:t>
            </a:r>
            <a:r>
              <a:rPr lang="ko-KR" altLang="en-US" sz="2400" dirty="0" smtClean="0"/>
              <a:t>진행</a:t>
            </a:r>
            <a:endParaRPr lang="ko-KR" altLang="en-US" sz="2400" dirty="0"/>
          </a:p>
          <a:p>
            <a:r>
              <a:rPr lang="en-US" altLang="ko-KR" sz="2400" dirty="0" smtClean="0"/>
              <a:t>     - </a:t>
            </a:r>
            <a:r>
              <a:rPr lang="en-US" altLang="ko-KR" sz="2400" dirty="0" err="1" smtClean="0"/>
              <a:t>PQCgenKAT_kem.c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AES-CTR-DRBG </a:t>
            </a:r>
            <a:r>
              <a:rPr lang="ko-KR" altLang="en-US" sz="2400" dirty="0" err="1" smtClean="0"/>
              <a:t>난수</a:t>
            </a:r>
            <a:r>
              <a:rPr lang="ko-KR" altLang="en-US" sz="2400" dirty="0"/>
              <a:t> </a:t>
            </a:r>
            <a:r>
              <a:rPr lang="ko-KR" altLang="en-US" sz="2400" dirty="0" err="1" smtClean="0"/>
              <a:t>생성</a:t>
            </a:r>
            <a:r>
              <a:rPr lang="ko-KR" altLang="en-US" sz="2400" dirty="0" err="1"/>
              <a:t>기</a:t>
            </a:r>
            <a:endParaRPr lang="ko-KR" altLang="en-US" sz="2400" dirty="0"/>
          </a:p>
          <a:p>
            <a:r>
              <a:rPr lang="ko-KR" altLang="en-US" sz="2400" dirty="0"/>
              <a:t>  </a:t>
            </a:r>
            <a:r>
              <a:rPr lang="ko-KR" altLang="en-US" sz="2400" dirty="0" smtClean="0"/>
              <a:t>   </a:t>
            </a:r>
            <a:r>
              <a:rPr lang="en-US" altLang="ko-KR" sz="2400" dirty="0" smtClean="0"/>
              <a:t>- KAT</a:t>
            </a:r>
            <a:r>
              <a:rPr lang="en-US" altLang="ko-KR" sz="2400" dirty="0"/>
              <a:t>,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intermediate </a:t>
            </a:r>
            <a:r>
              <a:rPr lang="en-US" altLang="ko-KR" sz="2400" dirty="0" smtClean="0"/>
              <a:t>value</a:t>
            </a:r>
            <a:r>
              <a:rPr lang="en-US" altLang="ko-KR" sz="2400" dirty="0"/>
              <a:t>: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set as 100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406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72424" y="2549549"/>
            <a:ext cx="3647152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5400" b="1" dirty="0" smtClean="0"/>
              <a:t>감사합니다</a:t>
            </a:r>
            <a:endParaRPr lang="ko-KR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Fields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smtClean="0"/>
              <a:t>Finite Field = Galois Field</a:t>
            </a:r>
          </a:p>
          <a:p>
            <a:endParaRPr lang="en-US" altLang="ko-KR" dirty="0"/>
          </a:p>
          <a:p>
            <a:r>
              <a:rPr lang="en-US" altLang="ko-KR" dirty="0" smtClean="0"/>
              <a:t>Basic algebraic structures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565033" y="4322654"/>
            <a:ext cx="1297063" cy="954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722597" y="3494478"/>
            <a:ext cx="2770963" cy="23361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3936569" y="2665708"/>
            <a:ext cx="4231037" cy="36609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673995" y="4413889"/>
            <a:ext cx="896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Group</a:t>
            </a:r>
            <a:endParaRPr lang="ko-KR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4851376" y="4013779"/>
            <a:ext cx="713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Ring</a:t>
            </a:r>
            <a:endParaRPr lang="ko-KR" alt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4351343" y="3357236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Field</a:t>
            </a:r>
            <a:endParaRPr lang="ko-KR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51200" y="478437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 -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556870" y="3676323"/>
            <a:ext cx="524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 - </a:t>
            </a:r>
          </a:p>
          <a:p>
            <a:r>
              <a:rPr lang="en-US" altLang="ko-KR" b="1" dirty="0"/>
              <a:t>X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208204" y="2848147"/>
            <a:ext cx="692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+ - </a:t>
            </a:r>
          </a:p>
          <a:p>
            <a:r>
              <a:rPr lang="en-US" altLang="ko-KR" b="1" dirty="0" smtClean="0"/>
              <a:t>X ()</a:t>
            </a:r>
            <a:r>
              <a:rPr lang="en-US" altLang="ko-KR" b="1" baseline="30000" dirty="0" smtClean="0"/>
              <a:t>-1</a:t>
            </a:r>
            <a:endParaRPr lang="ko-KR" altLang="en-US" b="1" baseline="30000" dirty="0"/>
          </a:p>
        </p:txBody>
      </p:sp>
    </p:spTree>
    <p:extLst>
      <p:ext uri="{BB962C8B-B14F-4D97-AF65-F5344CB8AC3E}">
        <p14:creationId xmlns:p14="http://schemas.microsoft.com/office/powerpoint/2010/main" val="244623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Fields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Elements of the Field(F)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All elements of F form an additive group with the group operation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“+” </a:t>
                </a:r>
                <a:r>
                  <a:rPr lang="en-US" altLang="ko-KR" dirty="0"/>
                  <a:t>and the neutral element </a:t>
                </a:r>
                <a:r>
                  <a:rPr lang="en-US" altLang="ko-KR" dirty="0" smtClean="0"/>
                  <a:t>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- All elements of F except 0 form a multiplicative group with the group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operation “x” and the neutral element 1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- When the two group operations are mixed, the </a:t>
                </a:r>
                <a:r>
                  <a:rPr lang="en-US" altLang="ko-KR" dirty="0" err="1" smtClean="0"/>
                  <a:t>distributivity</a:t>
                </a:r>
                <a:r>
                  <a:rPr lang="en-US" altLang="ko-KR" dirty="0" smtClean="0"/>
                  <a:t> 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law holds, i.e., for all </a:t>
                </a:r>
                <a:r>
                  <a:rPr lang="en-US" altLang="ko-KR" i="1" dirty="0" err="1" smtClean="0"/>
                  <a:t>a,b,c</a:t>
                </a:r>
                <a:r>
                  <a:rPr lang="en-US" altLang="ko-KR" i="1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ko-KR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altLang="ko-KR" i="1" dirty="0" smtClean="0"/>
                  <a:t>F: a(</a:t>
                </a:r>
                <a:r>
                  <a:rPr lang="en-US" altLang="ko-KR" i="1" dirty="0" err="1" smtClean="0"/>
                  <a:t>b+c</a:t>
                </a:r>
                <a:r>
                  <a:rPr lang="en-US" altLang="ko-KR" i="1" dirty="0" smtClean="0"/>
                  <a:t>) = (</a:t>
                </a:r>
                <a:r>
                  <a:rPr lang="en-US" altLang="ko-KR" i="1" dirty="0" err="1" smtClean="0"/>
                  <a:t>ab</a:t>
                </a:r>
                <a:r>
                  <a:rPr lang="en-US" altLang="ko-KR" i="1" dirty="0" smtClean="0"/>
                  <a:t>) + (ac)</a:t>
                </a:r>
                <a:endParaRPr lang="en-US" altLang="ko-KR" i="1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 r="-13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880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Fields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Field: </a:t>
            </a:r>
            <a:br>
              <a:rPr lang="en-US" altLang="ko-KR" dirty="0" smtClean="0"/>
            </a:br>
            <a:r>
              <a:rPr lang="en-US" altLang="ko-KR" dirty="0" smtClean="0"/>
              <a:t>Set of numbers in which we can add, subtract, multiply and divide</a:t>
            </a:r>
          </a:p>
          <a:p>
            <a:pPr>
              <a:lnSpc>
                <a:spcPct val="120000"/>
              </a:lnSpc>
            </a:pPr>
            <a:r>
              <a:rPr lang="en-US" altLang="ko-KR" dirty="0" smtClean="0"/>
              <a:t>FF only exist if they P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 elements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sz="2400" dirty="0" smtClean="0"/>
              <a:t>ex)</a:t>
            </a:r>
            <a:br>
              <a:rPr lang="en-US" altLang="ko-KR" sz="2400" dirty="0" smtClean="0"/>
            </a:br>
            <a:r>
              <a:rPr lang="en-US" altLang="ko-KR" sz="2400" dirty="0" smtClean="0"/>
              <a:t>(a) There is a FF with 77 </a:t>
            </a:r>
            <a:r>
              <a:rPr lang="en-US" altLang="ko-KR" sz="2400" dirty="0" smtClean="0">
                <a:sym typeface="Wingdings" pitchFamily="2" charset="2"/>
              </a:rPr>
              <a:t> GF(77)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/>
              <a:t>(b) </a:t>
            </a:r>
            <a:r>
              <a:rPr lang="en-US" altLang="ko-KR" sz="2400" dirty="0"/>
              <a:t>There is a FF with </a:t>
            </a:r>
            <a:r>
              <a:rPr lang="en-US" altLang="ko-KR" sz="2400" dirty="0" smtClean="0"/>
              <a:t>81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smtClean="0">
                <a:sym typeface="Wingdings" pitchFamily="2" charset="2"/>
              </a:rPr>
              <a:t>GF(81) = GF(3</a:t>
            </a:r>
            <a:r>
              <a:rPr lang="en-US" altLang="ko-KR" sz="2400" baseline="30000" dirty="0" smtClean="0">
                <a:sym typeface="Wingdings" pitchFamily="2" charset="2"/>
              </a:rPr>
              <a:t>4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/>
              <a:t>(c) </a:t>
            </a:r>
            <a:r>
              <a:rPr lang="en-US" altLang="ko-KR" sz="2400" dirty="0"/>
              <a:t>There is a FF with </a:t>
            </a:r>
            <a:r>
              <a:rPr lang="en-US" altLang="ko-KR" sz="2400" dirty="0" smtClean="0"/>
              <a:t>256 </a:t>
            </a:r>
            <a:r>
              <a:rPr lang="en-US" altLang="ko-KR" sz="2400" dirty="0">
                <a:sym typeface="Wingdings" pitchFamily="2" charset="2"/>
              </a:rPr>
              <a:t> </a:t>
            </a:r>
            <a:r>
              <a:rPr lang="en-US" altLang="ko-KR" sz="2400" dirty="0" smtClean="0">
                <a:sym typeface="Wingdings" pitchFamily="2" charset="2"/>
              </a:rPr>
              <a:t>GF(256) </a:t>
            </a:r>
            <a:r>
              <a:rPr lang="en-US" altLang="ko-KR" sz="2400" dirty="0">
                <a:sym typeface="Wingdings" pitchFamily="2" charset="2"/>
              </a:rPr>
              <a:t>= </a:t>
            </a:r>
            <a:r>
              <a:rPr lang="en-US" altLang="ko-KR" sz="2400" dirty="0" smtClean="0">
                <a:sym typeface="Wingdings" pitchFamily="2" charset="2"/>
              </a:rPr>
              <a:t>GF(2</a:t>
            </a:r>
            <a:r>
              <a:rPr lang="en-US" altLang="ko-KR" sz="2400" baseline="30000" dirty="0" smtClean="0">
                <a:sym typeface="Wingdings" pitchFamily="2" charset="2"/>
              </a:rPr>
              <a:t>8</a:t>
            </a:r>
            <a:r>
              <a:rPr lang="en-US" altLang="ko-KR" sz="2400" dirty="0" smtClean="0">
                <a:sym typeface="Wingdings" pitchFamily="2" charset="2"/>
              </a:rPr>
              <a:t>)</a:t>
            </a: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150220" y="280125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P: prime   m: integers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3692" y="473595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AES Field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56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Finite Fields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Types of FF</a:t>
            </a:r>
            <a:endParaRPr lang="en-US" altLang="ko-KR" dirty="0"/>
          </a:p>
        </p:txBody>
      </p:sp>
      <p:grpSp>
        <p:nvGrpSpPr>
          <p:cNvPr id="4" name="그룹 3"/>
          <p:cNvGrpSpPr/>
          <p:nvPr/>
        </p:nvGrpSpPr>
        <p:grpSpPr>
          <a:xfrm>
            <a:off x="3640976" y="2154493"/>
            <a:ext cx="6024370" cy="3723819"/>
            <a:chOff x="4064571" y="2417735"/>
            <a:chExt cx="5167948" cy="3194442"/>
          </a:xfrm>
        </p:grpSpPr>
        <p:sp>
          <p:nvSpPr>
            <p:cNvPr id="6" name="TextBox 5"/>
            <p:cNvSpPr txBox="1"/>
            <p:nvPr/>
          </p:nvSpPr>
          <p:spPr>
            <a:xfrm>
              <a:off x="5610386" y="2417735"/>
              <a:ext cx="169790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600" dirty="0" smtClean="0"/>
                <a:t>GF(P</a:t>
              </a:r>
              <a:r>
                <a:rPr lang="en-US" altLang="ko-KR" sz="3600" baseline="30000" dirty="0" smtClean="0"/>
                <a:t>m</a:t>
              </a:r>
              <a:r>
                <a:rPr lang="en-US" altLang="ko-KR" sz="3600" dirty="0" smtClean="0"/>
                <a:t>)</a:t>
              </a:r>
              <a:endParaRPr lang="ko-KR" altLang="en-US" sz="3600" dirty="0"/>
            </a:p>
          </p:txBody>
        </p:sp>
        <p:cxnSp>
          <p:nvCxnSpPr>
            <p:cNvPr id="8" name="직선 연결선 7"/>
            <p:cNvCxnSpPr/>
            <p:nvPr/>
          </p:nvCxnSpPr>
          <p:spPr>
            <a:xfrm flipH="1">
              <a:off x="5128648" y="2948704"/>
              <a:ext cx="1162373" cy="1162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6291021" y="2948704"/>
              <a:ext cx="915691" cy="11623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446722" y="4278845"/>
              <a:ext cx="12538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GF(p)</a:t>
              </a:r>
              <a:endParaRPr lang="ko-KR" altLang="en-US" sz="32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27956" y="4278845"/>
              <a:ext cx="14814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3200" dirty="0" smtClean="0"/>
                <a:t>GF(p</a:t>
              </a:r>
              <a:r>
                <a:rPr lang="en-US" altLang="ko-KR" sz="3200" baseline="30000" dirty="0" smtClean="0"/>
                <a:t>m</a:t>
              </a:r>
              <a:r>
                <a:rPr lang="en-US" altLang="ko-KR" sz="3200" dirty="0" smtClean="0"/>
                <a:t>)</a:t>
              </a:r>
              <a:endParaRPr lang="ko-KR" altLang="en-US" sz="32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64571" y="4740510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Prime Fields</a:t>
              </a:r>
              <a:endParaRPr lang="ko-KR" altLang="en-US" sz="24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35735" y="3529890"/>
              <a:ext cx="962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</a:t>
              </a:r>
              <a:r>
                <a:rPr lang="en-US" altLang="ko-KR" sz="2400" dirty="0" smtClean="0"/>
                <a:t> &gt; 1</a:t>
              </a:r>
              <a:endParaRPr lang="ko-KR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4844" y="3558306"/>
              <a:ext cx="9621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m</a:t>
              </a:r>
              <a:r>
                <a:rPr lang="en-US" altLang="ko-KR" sz="2400" dirty="0" smtClean="0"/>
                <a:t> = 1</a:t>
              </a:r>
              <a:endParaRPr lang="ko-KR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136453" y="4751454"/>
              <a:ext cx="23423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Extension fields</a:t>
              </a:r>
              <a:endParaRPr lang="ko-KR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073227" y="5150512"/>
              <a:ext cx="115929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GF(2</a:t>
              </a:r>
              <a:r>
                <a:rPr lang="en-US" altLang="ko-KR" sz="2400" baseline="30000" dirty="0" smtClean="0"/>
                <a:t>m</a:t>
              </a:r>
              <a:r>
                <a:rPr lang="en-US" altLang="ko-KR" sz="2400" dirty="0" smtClean="0"/>
                <a:t>)</a:t>
              </a:r>
              <a:endParaRPr lang="ko-KR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946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Prime Fields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The elements of a prime field GF(p) are the integers {0,1, …,p-1}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a) add, subtract, multiply</a:t>
                </a:r>
                <a:br>
                  <a:rPr lang="en-US" altLang="ko-KR" dirty="0" smtClean="0"/>
                </a:br>
                <a:r>
                  <a:rPr lang="en-US" altLang="ko-KR" sz="2400" dirty="0" smtClean="0"/>
                  <a:t>Let </a:t>
                </a:r>
                <a:r>
                  <a:rPr lang="en-US" altLang="ko-KR" sz="2400" i="1" dirty="0" err="1" smtClean="0"/>
                  <a:t>a,b</a:t>
                </a: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 i="0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ko-KR" sz="2400" dirty="0" smtClean="0"/>
                  <a:t>GF(p) = {0,1 …, p-1}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a + b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2400" dirty="0" smtClean="0"/>
                  <a:t> c mod p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a – b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d </a:t>
                </a:r>
                <a:r>
                  <a:rPr lang="en-US" altLang="ko-KR" sz="2400" dirty="0"/>
                  <a:t>mod </a:t>
                </a:r>
                <a:r>
                  <a:rPr lang="en-US" altLang="ko-KR" sz="2400" dirty="0" smtClean="0"/>
                  <a:t>p</a:t>
                </a:r>
                <a:br>
                  <a:rPr lang="en-US" altLang="ko-KR" sz="2400" dirty="0" smtClean="0"/>
                </a:br>
                <a:r>
                  <a:rPr lang="en-US" altLang="ko-KR" sz="2400" dirty="0"/>
                  <a:t>a </a:t>
                </a:r>
                <a:r>
                  <a:rPr lang="en-US" altLang="ko-KR" sz="2400" dirty="0" smtClean="0"/>
                  <a:t>x </a:t>
                </a:r>
                <a:r>
                  <a:rPr lang="en-US" altLang="ko-KR" sz="2400" dirty="0"/>
                  <a:t>b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e </a:t>
                </a:r>
                <a:r>
                  <a:rPr lang="en-US" altLang="ko-KR" sz="2400" dirty="0"/>
                  <a:t>mod </a:t>
                </a:r>
                <a:r>
                  <a:rPr lang="en-US" altLang="ko-KR" sz="2400" dirty="0" smtClean="0"/>
                  <a:t>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ko-KR" sz="2400" dirty="0"/>
                  <a:t>b</a:t>
                </a:r>
                <a:r>
                  <a:rPr lang="en-US" altLang="ko-KR" sz="2400" dirty="0" smtClean="0"/>
                  <a:t>) inversion</a:t>
                </a:r>
                <a:br>
                  <a:rPr lang="en-US" altLang="ko-KR" sz="2400" dirty="0" smtClean="0"/>
                </a:br>
                <a:r>
                  <a:rPr lang="en-US" altLang="ko-KR" sz="2400" i="1" dirty="0" smtClean="0"/>
                  <a:t>a</a:t>
                </a:r>
                <a:r>
                  <a:rPr lang="en-US" altLang="ko-KR" sz="24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sz="2400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ko-KR" sz="2400" dirty="0"/>
                  <a:t>GF(p</a:t>
                </a:r>
                <a:r>
                  <a:rPr lang="en-US" altLang="ko-KR" sz="2400" dirty="0" smtClean="0"/>
                  <a:t>) </a:t>
                </a:r>
                <a:br>
                  <a:rPr lang="en-US" altLang="ko-KR" sz="2400" dirty="0" smtClean="0"/>
                </a:br>
                <a:r>
                  <a:rPr lang="en-US" altLang="ko-KR" sz="2400" dirty="0" smtClean="0"/>
                  <a:t>The inversion a</a:t>
                </a:r>
                <a:r>
                  <a:rPr lang="en-US" altLang="ko-KR" sz="2400" baseline="30000" dirty="0" smtClean="0"/>
                  <a:t>-1</a:t>
                </a:r>
                <a:r>
                  <a:rPr lang="en-US" altLang="ko-KR" sz="2400" dirty="0"/>
                  <a:t> </a:t>
                </a:r>
                <a:r>
                  <a:rPr lang="en-US" altLang="ko-KR" sz="2400" dirty="0" smtClean="0"/>
                  <a:t>must satisfy </a:t>
                </a:r>
                <a:r>
                  <a:rPr lang="en-US" altLang="ko-KR" sz="2400" i="1" dirty="0" smtClean="0"/>
                  <a:t>a x a</a:t>
                </a:r>
                <a:r>
                  <a:rPr lang="en-US" altLang="ko-KR" sz="2400" i="1" baseline="30000" dirty="0" smtClean="0"/>
                  <a:t>-1</a:t>
                </a:r>
                <a:r>
                  <a:rPr lang="en-US" altLang="ko-KR" sz="2400" i="1" dirty="0" smtClean="0"/>
                  <a:t> </a:t>
                </a:r>
                <a:r>
                  <a:rPr lang="en-US" altLang="ko-KR" sz="2400" i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altLang="ko-KR" sz="2400" i="1" dirty="0"/>
                  <a:t> </a:t>
                </a:r>
                <a:r>
                  <a:rPr lang="en-US" altLang="ko-KR" sz="2400" i="1" dirty="0" smtClean="0"/>
                  <a:t> 1 mod p</a:t>
                </a:r>
                <a:br>
                  <a:rPr lang="en-US" altLang="ko-KR" sz="2400" i="1" dirty="0" smtClean="0"/>
                </a:br>
                <a:r>
                  <a:rPr lang="en-US" altLang="ko-KR" sz="2400" i="1" dirty="0" smtClean="0"/>
                  <a:t>- Extended </a:t>
                </a:r>
                <a:r>
                  <a:rPr lang="en-US" altLang="ko-KR" sz="2400" i="1" dirty="0"/>
                  <a:t>E</a:t>
                </a:r>
                <a:r>
                  <a:rPr lang="en-US" altLang="ko-KR" sz="2400" i="1" dirty="0" smtClean="0"/>
                  <a:t>uclidean algorithm</a:t>
                </a:r>
                <a:endParaRPr lang="en-US" altLang="ko-KR" sz="2400" i="1" baseline="30000" dirty="0"/>
              </a:p>
            </p:txBody>
          </p:sp>
        </mc:Choice>
        <mc:Fallback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66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Extension Fields GF(2</a:t>
            </a:r>
            <a:r>
              <a:rPr lang="en-US" altLang="ko-KR" baseline="30000" dirty="0" smtClean="0"/>
              <a:t>m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ko-KR" dirty="0" smtClean="0"/>
                  <a:t>a) Element representation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- The elements of GF(2</a:t>
                </a:r>
                <a:r>
                  <a:rPr lang="en-US" altLang="ko-KR" baseline="30000" dirty="0" smtClean="0"/>
                  <a:t>m</a:t>
                </a:r>
                <a:r>
                  <a:rPr lang="en-US" altLang="ko-KR" dirty="0" smtClean="0"/>
                  <a:t>) are polynomials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 a</a:t>
                </a:r>
                <a:r>
                  <a:rPr lang="en-US" altLang="ko-KR" baseline="-25000" dirty="0" smtClean="0"/>
                  <a:t>m-1</a:t>
                </a:r>
                <a:r>
                  <a:rPr lang="en-US" altLang="ko-KR" dirty="0" smtClean="0"/>
                  <a:t>X</a:t>
                </a:r>
                <a:r>
                  <a:rPr lang="en-US" altLang="ko-KR" baseline="30000" dirty="0" smtClean="0"/>
                  <a:t>m-1</a:t>
                </a:r>
                <a:r>
                  <a:rPr lang="en-US" altLang="ko-KR" dirty="0" smtClean="0"/>
                  <a:t> +  … + a</a:t>
                </a:r>
                <a:r>
                  <a:rPr lang="en-US" altLang="ko-KR" baseline="-25000" dirty="0" smtClean="0"/>
                  <a:t>1</a:t>
                </a:r>
                <a:r>
                  <a:rPr lang="en-US" altLang="ko-KR" dirty="0" smtClean="0"/>
                  <a:t>X + a</a:t>
                </a:r>
                <a:r>
                  <a:rPr lang="en-US" altLang="ko-KR" baseline="-25000" dirty="0" smtClean="0"/>
                  <a:t>0 </a:t>
                </a:r>
                <a:r>
                  <a:rPr lang="en-US" altLang="ko-KR" dirty="0" smtClean="0"/>
                  <a:t>= A(x)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ko-KR" dirty="0" smtClean="0"/>
                  <a:t> GF(2</a:t>
                </a:r>
                <a:r>
                  <a:rPr lang="en-US" altLang="ko-KR" baseline="30000" dirty="0" smtClean="0"/>
                  <a:t>m</a:t>
                </a:r>
                <a:r>
                  <a:rPr lang="en-US" altLang="ko-KR" dirty="0" smtClean="0"/>
                  <a:t>)</a:t>
                </a:r>
                <a:br>
                  <a:rPr lang="en-US" altLang="ko-KR" dirty="0" smtClean="0"/>
                </a:b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- </a:t>
                </a:r>
                <a:r>
                  <a:rPr lang="en-US" altLang="ko-KR" dirty="0" err="1" smtClean="0"/>
                  <a:t>a</a:t>
                </a:r>
                <a:r>
                  <a:rPr lang="en-US" altLang="ko-KR" baseline="-25000" dirty="0" err="1" smtClean="0"/>
                  <a:t>i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/>
                        <a:ea typeface="Cambria Math"/>
                      </a:rPr>
                      <m:t>∈ </m:t>
                    </m:r>
                  </m:oMath>
                </a14:m>
                <a:r>
                  <a:rPr lang="en-US" altLang="ko-KR" dirty="0" smtClean="0"/>
                  <a:t>GF(2) = {0,1}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  </a:t>
                </a:r>
                <a:r>
                  <a:rPr lang="en-US" altLang="ko-KR" sz="2400" dirty="0" smtClean="0">
                    <a:sym typeface="Wingdings" pitchFamily="2" charset="2"/>
                  </a:rPr>
                  <a:t> Prime Field</a:t>
                </a:r>
                <a:r>
                  <a:rPr lang="en-US" altLang="ko-KR" sz="2400" dirty="0">
                    <a:sym typeface="Wingdings" pitchFamily="2" charset="2"/>
                  </a:rPr>
                  <a:t/>
                </a:r>
                <a:br>
                  <a:rPr lang="en-US" altLang="ko-KR" sz="2400" dirty="0">
                    <a:sym typeface="Wingdings" pitchFamily="2" charset="2"/>
                  </a:rPr>
                </a:br>
                <a:endParaRPr lang="en-US" altLang="ko-KR" sz="2400" dirty="0" smtClean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1">
                <a:blip r:embed="rId2"/>
                <a:stretch>
                  <a:fillRect l="-911" t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15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1070</Words>
  <Application>Microsoft Office PowerPoint</Application>
  <PresentationFormat>사용자 지정</PresentationFormat>
  <Paragraphs>230</Paragraphs>
  <Slides>31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3" baseType="lpstr">
      <vt:lpstr>CryptoCraft 테마</vt:lpstr>
      <vt:lpstr>제목 테마</vt:lpstr>
      <vt:lpstr>Algebra Fields</vt:lpstr>
      <vt:lpstr>PowerPoint 프레젠테이션</vt:lpstr>
      <vt:lpstr>Field in AES</vt:lpstr>
      <vt:lpstr>Finite Fields</vt:lpstr>
      <vt:lpstr>Finite Fields</vt:lpstr>
      <vt:lpstr>Finite Fields</vt:lpstr>
      <vt:lpstr>Finite Fields</vt:lpstr>
      <vt:lpstr>Prime Fields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Extension Fields GF(2m)</vt:lpstr>
      <vt:lpstr>NTS-KEM</vt:lpstr>
      <vt:lpstr>NTS-KEM(ff.h)</vt:lpstr>
      <vt:lpstr>NTS-KEM(ff.h)</vt:lpstr>
      <vt:lpstr>NTS-KEM(ff.c)</vt:lpstr>
      <vt:lpstr>NTS-KEM(ff.c)</vt:lpstr>
      <vt:lpstr>NTS-KEM(ff.c)</vt:lpstr>
      <vt:lpstr>NTS-KEM(ff.c)</vt:lpstr>
      <vt:lpstr>NTS-KEM(ff.c)</vt:lpstr>
      <vt:lpstr>NTS-KEM(ff.c)</vt:lpstr>
      <vt:lpstr>NTS-KEM(ff.c)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155</cp:revision>
  <dcterms:created xsi:type="dcterms:W3CDTF">2019-03-05T04:29:07Z</dcterms:created>
  <dcterms:modified xsi:type="dcterms:W3CDTF">2019-12-15T14:01:24Z</dcterms:modified>
</cp:coreProperties>
</file>