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/>
          <p:nvPr>
            <p:ph type="title"/>
          </p:nvPr>
        </p:nvSpPr>
        <p:spPr>
          <a:xfrm>
            <a:off x="0" y="1223120"/>
            <a:ext cx="12192000" cy="2387601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half" idx="1"/>
          </p:nvPr>
        </p:nvSpPr>
        <p:spPr>
          <a:xfrm>
            <a:off x="-3" y="3794871"/>
            <a:ext cx="12192004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1pPr>
            <a:lvl2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2pPr>
            <a:lvl3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3pPr>
            <a:lvl4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4pPr>
            <a:lvl5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pic>
        <p:nvPicPr>
          <p:cNvPr id="23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5" y="6195047"/>
            <a:ext cx="3026855" cy="6427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80201" y="6215219"/>
            <a:ext cx="1311799" cy="642784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선 연결선 8"/>
          <p:cNvSpPr/>
          <p:nvPr/>
        </p:nvSpPr>
        <p:spPr>
          <a:xfrm>
            <a:off x="4863596" y="2208980"/>
            <a:ext cx="1994077" cy="5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1055590" y="1691014"/>
            <a:ext cx="10071856" cy="71895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  <a:lvl2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2pPr>
            <a:lvl3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3pPr>
            <a:lvl4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4pPr>
            <a:lvl5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pPr/>
            <a:r>
              <a:t>제목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텍스트 개체 틀 4"/>
          <p:cNvSpPr/>
          <p:nvPr>
            <p:ph type="body" sz="quarter" idx="21" hasCustomPrompt="1"/>
          </p:nvPr>
        </p:nvSpPr>
        <p:spPr>
          <a:xfrm>
            <a:off x="1055591" y="2606855"/>
            <a:ext cx="10071852" cy="718957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</a:t>
            </a:r>
          </a:p>
        </p:txBody>
      </p:sp>
      <p:sp>
        <p:nvSpPr>
          <p:cNvPr id="35" name="텍스트 개체 틀 4"/>
          <p:cNvSpPr/>
          <p:nvPr>
            <p:ph type="body" sz="quarter" idx="22" hasCustomPrompt="1"/>
          </p:nvPr>
        </p:nvSpPr>
        <p:spPr>
          <a:xfrm>
            <a:off x="1055591" y="3526039"/>
            <a:ext cx="10071852" cy="71895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</a:t>
            </a:r>
          </a:p>
        </p:txBody>
      </p:sp>
      <p:sp>
        <p:nvSpPr>
          <p:cNvPr id="36" name="텍스트 개체 틀 4"/>
          <p:cNvSpPr/>
          <p:nvPr>
            <p:ph type="body" sz="quarter" idx="23" hasCustomPrompt="1"/>
          </p:nvPr>
        </p:nvSpPr>
        <p:spPr>
          <a:xfrm>
            <a:off x="1055593" y="4441880"/>
            <a:ext cx="10071849" cy="718956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</a:t>
            </a:r>
          </a:p>
        </p:txBody>
      </p:sp>
      <p:sp>
        <p:nvSpPr>
          <p:cNvPr id="37" name="모서리가 둥근 직사각형 19"/>
          <p:cNvSpPr/>
          <p:nvPr/>
        </p:nvSpPr>
        <p:spPr>
          <a:xfrm>
            <a:off x="1064556" y="1691014"/>
            <a:ext cx="10062886" cy="715616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" name="모서리가 둥근 직사각형 19"/>
          <p:cNvSpPr/>
          <p:nvPr/>
        </p:nvSpPr>
        <p:spPr>
          <a:xfrm>
            <a:off x="1064556" y="2603618"/>
            <a:ext cx="10062886" cy="715616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" name="모서리가 둥근 직사각형 19"/>
          <p:cNvSpPr/>
          <p:nvPr/>
        </p:nvSpPr>
        <p:spPr>
          <a:xfrm>
            <a:off x="1064556" y="3532616"/>
            <a:ext cx="10062886" cy="715616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모서리가 둥근 직사각형 19"/>
          <p:cNvSpPr/>
          <p:nvPr/>
        </p:nvSpPr>
        <p:spPr>
          <a:xfrm>
            <a:off x="1064556" y="4445220"/>
            <a:ext cx="10062886" cy="715616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3"/>
          <p:cNvSpPr txBox="1"/>
          <p:nvPr/>
        </p:nvSpPr>
        <p:spPr>
          <a:xfrm>
            <a:off x="45718" y="2767277"/>
            <a:ext cx="12100563" cy="1226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 &amp; A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xfrm>
            <a:off x="8463948" y="6224225"/>
            <a:ext cx="273652" cy="26425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9"/>
          <p:cNvSpPr/>
          <p:nvPr/>
        </p:nvSpPr>
        <p:spPr>
          <a:xfrm>
            <a:off x="411920" y="207747"/>
            <a:ext cx="11368162" cy="762166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411920" y="207747"/>
            <a:ext cx="11368162" cy="762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411162" y="1152525"/>
            <a:ext cx="11369676" cy="505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11805339" y="6412231"/>
            <a:ext cx="386663" cy="37522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/>
          <p:cNvSpPr txBox="1"/>
          <p:nvPr>
            <p:ph type="title"/>
          </p:nvPr>
        </p:nvSpPr>
        <p:spPr>
          <a:xfrm>
            <a:off x="0" y="1223120"/>
            <a:ext cx="12192000" cy="2387601"/>
          </a:xfrm>
          <a:prstGeom prst="rect">
            <a:avLst/>
          </a:prstGeom>
        </p:spPr>
        <p:txBody>
          <a:bodyPr/>
          <a:lstStyle/>
          <a:p>
            <a:pPr/>
            <a:r>
              <a:t>강화학습</a:t>
            </a:r>
          </a:p>
        </p:txBody>
      </p:sp>
      <p:sp>
        <p:nvSpPr>
          <p:cNvPr id="59" name="부제목 2"/>
          <p:cNvSpPr txBox="1"/>
          <p:nvPr>
            <p:ph type="body" sz="half" idx="1"/>
          </p:nvPr>
        </p:nvSpPr>
        <p:spPr>
          <a:xfrm>
            <a:off x="-5" y="3794871"/>
            <a:ext cx="12192007" cy="1655762"/>
          </a:xfrm>
          <a:prstGeom prst="rect">
            <a:avLst/>
          </a:prstGeom>
        </p:spPr>
        <p:txBody>
          <a:bodyPr/>
          <a:lstStyle/>
          <a:p>
            <a:pPr/>
            <a:r>
              <a:t>https://youtu.be/0LJmCZtd5jo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직사각형 9"/>
          <p:cNvSpPr txBox="1"/>
          <p:nvPr>
            <p:ph type="sldNum" sz="quarter" idx="4294967295"/>
          </p:nvPr>
        </p:nvSpPr>
        <p:spPr>
          <a:xfrm>
            <a:off x="11805336" y="6412231"/>
            <a:ext cx="386662" cy="37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제목 1"/>
          <p:cNvSpPr txBox="1"/>
          <p:nvPr>
            <p:ph type="title"/>
          </p:nvPr>
        </p:nvSpPr>
        <p:spPr>
          <a:xfrm>
            <a:off x="411919" y="207746"/>
            <a:ext cx="11368162" cy="762168"/>
          </a:xfrm>
          <a:prstGeom prst="rect">
            <a:avLst/>
          </a:prstGeom>
        </p:spPr>
        <p:txBody>
          <a:bodyPr/>
          <a:lstStyle/>
          <a:p>
            <a:pPr/>
            <a:r>
              <a:t>Optimal Policy</a:t>
            </a:r>
          </a:p>
        </p:txBody>
      </p:sp>
      <p:sp>
        <p:nvSpPr>
          <p:cNvPr id="217" name="텍스트 개체 틀 2"/>
          <p:cNvSpPr txBox="1"/>
          <p:nvPr>
            <p:ph type="body" idx="1"/>
          </p:nvPr>
        </p:nvSpPr>
        <p:spPr>
          <a:xfrm>
            <a:off x="411159" y="1152525"/>
            <a:ext cx="11369682" cy="5057775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State Value function: 지금 state로부터 시작해서 기대되는 Return, 현재 State에 대한 평가</a:t>
            </a:r>
          </a:p>
          <a:p>
            <a:pPr marL="175859" indent="-175859">
              <a:defRPr sz="19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e>
                    <m:lim>
                      <m:limLow>
                        <m:e/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lim>
                      </m:limLow>
                    </m:lim>
                  </m:limUpp>
                  <m:sSubSu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sub>
                    <m:sup>
                      <m:sSub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sup>
                  </m:sSubSup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sub>
                  </m:sSub>
                </m:oMath>
              </m:oMathPara>
            </a14:m>
            <a:endParaRPr sz="1800"/>
          </a:p>
          <a:p>
            <a:pPr>
              <a:defRPr sz="1800"/>
            </a:pPr>
          </a:p>
          <a:p>
            <a:pPr>
              <a:defRPr sz="1800"/>
            </a:pPr>
            <a:r>
              <a:t>Action Value function: 지금 state에서의 지금 행동으로부터 기대되는 Return, 현재 action에 대한 평가 (Q - value)</a:t>
            </a:r>
          </a:p>
          <a:p>
            <a:pPr marL="175859" indent="-175859">
              <a:defRPr sz="19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e>
                    <m:lim>
                      <m:limLow>
                        <m:e/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lim>
                      </m:limLow>
                    </m:lim>
                  </m:limUpp>
                  <m:sSubSu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sub>
                    <m:sup>
                      <m:sSub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sup>
                  </m:sSubSup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sub>
                  </m:sSub>
                </m:oMath>
              </m:oMathPara>
            </a14:m>
            <a:endParaRPr sz="1800"/>
          </a:p>
          <a:p>
            <a:pPr>
              <a:defRPr sz="1800"/>
            </a:pPr>
          </a:p>
          <a:p>
            <a:pPr>
              <a:defRPr sz="1800"/>
            </a:pPr>
            <a:r>
              <a:t>State Value Function을 maximize 하는 것</a:t>
            </a:r>
          </a:p>
        </p:txBody>
      </p:sp>
      <p:sp>
        <p:nvSpPr>
          <p:cNvPr id="218" name="텍스트"/>
          <p:cNvSpPr txBox="1"/>
          <p:nvPr/>
        </p:nvSpPr>
        <p:spPr>
          <a:xfrm>
            <a:off x="8876523" y="5368759"/>
            <a:ext cx="2130187" cy="5552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/>
                    <m:sup/>
                  </m:sSub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직사각형 9"/>
          <p:cNvSpPr txBox="1"/>
          <p:nvPr>
            <p:ph type="sldNum" sz="quarter" idx="4294967295"/>
          </p:nvPr>
        </p:nvSpPr>
        <p:spPr>
          <a:xfrm>
            <a:off x="11824186" y="6412231"/>
            <a:ext cx="367811" cy="37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제목 1"/>
          <p:cNvSpPr txBox="1"/>
          <p:nvPr>
            <p:ph type="title"/>
          </p:nvPr>
        </p:nvSpPr>
        <p:spPr>
          <a:xfrm>
            <a:off x="411919" y="207746"/>
            <a:ext cx="11368162" cy="762168"/>
          </a:xfrm>
          <a:prstGeom prst="rect">
            <a:avLst/>
          </a:prstGeom>
        </p:spPr>
        <p:txBody>
          <a:bodyPr/>
          <a:lstStyle/>
          <a:p>
            <a:pPr/>
            <a:r>
              <a:t>Bellman Equation</a:t>
            </a:r>
          </a:p>
        </p:txBody>
      </p:sp>
      <p:sp>
        <p:nvSpPr>
          <p:cNvPr id="222" name="텍스트 개체 틀 2"/>
          <p:cNvSpPr txBox="1"/>
          <p:nvPr>
            <p:ph type="body" idx="1"/>
          </p:nvPr>
        </p:nvSpPr>
        <p:spPr>
          <a:xfrm>
            <a:off x="411159" y="1152525"/>
            <a:ext cx="11369682" cy="5057775"/>
          </a:xfrm>
          <a:prstGeom prst="rect">
            <a:avLst/>
          </a:prstGeom>
        </p:spPr>
        <p:txBody>
          <a:bodyPr/>
          <a:lstStyle/>
          <a:p>
            <a:pPr>
              <a:defRPr sz="23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limUp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e>
                    <m:lim>
                      <m:limLow>
                        <m:e/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lim>
                      </m:limLow>
                    </m:lim>
                  </m:limUpp>
                  <m:sSub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sub>
                    <m:sup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sup>
                  </m:sSubSu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sub>
                  </m:sSub>
                </m:oMath>
              </m:oMathPara>
            </a14:m>
            <a:endParaRPr sz="1800"/>
          </a:p>
          <a:p>
            <a:pPr marL="175859" indent="-175859">
              <a:defRPr sz="19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sub>
                    <m:sup/>
                  </m:sSubSup>
                  <m:sSubSu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sub>
                    <m:sup>
                      <m:sSub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sup>
                  </m:sSubSup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  <a:endParaRPr sz="1800"/>
          </a:p>
          <a:p>
            <a:pPr marL="167865" indent="-167865">
              <a:defRPr sz="19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Su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e>
                    <m:sub>
                      <m:sSub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sub>
                    <m:sup/>
                  </m:sSubSup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  <a:endParaRPr sz="1800"/>
          </a:p>
        </p:txBody>
      </p:sp>
      <p:sp>
        <p:nvSpPr>
          <p:cNvPr id="223" name="텍스트"/>
          <p:cNvSpPr txBox="1"/>
          <p:nvPr/>
        </p:nvSpPr>
        <p:spPr>
          <a:xfrm>
            <a:off x="7948472" y="4994485"/>
            <a:ext cx="3731606" cy="906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3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161300" indent="-1613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5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z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1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직사각형 9"/>
          <p:cNvSpPr txBox="1"/>
          <p:nvPr>
            <p:ph type="sldNum" sz="quarter" idx="4294967295"/>
          </p:nvPr>
        </p:nvSpPr>
        <p:spPr>
          <a:xfrm>
            <a:off x="11805332" y="6412231"/>
            <a:ext cx="386662" cy="37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제목 1"/>
          <p:cNvSpPr txBox="1"/>
          <p:nvPr>
            <p:ph type="title"/>
          </p:nvPr>
        </p:nvSpPr>
        <p:spPr>
          <a:xfrm>
            <a:off x="411919" y="207746"/>
            <a:ext cx="11368162" cy="762168"/>
          </a:xfrm>
          <a:prstGeom prst="rect">
            <a:avLst/>
          </a:prstGeom>
        </p:spPr>
        <p:txBody>
          <a:bodyPr/>
          <a:lstStyle/>
          <a:p>
            <a:pPr/>
            <a:r>
              <a:t>DQN</a:t>
            </a:r>
          </a:p>
        </p:txBody>
      </p:sp>
      <p:sp>
        <p:nvSpPr>
          <p:cNvPr id="227" name="텍스트 개체 틀 2"/>
          <p:cNvSpPr txBox="1"/>
          <p:nvPr>
            <p:ph type="body" idx="1"/>
          </p:nvPr>
        </p:nvSpPr>
        <p:spPr>
          <a:xfrm>
            <a:off x="411159" y="1152525"/>
            <a:ext cx="11369682" cy="5057775"/>
          </a:xfrm>
          <a:prstGeom prst="rect">
            <a:avLst/>
          </a:prstGeom>
        </p:spPr>
        <p:txBody>
          <a:bodyPr/>
          <a:lstStyle/>
          <a:p>
            <a:pPr/>
            <a:r>
              <a:t>Cart-Pole</a:t>
            </a:r>
          </a:p>
        </p:txBody>
      </p:sp>
      <p:pic>
        <p:nvPicPr>
          <p:cNvPr id="22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5468" y="2227725"/>
            <a:ext cx="4361064" cy="2907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직사각형 9"/>
          <p:cNvSpPr txBox="1"/>
          <p:nvPr>
            <p:ph type="sldNum" sz="quarter" idx="4294967295"/>
          </p:nvPr>
        </p:nvSpPr>
        <p:spPr>
          <a:xfrm>
            <a:off x="11805332" y="6412231"/>
            <a:ext cx="386662" cy="37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제목 1"/>
          <p:cNvSpPr txBox="1"/>
          <p:nvPr>
            <p:ph type="title"/>
          </p:nvPr>
        </p:nvSpPr>
        <p:spPr>
          <a:xfrm>
            <a:off x="411919" y="207746"/>
            <a:ext cx="11368162" cy="762168"/>
          </a:xfrm>
          <a:prstGeom prst="rect">
            <a:avLst/>
          </a:prstGeom>
        </p:spPr>
        <p:txBody>
          <a:bodyPr/>
          <a:lstStyle/>
          <a:p>
            <a:pPr/>
            <a:r>
              <a:t>DQN</a:t>
            </a:r>
          </a:p>
        </p:txBody>
      </p:sp>
      <p:sp>
        <p:nvSpPr>
          <p:cNvPr id="232" name="텍스트 개체 틀 2"/>
          <p:cNvSpPr txBox="1"/>
          <p:nvPr>
            <p:ph type="body" idx="1"/>
          </p:nvPr>
        </p:nvSpPr>
        <p:spPr>
          <a:xfrm>
            <a:off x="411159" y="1152525"/>
            <a:ext cx="11369682" cy="50577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3549" y="2182809"/>
            <a:ext cx="8724901" cy="2997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직사각형 9"/>
          <p:cNvSpPr txBox="1"/>
          <p:nvPr>
            <p:ph type="sldNum" sz="quarter" idx="4294967295"/>
          </p:nvPr>
        </p:nvSpPr>
        <p:spPr>
          <a:xfrm>
            <a:off x="11805332" y="6412231"/>
            <a:ext cx="386662" cy="37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6" name="제목 1"/>
          <p:cNvSpPr txBox="1"/>
          <p:nvPr>
            <p:ph type="title"/>
          </p:nvPr>
        </p:nvSpPr>
        <p:spPr>
          <a:xfrm>
            <a:off x="411919" y="207746"/>
            <a:ext cx="11368162" cy="762168"/>
          </a:xfrm>
          <a:prstGeom prst="rect">
            <a:avLst/>
          </a:prstGeom>
        </p:spPr>
        <p:txBody>
          <a:bodyPr/>
          <a:lstStyle/>
          <a:p>
            <a:pPr/>
            <a:r>
              <a:t>DQN</a:t>
            </a:r>
          </a:p>
        </p:txBody>
      </p:sp>
      <p:sp>
        <p:nvSpPr>
          <p:cNvPr id="237" name="텍스트 개체 틀 2"/>
          <p:cNvSpPr txBox="1"/>
          <p:nvPr>
            <p:ph type="body" idx="1"/>
          </p:nvPr>
        </p:nvSpPr>
        <p:spPr>
          <a:xfrm>
            <a:off x="411159" y="1152525"/>
            <a:ext cx="11369682" cy="50577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4300" y="2030409"/>
            <a:ext cx="9677401" cy="3556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직사각형 9"/>
          <p:cNvSpPr txBox="1"/>
          <p:nvPr>
            <p:ph type="sldNum" sz="quarter" idx="4294967295"/>
          </p:nvPr>
        </p:nvSpPr>
        <p:spPr>
          <a:xfrm>
            <a:off x="11805332" y="6412231"/>
            <a:ext cx="386662" cy="37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1" name="제목 1"/>
          <p:cNvSpPr txBox="1"/>
          <p:nvPr>
            <p:ph type="title"/>
          </p:nvPr>
        </p:nvSpPr>
        <p:spPr>
          <a:xfrm>
            <a:off x="411919" y="207746"/>
            <a:ext cx="11368162" cy="762168"/>
          </a:xfrm>
          <a:prstGeom prst="rect">
            <a:avLst/>
          </a:prstGeom>
        </p:spPr>
        <p:txBody>
          <a:bodyPr/>
          <a:lstStyle/>
          <a:p>
            <a:pPr/>
            <a:r>
              <a:t>DQN</a:t>
            </a:r>
          </a:p>
        </p:txBody>
      </p:sp>
      <p:pic>
        <p:nvPicPr>
          <p:cNvPr id="24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0626" y="1536698"/>
            <a:ext cx="5613405" cy="3784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1050" y="1130299"/>
            <a:ext cx="5626102" cy="4597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직사각형 9"/>
          <p:cNvSpPr txBox="1"/>
          <p:nvPr>
            <p:ph type="sldNum" sz="quarter" idx="4294967295"/>
          </p:nvPr>
        </p:nvSpPr>
        <p:spPr>
          <a:xfrm>
            <a:off x="11805332" y="6412231"/>
            <a:ext cx="386662" cy="37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제목 1"/>
          <p:cNvSpPr txBox="1"/>
          <p:nvPr>
            <p:ph type="title"/>
          </p:nvPr>
        </p:nvSpPr>
        <p:spPr>
          <a:xfrm>
            <a:off x="411919" y="207746"/>
            <a:ext cx="11368162" cy="762168"/>
          </a:xfrm>
          <a:prstGeom prst="rect">
            <a:avLst/>
          </a:prstGeom>
        </p:spPr>
        <p:txBody>
          <a:bodyPr/>
          <a:lstStyle/>
          <a:p>
            <a:pPr/>
            <a:r>
              <a:t>DQN</a:t>
            </a:r>
          </a:p>
        </p:txBody>
      </p:sp>
      <p:sp>
        <p:nvSpPr>
          <p:cNvPr id="247" name="텍스트 개체 틀 2"/>
          <p:cNvSpPr txBox="1"/>
          <p:nvPr>
            <p:ph type="body" idx="1"/>
          </p:nvPr>
        </p:nvSpPr>
        <p:spPr>
          <a:xfrm>
            <a:off x="411159" y="1152525"/>
            <a:ext cx="11369682" cy="50577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1029" y="1578420"/>
            <a:ext cx="5209945" cy="4205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직사각형 9"/>
          <p:cNvSpPr txBox="1"/>
          <p:nvPr>
            <p:ph type="sldNum" sz="quarter" idx="4294967295"/>
          </p:nvPr>
        </p:nvSpPr>
        <p:spPr>
          <a:xfrm>
            <a:off x="11805332" y="6412231"/>
            <a:ext cx="386662" cy="37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제목 1"/>
          <p:cNvSpPr txBox="1"/>
          <p:nvPr>
            <p:ph type="title"/>
          </p:nvPr>
        </p:nvSpPr>
        <p:spPr>
          <a:xfrm>
            <a:off x="411919" y="207746"/>
            <a:ext cx="11368162" cy="762168"/>
          </a:xfrm>
          <a:prstGeom prst="rect">
            <a:avLst/>
          </a:prstGeom>
        </p:spPr>
        <p:txBody>
          <a:bodyPr/>
          <a:lstStyle/>
          <a:p>
            <a:pPr/>
            <a:r>
              <a:t>DQN</a:t>
            </a:r>
          </a:p>
        </p:txBody>
      </p:sp>
      <p:sp>
        <p:nvSpPr>
          <p:cNvPr id="252" name="텍스트 개체 틀 2"/>
          <p:cNvSpPr txBox="1"/>
          <p:nvPr>
            <p:ph type="body" idx="1"/>
          </p:nvPr>
        </p:nvSpPr>
        <p:spPr>
          <a:xfrm>
            <a:off x="411159" y="1152525"/>
            <a:ext cx="11369682" cy="50577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7583" y="1444605"/>
            <a:ext cx="8699501" cy="1028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1499" y="2938475"/>
            <a:ext cx="4495804" cy="2882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52433" y="2830525"/>
            <a:ext cx="1905003" cy="3098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1"/>
          <p:cNvSpPr txBox="1"/>
          <p:nvPr>
            <p:ph type="body" sz="quarter" idx="1"/>
          </p:nvPr>
        </p:nvSpPr>
        <p:spPr>
          <a:xfrm>
            <a:off x="1055592" y="1691014"/>
            <a:ext cx="10071852" cy="718957"/>
          </a:xfrm>
          <a:prstGeom prst="rect">
            <a:avLst/>
          </a:prstGeom>
        </p:spPr>
        <p:txBody>
          <a:bodyPr/>
          <a:lstStyle/>
          <a:p>
            <a:pPr/>
            <a:r>
              <a:t>Reinforcement Learning</a:t>
            </a:r>
          </a:p>
        </p:txBody>
      </p:sp>
      <p:sp>
        <p:nvSpPr>
          <p:cNvPr id="62" name="텍스트 개체 틀 2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Markov Decision Process</a:t>
            </a:r>
          </a:p>
        </p:txBody>
      </p:sp>
      <p:sp>
        <p:nvSpPr>
          <p:cNvPr id="63" name="텍스트 개체 틀 3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Optimal Policy</a:t>
            </a:r>
          </a:p>
        </p:txBody>
      </p:sp>
      <p:sp>
        <p:nvSpPr>
          <p:cNvPr id="64" name="텍스트 개체 틀 4"/>
          <p:cNvSpPr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Bellman Equation</a:t>
            </a:r>
          </a:p>
        </p:txBody>
      </p:sp>
      <p:grpSp>
        <p:nvGrpSpPr>
          <p:cNvPr id="67" name="텍스트 개체 틀 4"/>
          <p:cNvGrpSpPr/>
          <p:nvPr/>
        </p:nvGrpSpPr>
        <p:grpSpPr>
          <a:xfrm>
            <a:off x="1060074" y="5338774"/>
            <a:ext cx="10071852" cy="718956"/>
            <a:chOff x="0" y="0"/>
            <a:chExt cx="10071850" cy="718955"/>
          </a:xfrm>
        </p:grpSpPr>
        <p:sp>
          <p:nvSpPr>
            <p:cNvPr id="65" name="직사각형"/>
            <p:cNvSpPr/>
            <p:nvPr/>
          </p:nvSpPr>
          <p:spPr>
            <a:xfrm>
              <a:off x="-1" y="-1"/>
              <a:ext cx="10071852" cy="718957"/>
            </a:xfrm>
            <a:prstGeom prst="rect">
              <a:avLst/>
            </a:prstGeom>
            <a:noFill/>
            <a:ln w="9525" cap="flat">
              <a:solidFill>
                <a:srgbClr val="3F6EC3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>
                  <a:ln w="9525" cap="flat">
                    <a:solidFill>
                      <a:srgbClr val="3B3838"/>
                    </a:solidFill>
                    <a:prstDash val="solid"/>
                    <a:round/>
                  </a:ln>
                  <a:solidFill>
                    <a:srgbClr val="3B3838"/>
                  </a:solidFill>
                </a:defRPr>
              </a:pPr>
            </a:p>
          </p:txBody>
        </p:sp>
        <p:sp>
          <p:nvSpPr>
            <p:cNvPr id="66" name="DQN"/>
            <p:cNvSpPr txBox="1"/>
            <p:nvPr/>
          </p:nvSpPr>
          <p:spPr>
            <a:xfrm>
              <a:off x="4762" y="4762"/>
              <a:ext cx="10062326" cy="7094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2800">
                  <a:ln w="9525" cap="flat">
                    <a:solidFill>
                      <a:srgbClr val="3B3838"/>
                    </a:solidFill>
                    <a:prstDash val="solid"/>
                    <a:round/>
                  </a:ln>
                  <a:solidFill>
                    <a:srgbClr val="3B3838"/>
                  </a:solidFill>
                </a:defRPr>
              </a:lvl1pPr>
            </a:lstStyle>
            <a:p>
              <a:pPr/>
              <a:r>
                <a:t>DQN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9"/>
          <p:cNvSpPr txBox="1"/>
          <p:nvPr>
            <p:ph type="sldNum" sz="quarter" idx="4294967295"/>
          </p:nvPr>
        </p:nvSpPr>
        <p:spPr>
          <a:xfrm>
            <a:off x="11946597" y="6412231"/>
            <a:ext cx="245399" cy="37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" name="제목 1"/>
          <p:cNvSpPr txBox="1"/>
          <p:nvPr>
            <p:ph type="title"/>
          </p:nvPr>
        </p:nvSpPr>
        <p:spPr>
          <a:xfrm>
            <a:off x="411919" y="207743"/>
            <a:ext cx="11368162" cy="762170"/>
          </a:xfrm>
          <a:prstGeom prst="rect">
            <a:avLst/>
          </a:prstGeom>
        </p:spPr>
        <p:txBody>
          <a:bodyPr/>
          <a:lstStyle/>
          <a:p>
            <a:pPr/>
            <a:r>
              <a:t>Reinforcement Learning</a:t>
            </a:r>
          </a:p>
        </p:txBody>
      </p:sp>
      <p:sp>
        <p:nvSpPr>
          <p:cNvPr id="71" name="텍스트 개체 틀 2"/>
          <p:cNvSpPr txBox="1"/>
          <p:nvPr>
            <p:ph type="body" idx="1"/>
          </p:nvPr>
        </p:nvSpPr>
        <p:spPr>
          <a:xfrm>
            <a:off x="411159" y="1152525"/>
            <a:ext cx="11369682" cy="5057775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강화학습이란</a:t>
            </a:r>
          </a:p>
          <a:p>
            <a:pPr lvl="1" marL="685800" indent="-228600">
              <a:defRPr sz="1800"/>
            </a:pPr>
            <a:r>
              <a:t>현재 상태(S, State)에서 행동(A, Action)에 대한 보상(R, Reward)를 최대로 만드는 것</a:t>
            </a:r>
          </a:p>
          <a:p>
            <a:pPr lvl="1" marL="685800" indent="-228600">
              <a:defRPr sz="1800"/>
            </a:pPr>
            <a:r>
              <a:t>칸 안에는 Q-value</a:t>
            </a:r>
          </a:p>
          <a:p>
            <a:pPr lvl="1" marL="685800" indent="-228600">
              <a:defRPr sz="1800"/>
            </a:pPr>
            <a:r>
              <a:t>episode에 따라 reward가 갱신됨</a:t>
            </a:r>
          </a:p>
          <a:p>
            <a:pPr lvl="1" marL="685800" indent="-228600">
              <a:defRPr sz="1800"/>
            </a:pPr>
            <a:r>
              <a:t>다음 state의 가장 큰 값으로 갱신</a:t>
            </a:r>
          </a:p>
        </p:txBody>
      </p:sp>
      <p:sp>
        <p:nvSpPr>
          <p:cNvPr id="72" name="사각형"/>
          <p:cNvSpPr/>
          <p:nvPr/>
        </p:nvSpPr>
        <p:spPr>
          <a:xfrm>
            <a:off x="5531799" y="2268790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" name="사각형"/>
          <p:cNvSpPr/>
          <p:nvPr/>
        </p:nvSpPr>
        <p:spPr>
          <a:xfrm>
            <a:off x="6792352" y="2268790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4" name="선"/>
          <p:cNvSpPr/>
          <p:nvPr/>
        </p:nvSpPr>
        <p:spPr>
          <a:xfrm flipV="1">
            <a:off x="6800268" y="2288145"/>
            <a:ext cx="1231299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5" name="선"/>
          <p:cNvSpPr/>
          <p:nvPr/>
        </p:nvSpPr>
        <p:spPr>
          <a:xfrm flipH="1" flipV="1">
            <a:off x="6811704" y="2288145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" name="사각형"/>
          <p:cNvSpPr/>
          <p:nvPr/>
        </p:nvSpPr>
        <p:spPr>
          <a:xfrm>
            <a:off x="5531799" y="3529345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7" name="선"/>
          <p:cNvSpPr/>
          <p:nvPr/>
        </p:nvSpPr>
        <p:spPr>
          <a:xfrm flipV="1">
            <a:off x="5539718" y="3548696"/>
            <a:ext cx="1231298" cy="1231297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선"/>
          <p:cNvSpPr/>
          <p:nvPr/>
        </p:nvSpPr>
        <p:spPr>
          <a:xfrm flipH="1" flipV="1">
            <a:off x="5551153" y="3548696"/>
            <a:ext cx="1231298" cy="1231297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사각형"/>
          <p:cNvSpPr/>
          <p:nvPr/>
        </p:nvSpPr>
        <p:spPr>
          <a:xfrm>
            <a:off x="6792352" y="3529345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0" name="선"/>
          <p:cNvSpPr/>
          <p:nvPr/>
        </p:nvSpPr>
        <p:spPr>
          <a:xfrm flipV="1">
            <a:off x="6800270" y="3548696"/>
            <a:ext cx="1231298" cy="1231297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선"/>
          <p:cNvSpPr/>
          <p:nvPr/>
        </p:nvSpPr>
        <p:spPr>
          <a:xfrm flipH="1" flipV="1">
            <a:off x="6811705" y="3548696"/>
            <a:ext cx="1231298" cy="1231297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2" name="사각형"/>
          <p:cNvSpPr/>
          <p:nvPr/>
        </p:nvSpPr>
        <p:spPr>
          <a:xfrm>
            <a:off x="8062248" y="2259220"/>
            <a:ext cx="1270005" cy="1270005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3" name="선"/>
          <p:cNvSpPr/>
          <p:nvPr/>
        </p:nvSpPr>
        <p:spPr>
          <a:xfrm flipV="1">
            <a:off x="8092154" y="2288145"/>
            <a:ext cx="1231297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4" name="선"/>
          <p:cNvSpPr/>
          <p:nvPr/>
        </p:nvSpPr>
        <p:spPr>
          <a:xfrm flipH="1" flipV="1">
            <a:off x="8081601" y="2278574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사각형"/>
          <p:cNvSpPr/>
          <p:nvPr/>
        </p:nvSpPr>
        <p:spPr>
          <a:xfrm>
            <a:off x="9324495" y="2268790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6" name="맛집…"/>
          <p:cNvSpPr txBox="1"/>
          <p:nvPr/>
        </p:nvSpPr>
        <p:spPr>
          <a:xfrm>
            <a:off x="9642485" y="2595111"/>
            <a:ext cx="656884" cy="617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맛집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 = 1</a:t>
            </a:r>
          </a:p>
        </p:txBody>
      </p:sp>
      <p:sp>
        <p:nvSpPr>
          <p:cNvPr id="87" name="현재 위치"/>
          <p:cNvSpPr txBox="1"/>
          <p:nvPr/>
        </p:nvSpPr>
        <p:spPr>
          <a:xfrm>
            <a:off x="5687495" y="2718392"/>
            <a:ext cx="958605" cy="37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현재 위치</a:t>
            </a:r>
          </a:p>
        </p:txBody>
      </p:sp>
      <p:sp>
        <p:nvSpPr>
          <p:cNvPr id="88" name="사각형"/>
          <p:cNvSpPr/>
          <p:nvPr/>
        </p:nvSpPr>
        <p:spPr>
          <a:xfrm>
            <a:off x="5531091" y="4789363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9" name="선"/>
          <p:cNvSpPr/>
          <p:nvPr/>
        </p:nvSpPr>
        <p:spPr>
          <a:xfrm flipV="1">
            <a:off x="5539009" y="4808716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선"/>
          <p:cNvSpPr/>
          <p:nvPr/>
        </p:nvSpPr>
        <p:spPr>
          <a:xfrm flipH="1" flipV="1">
            <a:off x="5550444" y="4808716"/>
            <a:ext cx="1231296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1" name="사각형"/>
          <p:cNvSpPr/>
          <p:nvPr/>
        </p:nvSpPr>
        <p:spPr>
          <a:xfrm>
            <a:off x="6791642" y="4789363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" name="선"/>
          <p:cNvSpPr/>
          <p:nvPr/>
        </p:nvSpPr>
        <p:spPr>
          <a:xfrm flipV="1">
            <a:off x="6799560" y="4808716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선"/>
          <p:cNvSpPr/>
          <p:nvPr/>
        </p:nvSpPr>
        <p:spPr>
          <a:xfrm flipH="1" flipV="1">
            <a:off x="6810994" y="4808716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사각형"/>
          <p:cNvSpPr/>
          <p:nvPr/>
        </p:nvSpPr>
        <p:spPr>
          <a:xfrm>
            <a:off x="8053613" y="4789144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" name="선"/>
          <p:cNvSpPr/>
          <p:nvPr/>
        </p:nvSpPr>
        <p:spPr>
          <a:xfrm flipV="1">
            <a:off x="8061531" y="4808497"/>
            <a:ext cx="1231297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6" name="선"/>
          <p:cNvSpPr/>
          <p:nvPr/>
        </p:nvSpPr>
        <p:spPr>
          <a:xfrm flipH="1" flipV="1">
            <a:off x="8072965" y="4808497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7" name="사각형"/>
          <p:cNvSpPr/>
          <p:nvPr/>
        </p:nvSpPr>
        <p:spPr>
          <a:xfrm>
            <a:off x="9315443" y="3519773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8" name="선"/>
          <p:cNvSpPr/>
          <p:nvPr/>
        </p:nvSpPr>
        <p:spPr>
          <a:xfrm flipV="1">
            <a:off x="9323361" y="3539125"/>
            <a:ext cx="1231297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" name="선"/>
          <p:cNvSpPr/>
          <p:nvPr/>
        </p:nvSpPr>
        <p:spPr>
          <a:xfrm flipH="1" flipV="1">
            <a:off x="9334795" y="3539125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사각형"/>
          <p:cNvSpPr/>
          <p:nvPr/>
        </p:nvSpPr>
        <p:spPr>
          <a:xfrm>
            <a:off x="8057153" y="3519773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1" name="선"/>
          <p:cNvSpPr/>
          <p:nvPr/>
        </p:nvSpPr>
        <p:spPr>
          <a:xfrm flipV="1">
            <a:off x="8065071" y="3539125"/>
            <a:ext cx="1231297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선"/>
          <p:cNvSpPr/>
          <p:nvPr/>
        </p:nvSpPr>
        <p:spPr>
          <a:xfrm flipH="1" flipV="1">
            <a:off x="8076506" y="3539125"/>
            <a:ext cx="1231297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사각형"/>
          <p:cNvSpPr/>
          <p:nvPr/>
        </p:nvSpPr>
        <p:spPr>
          <a:xfrm>
            <a:off x="9315443" y="4789144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4" name="선"/>
          <p:cNvSpPr/>
          <p:nvPr/>
        </p:nvSpPr>
        <p:spPr>
          <a:xfrm flipV="1">
            <a:off x="9323361" y="4808497"/>
            <a:ext cx="1231297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선"/>
          <p:cNvSpPr/>
          <p:nvPr/>
        </p:nvSpPr>
        <p:spPr>
          <a:xfrm flipH="1" flipV="1">
            <a:off x="9334795" y="4808497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제목 1"/>
          <p:cNvSpPr txBox="1"/>
          <p:nvPr>
            <p:ph type="title"/>
          </p:nvPr>
        </p:nvSpPr>
        <p:spPr>
          <a:xfrm>
            <a:off x="411919" y="207746"/>
            <a:ext cx="11368162" cy="762168"/>
          </a:xfrm>
          <a:prstGeom prst="rect">
            <a:avLst/>
          </a:prstGeom>
        </p:spPr>
        <p:txBody>
          <a:bodyPr/>
          <a:lstStyle/>
          <a:p>
            <a:pPr/>
            <a:r>
              <a:t>Reinforcement Learning</a:t>
            </a:r>
          </a:p>
        </p:txBody>
      </p:sp>
      <p:sp>
        <p:nvSpPr>
          <p:cNvPr id="108" name="텍스트 개체 틀 2"/>
          <p:cNvSpPr txBox="1"/>
          <p:nvPr>
            <p:ph type="body" idx="1"/>
          </p:nvPr>
        </p:nvSpPr>
        <p:spPr>
          <a:xfrm>
            <a:off x="411159" y="1152525"/>
            <a:ext cx="11369682" cy="5057775"/>
          </a:xfrm>
          <a:prstGeom prst="rect">
            <a:avLst/>
          </a:prstGeom>
        </p:spPr>
        <p:txBody>
          <a:bodyPr/>
          <a:lstStyle>
            <a:lvl2pPr marL="685800" indent="-228600"/>
          </a:lstStyle>
          <a:p>
            <a:pPr/>
            <a:r>
              <a:t>Greedy Algorithm (Exploitation)</a:t>
            </a:r>
          </a:p>
          <a:p>
            <a:pPr lvl="1"/>
            <a:r>
              <a:t>탐욕적인 알고리즘</a:t>
            </a:r>
          </a:p>
        </p:txBody>
      </p:sp>
      <p:sp>
        <p:nvSpPr>
          <p:cNvPr id="109" name="직사각형 9"/>
          <p:cNvSpPr txBox="1"/>
          <p:nvPr>
            <p:ph type="sldNum" sz="quarter" idx="4294967295"/>
          </p:nvPr>
        </p:nvSpPr>
        <p:spPr>
          <a:xfrm>
            <a:off x="11946597" y="6412231"/>
            <a:ext cx="245399" cy="37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사각형"/>
          <p:cNvSpPr/>
          <p:nvPr/>
        </p:nvSpPr>
        <p:spPr>
          <a:xfrm>
            <a:off x="5531799" y="2268790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1" name="사각형"/>
          <p:cNvSpPr/>
          <p:nvPr/>
        </p:nvSpPr>
        <p:spPr>
          <a:xfrm>
            <a:off x="6792352" y="2268790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2" name="선"/>
          <p:cNvSpPr/>
          <p:nvPr/>
        </p:nvSpPr>
        <p:spPr>
          <a:xfrm flipV="1">
            <a:off x="6800268" y="2288145"/>
            <a:ext cx="1231299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선"/>
          <p:cNvSpPr/>
          <p:nvPr/>
        </p:nvSpPr>
        <p:spPr>
          <a:xfrm flipH="1" flipV="1">
            <a:off x="6811704" y="2288145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사각형"/>
          <p:cNvSpPr/>
          <p:nvPr/>
        </p:nvSpPr>
        <p:spPr>
          <a:xfrm>
            <a:off x="5531799" y="3529345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5" name="선"/>
          <p:cNvSpPr/>
          <p:nvPr/>
        </p:nvSpPr>
        <p:spPr>
          <a:xfrm flipV="1">
            <a:off x="5539718" y="3548698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선"/>
          <p:cNvSpPr/>
          <p:nvPr/>
        </p:nvSpPr>
        <p:spPr>
          <a:xfrm flipH="1" flipV="1">
            <a:off x="5551153" y="3548698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사각형"/>
          <p:cNvSpPr/>
          <p:nvPr/>
        </p:nvSpPr>
        <p:spPr>
          <a:xfrm>
            <a:off x="6792352" y="3529345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" name="선"/>
          <p:cNvSpPr/>
          <p:nvPr/>
        </p:nvSpPr>
        <p:spPr>
          <a:xfrm flipV="1">
            <a:off x="6800268" y="3548698"/>
            <a:ext cx="1231299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9" name="선"/>
          <p:cNvSpPr/>
          <p:nvPr/>
        </p:nvSpPr>
        <p:spPr>
          <a:xfrm flipH="1" flipV="1">
            <a:off x="6811704" y="3548698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" name="사각형"/>
          <p:cNvSpPr/>
          <p:nvPr/>
        </p:nvSpPr>
        <p:spPr>
          <a:xfrm>
            <a:off x="8062248" y="2259220"/>
            <a:ext cx="1270005" cy="1270005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1" name="선"/>
          <p:cNvSpPr/>
          <p:nvPr/>
        </p:nvSpPr>
        <p:spPr>
          <a:xfrm flipV="1">
            <a:off x="8092153" y="2288145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2" name="선"/>
          <p:cNvSpPr/>
          <p:nvPr/>
        </p:nvSpPr>
        <p:spPr>
          <a:xfrm flipH="1" flipV="1">
            <a:off x="8081601" y="2278574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사각형"/>
          <p:cNvSpPr/>
          <p:nvPr/>
        </p:nvSpPr>
        <p:spPr>
          <a:xfrm>
            <a:off x="9324495" y="2268790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4" name="맛집…"/>
          <p:cNvSpPr txBox="1"/>
          <p:nvPr/>
        </p:nvSpPr>
        <p:spPr>
          <a:xfrm>
            <a:off x="9642485" y="2595111"/>
            <a:ext cx="656884" cy="617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맛집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 = 1</a:t>
            </a:r>
          </a:p>
        </p:txBody>
      </p:sp>
      <p:sp>
        <p:nvSpPr>
          <p:cNvPr id="125" name="현재 위치"/>
          <p:cNvSpPr txBox="1"/>
          <p:nvPr/>
        </p:nvSpPr>
        <p:spPr>
          <a:xfrm>
            <a:off x="5687495" y="2718392"/>
            <a:ext cx="958605" cy="37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현재 위치</a:t>
            </a:r>
          </a:p>
        </p:txBody>
      </p:sp>
      <p:sp>
        <p:nvSpPr>
          <p:cNvPr id="126" name="사각형"/>
          <p:cNvSpPr/>
          <p:nvPr/>
        </p:nvSpPr>
        <p:spPr>
          <a:xfrm>
            <a:off x="5531091" y="4789363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선"/>
          <p:cNvSpPr/>
          <p:nvPr/>
        </p:nvSpPr>
        <p:spPr>
          <a:xfrm flipV="1">
            <a:off x="5539009" y="4808716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선"/>
          <p:cNvSpPr/>
          <p:nvPr/>
        </p:nvSpPr>
        <p:spPr>
          <a:xfrm flipH="1" flipV="1">
            <a:off x="5550444" y="4808716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" name="사각형"/>
          <p:cNvSpPr/>
          <p:nvPr/>
        </p:nvSpPr>
        <p:spPr>
          <a:xfrm>
            <a:off x="6791642" y="4789363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0" name="선"/>
          <p:cNvSpPr/>
          <p:nvPr/>
        </p:nvSpPr>
        <p:spPr>
          <a:xfrm flipV="1">
            <a:off x="6799560" y="4808716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선"/>
          <p:cNvSpPr/>
          <p:nvPr/>
        </p:nvSpPr>
        <p:spPr>
          <a:xfrm flipH="1" flipV="1">
            <a:off x="6810994" y="4808716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사각형"/>
          <p:cNvSpPr/>
          <p:nvPr/>
        </p:nvSpPr>
        <p:spPr>
          <a:xfrm>
            <a:off x="8053613" y="4789144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3" name="선"/>
          <p:cNvSpPr/>
          <p:nvPr/>
        </p:nvSpPr>
        <p:spPr>
          <a:xfrm flipV="1">
            <a:off x="8061529" y="4808497"/>
            <a:ext cx="1231299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선"/>
          <p:cNvSpPr/>
          <p:nvPr/>
        </p:nvSpPr>
        <p:spPr>
          <a:xfrm flipH="1" flipV="1">
            <a:off x="8072965" y="4808497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" name="사각형"/>
          <p:cNvSpPr/>
          <p:nvPr/>
        </p:nvSpPr>
        <p:spPr>
          <a:xfrm>
            <a:off x="9315442" y="3519773"/>
            <a:ext cx="1270005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6" name="선"/>
          <p:cNvSpPr/>
          <p:nvPr/>
        </p:nvSpPr>
        <p:spPr>
          <a:xfrm flipV="1">
            <a:off x="9323360" y="3539125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선"/>
          <p:cNvSpPr/>
          <p:nvPr/>
        </p:nvSpPr>
        <p:spPr>
          <a:xfrm flipH="1" flipV="1">
            <a:off x="9334795" y="3539125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사각형"/>
          <p:cNvSpPr/>
          <p:nvPr/>
        </p:nvSpPr>
        <p:spPr>
          <a:xfrm>
            <a:off x="8057153" y="3519773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9" name="선"/>
          <p:cNvSpPr/>
          <p:nvPr/>
        </p:nvSpPr>
        <p:spPr>
          <a:xfrm flipV="1">
            <a:off x="8065071" y="3539125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선"/>
          <p:cNvSpPr/>
          <p:nvPr/>
        </p:nvSpPr>
        <p:spPr>
          <a:xfrm flipH="1" flipV="1">
            <a:off x="8076506" y="3539125"/>
            <a:ext cx="1231297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사각형"/>
          <p:cNvSpPr/>
          <p:nvPr/>
        </p:nvSpPr>
        <p:spPr>
          <a:xfrm>
            <a:off x="9315442" y="4789144"/>
            <a:ext cx="1270005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2" name="선"/>
          <p:cNvSpPr/>
          <p:nvPr/>
        </p:nvSpPr>
        <p:spPr>
          <a:xfrm flipV="1">
            <a:off x="9323360" y="4808497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선"/>
          <p:cNvSpPr/>
          <p:nvPr/>
        </p:nvSpPr>
        <p:spPr>
          <a:xfrm flipH="1" flipV="1">
            <a:off x="9334795" y="4808497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직사각형 9"/>
          <p:cNvSpPr txBox="1"/>
          <p:nvPr>
            <p:ph type="sldNum" sz="quarter" idx="4294967295"/>
          </p:nvPr>
        </p:nvSpPr>
        <p:spPr>
          <a:xfrm>
            <a:off x="11946597" y="6412231"/>
            <a:ext cx="245399" cy="37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제목 1"/>
          <p:cNvSpPr txBox="1"/>
          <p:nvPr>
            <p:ph type="title"/>
          </p:nvPr>
        </p:nvSpPr>
        <p:spPr>
          <a:xfrm>
            <a:off x="411919" y="207746"/>
            <a:ext cx="11368162" cy="762168"/>
          </a:xfrm>
          <a:prstGeom prst="rect">
            <a:avLst/>
          </a:prstGeom>
        </p:spPr>
        <p:txBody>
          <a:bodyPr/>
          <a:lstStyle/>
          <a:p>
            <a:pPr/>
            <a:r>
              <a:t>Reinforcement Learning</a:t>
            </a:r>
          </a:p>
        </p:txBody>
      </p:sp>
      <p:sp>
        <p:nvSpPr>
          <p:cNvPr id="147" name="텍스트 개체 틀 2"/>
          <p:cNvSpPr txBox="1"/>
          <p:nvPr>
            <p:ph type="body" idx="1"/>
          </p:nvPr>
        </p:nvSpPr>
        <p:spPr>
          <a:xfrm>
            <a:off x="411159" y="1152525"/>
            <a:ext cx="11369682" cy="5057775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ε-Greedy algorithm (Exploration)</a:t>
            </a:r>
          </a:p>
          <a:p>
            <a:pPr lvl="1" marL="685800" indent="-228600">
              <a:defRPr sz="1800"/>
            </a:pPr>
            <a:r>
              <a:t>새로운 경로, 맛집을 찾고 싶을 때</a:t>
            </a:r>
          </a:p>
          <a:p>
            <a:pPr lvl="1" marL="685800" indent="-228600">
              <a:defRPr sz="1800"/>
            </a:pPr>
          </a:p>
          <a:p>
            <a:pPr>
              <a:defRPr sz="1800"/>
            </a:pPr>
            <a:r>
              <a:t>Decaying ε-Greedy Algorithm</a:t>
            </a:r>
          </a:p>
          <a:p>
            <a:pPr lvl="1" marL="685800" indent="-228600">
              <a:defRPr sz="1800"/>
            </a:pPr>
            <a:r>
              <a:t>ε을 점점 줄여나가면서 학습</a:t>
            </a:r>
          </a:p>
          <a:p>
            <a:pPr lvl="1" marL="685800" indent="-228600">
              <a:defRPr sz="1800"/>
            </a:pPr>
          </a:p>
          <a:p>
            <a:pPr>
              <a:defRPr sz="1800"/>
            </a:pPr>
            <a:r>
              <a:t>Discount Factor (γ)</a:t>
            </a:r>
          </a:p>
          <a:p>
            <a:pPr lvl="1" marL="685800" indent="-228600">
              <a:defRPr sz="1800"/>
            </a:pPr>
            <a:r>
              <a:t>γ: 0~1 사이의 값</a:t>
            </a:r>
          </a:p>
        </p:txBody>
      </p:sp>
      <p:sp>
        <p:nvSpPr>
          <p:cNvPr id="148" name="사각형"/>
          <p:cNvSpPr/>
          <p:nvPr/>
        </p:nvSpPr>
        <p:spPr>
          <a:xfrm>
            <a:off x="5508883" y="2154207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9" name="사각형"/>
          <p:cNvSpPr/>
          <p:nvPr/>
        </p:nvSpPr>
        <p:spPr>
          <a:xfrm>
            <a:off x="6769434" y="2154207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0" name="선"/>
          <p:cNvSpPr/>
          <p:nvPr/>
        </p:nvSpPr>
        <p:spPr>
          <a:xfrm flipV="1">
            <a:off x="6777352" y="2173559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선"/>
          <p:cNvSpPr/>
          <p:nvPr/>
        </p:nvSpPr>
        <p:spPr>
          <a:xfrm flipH="1" flipV="1">
            <a:off x="6788785" y="2173559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2" name="사각형"/>
          <p:cNvSpPr/>
          <p:nvPr/>
        </p:nvSpPr>
        <p:spPr>
          <a:xfrm>
            <a:off x="5508883" y="3414757"/>
            <a:ext cx="1270004" cy="1270005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3" name="선"/>
          <p:cNvSpPr/>
          <p:nvPr/>
        </p:nvSpPr>
        <p:spPr>
          <a:xfrm flipV="1">
            <a:off x="5516802" y="3434112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선"/>
          <p:cNvSpPr/>
          <p:nvPr/>
        </p:nvSpPr>
        <p:spPr>
          <a:xfrm flipH="1" flipV="1">
            <a:off x="5528235" y="3434112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사각형"/>
          <p:cNvSpPr/>
          <p:nvPr/>
        </p:nvSpPr>
        <p:spPr>
          <a:xfrm>
            <a:off x="6769434" y="3414757"/>
            <a:ext cx="1270004" cy="1270005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6" name="선"/>
          <p:cNvSpPr/>
          <p:nvPr/>
        </p:nvSpPr>
        <p:spPr>
          <a:xfrm flipV="1">
            <a:off x="6777352" y="3434112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선"/>
          <p:cNvSpPr/>
          <p:nvPr/>
        </p:nvSpPr>
        <p:spPr>
          <a:xfrm flipH="1" flipV="1">
            <a:off x="6788785" y="3434112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사각형"/>
          <p:cNvSpPr/>
          <p:nvPr/>
        </p:nvSpPr>
        <p:spPr>
          <a:xfrm>
            <a:off x="8039330" y="2144634"/>
            <a:ext cx="1270005" cy="1270005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9" name="선"/>
          <p:cNvSpPr/>
          <p:nvPr/>
        </p:nvSpPr>
        <p:spPr>
          <a:xfrm flipV="1">
            <a:off x="8069236" y="2173559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선"/>
          <p:cNvSpPr/>
          <p:nvPr/>
        </p:nvSpPr>
        <p:spPr>
          <a:xfrm flipH="1" flipV="1">
            <a:off x="8058684" y="2163988"/>
            <a:ext cx="1231298" cy="1231297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사각형"/>
          <p:cNvSpPr/>
          <p:nvPr/>
        </p:nvSpPr>
        <p:spPr>
          <a:xfrm>
            <a:off x="9301580" y="2154207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맛집…"/>
          <p:cNvSpPr txBox="1"/>
          <p:nvPr/>
        </p:nvSpPr>
        <p:spPr>
          <a:xfrm>
            <a:off x="9619568" y="2480524"/>
            <a:ext cx="656885" cy="617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맛집</a:t>
            </a:r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R = 1</a:t>
            </a:r>
          </a:p>
        </p:txBody>
      </p:sp>
      <p:sp>
        <p:nvSpPr>
          <p:cNvPr id="163" name="현재 위치"/>
          <p:cNvSpPr txBox="1"/>
          <p:nvPr/>
        </p:nvSpPr>
        <p:spPr>
          <a:xfrm>
            <a:off x="5664577" y="2603806"/>
            <a:ext cx="958605" cy="37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현재 위치</a:t>
            </a:r>
          </a:p>
        </p:txBody>
      </p:sp>
      <p:sp>
        <p:nvSpPr>
          <p:cNvPr id="164" name="사각형"/>
          <p:cNvSpPr/>
          <p:nvPr/>
        </p:nvSpPr>
        <p:spPr>
          <a:xfrm>
            <a:off x="5508173" y="4674777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5" name="선"/>
          <p:cNvSpPr/>
          <p:nvPr/>
        </p:nvSpPr>
        <p:spPr>
          <a:xfrm flipV="1">
            <a:off x="5516093" y="4694130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6" name="선"/>
          <p:cNvSpPr/>
          <p:nvPr/>
        </p:nvSpPr>
        <p:spPr>
          <a:xfrm flipH="1" flipV="1">
            <a:off x="5527526" y="4694130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사각형"/>
          <p:cNvSpPr/>
          <p:nvPr/>
        </p:nvSpPr>
        <p:spPr>
          <a:xfrm>
            <a:off x="6768726" y="4674777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8" name="선"/>
          <p:cNvSpPr/>
          <p:nvPr/>
        </p:nvSpPr>
        <p:spPr>
          <a:xfrm flipV="1">
            <a:off x="6776642" y="4694130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선"/>
          <p:cNvSpPr/>
          <p:nvPr/>
        </p:nvSpPr>
        <p:spPr>
          <a:xfrm flipH="1" flipV="1">
            <a:off x="6788077" y="4694130"/>
            <a:ext cx="1231297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사각형"/>
          <p:cNvSpPr/>
          <p:nvPr/>
        </p:nvSpPr>
        <p:spPr>
          <a:xfrm>
            <a:off x="8030695" y="4674558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" name="선"/>
          <p:cNvSpPr/>
          <p:nvPr/>
        </p:nvSpPr>
        <p:spPr>
          <a:xfrm flipV="1">
            <a:off x="8038616" y="4693911"/>
            <a:ext cx="1231297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선"/>
          <p:cNvSpPr/>
          <p:nvPr/>
        </p:nvSpPr>
        <p:spPr>
          <a:xfrm flipH="1" flipV="1">
            <a:off x="8050048" y="4693911"/>
            <a:ext cx="1231297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사각형"/>
          <p:cNvSpPr/>
          <p:nvPr/>
        </p:nvSpPr>
        <p:spPr>
          <a:xfrm>
            <a:off x="9292527" y="3405187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4" name="선"/>
          <p:cNvSpPr/>
          <p:nvPr/>
        </p:nvSpPr>
        <p:spPr>
          <a:xfrm flipV="1">
            <a:off x="9300443" y="3424539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선"/>
          <p:cNvSpPr/>
          <p:nvPr/>
        </p:nvSpPr>
        <p:spPr>
          <a:xfrm flipH="1" flipV="1">
            <a:off x="9311878" y="3424539"/>
            <a:ext cx="1231297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6" name="사각형"/>
          <p:cNvSpPr/>
          <p:nvPr/>
        </p:nvSpPr>
        <p:spPr>
          <a:xfrm>
            <a:off x="8034235" y="3405187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7" name="선"/>
          <p:cNvSpPr/>
          <p:nvPr/>
        </p:nvSpPr>
        <p:spPr>
          <a:xfrm flipV="1">
            <a:off x="8042153" y="3424539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8" name="선"/>
          <p:cNvSpPr/>
          <p:nvPr/>
        </p:nvSpPr>
        <p:spPr>
          <a:xfrm flipH="1" flipV="1">
            <a:off x="8053588" y="3424539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9" name="사각형"/>
          <p:cNvSpPr/>
          <p:nvPr/>
        </p:nvSpPr>
        <p:spPr>
          <a:xfrm>
            <a:off x="9292527" y="4674558"/>
            <a:ext cx="1270004" cy="1270004"/>
          </a:xfrm>
          <a:prstGeom prst="rect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0" name="선"/>
          <p:cNvSpPr/>
          <p:nvPr/>
        </p:nvSpPr>
        <p:spPr>
          <a:xfrm flipV="1">
            <a:off x="9300443" y="4693911"/>
            <a:ext cx="1231298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선"/>
          <p:cNvSpPr/>
          <p:nvPr/>
        </p:nvSpPr>
        <p:spPr>
          <a:xfrm flipH="1" flipV="1">
            <a:off x="9311878" y="4693911"/>
            <a:ext cx="1231297" cy="1231298"/>
          </a:xfrm>
          <a:prstGeom prst="line">
            <a:avLst/>
          </a:prstGeom>
          <a:ln w="2540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직사각형 9"/>
          <p:cNvSpPr txBox="1"/>
          <p:nvPr>
            <p:ph type="sldNum" sz="quarter" idx="4294967295"/>
          </p:nvPr>
        </p:nvSpPr>
        <p:spPr>
          <a:xfrm>
            <a:off x="11946597" y="6412231"/>
            <a:ext cx="245399" cy="37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4" name="제목 1"/>
          <p:cNvSpPr txBox="1"/>
          <p:nvPr>
            <p:ph type="title"/>
          </p:nvPr>
        </p:nvSpPr>
        <p:spPr>
          <a:xfrm>
            <a:off x="411919" y="207746"/>
            <a:ext cx="11368162" cy="762168"/>
          </a:xfrm>
          <a:prstGeom prst="rect">
            <a:avLst/>
          </a:prstGeom>
        </p:spPr>
        <p:txBody>
          <a:bodyPr/>
          <a:lstStyle/>
          <a:p>
            <a:pPr/>
            <a:r>
              <a:t>Reinforcement Learning</a:t>
            </a:r>
          </a:p>
        </p:txBody>
      </p:sp>
      <p:sp>
        <p:nvSpPr>
          <p:cNvPr id="185" name="텍스트 개체 틀 2"/>
          <p:cNvSpPr txBox="1"/>
          <p:nvPr>
            <p:ph type="body" idx="1"/>
          </p:nvPr>
        </p:nvSpPr>
        <p:spPr>
          <a:xfrm>
            <a:off x="411159" y="1152525"/>
            <a:ext cx="11369682" cy="5057775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Q - update (soft copy)</a:t>
            </a:r>
          </a:p>
          <a:p>
            <a:pPr lvl="1" marL="685800" indent="-228600">
              <a:defRPr sz="18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←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1" marL="685800" indent="-228600">
              <a:defRPr sz="1800"/>
            </a:pPr>
            <a:r>
              <a:t>α: 0~1 사이의 값 (기존 값과 새로운 값의 balancing)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직사각형 9"/>
          <p:cNvSpPr txBox="1"/>
          <p:nvPr>
            <p:ph type="sldNum" sz="quarter" idx="4294967295"/>
          </p:nvPr>
        </p:nvSpPr>
        <p:spPr>
          <a:xfrm>
            <a:off x="11946597" y="6412231"/>
            <a:ext cx="245399" cy="37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제목 1"/>
          <p:cNvSpPr txBox="1"/>
          <p:nvPr>
            <p:ph type="title"/>
          </p:nvPr>
        </p:nvSpPr>
        <p:spPr>
          <a:xfrm>
            <a:off x="411919" y="207746"/>
            <a:ext cx="11368162" cy="762168"/>
          </a:xfrm>
          <a:prstGeom prst="rect">
            <a:avLst/>
          </a:prstGeom>
        </p:spPr>
        <p:txBody>
          <a:bodyPr/>
          <a:lstStyle/>
          <a:p>
            <a:pPr/>
            <a:r>
              <a:t>Markov Decision Process</a:t>
            </a:r>
          </a:p>
        </p:txBody>
      </p:sp>
      <p:sp>
        <p:nvSpPr>
          <p:cNvPr id="189" name="텍스트 개체 틀 2"/>
          <p:cNvSpPr txBox="1"/>
          <p:nvPr>
            <p:ph type="body" idx="1"/>
          </p:nvPr>
        </p:nvSpPr>
        <p:spPr>
          <a:xfrm>
            <a:off x="423859" y="1152525"/>
            <a:ext cx="11369682" cy="5057775"/>
          </a:xfrm>
          <a:prstGeom prst="rect">
            <a:avLst/>
          </a:prstGeom>
        </p:spPr>
        <p:txBody>
          <a:bodyPr/>
          <a:lstStyle/>
          <a:p>
            <a:pPr/>
            <a:r>
              <a:t>MDP(Markov Decision Process)란</a:t>
            </a:r>
          </a:p>
          <a:p>
            <a:pPr lvl="1" marL="685800" indent="-228600"/>
            <a:r>
              <a:t>Decision, 즉 action들을 취하는 과정을 나타낸 것</a:t>
            </a:r>
          </a:p>
          <a:p>
            <a:pPr lvl="1" marL="685800" indent="-228600">
              <a:defRPr sz="35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3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3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3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3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3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36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  <p:sp>
        <p:nvSpPr>
          <p:cNvPr id="190" name="타원형"/>
          <p:cNvSpPr/>
          <p:nvPr/>
        </p:nvSpPr>
        <p:spPr>
          <a:xfrm>
            <a:off x="2552666" y="3057848"/>
            <a:ext cx="1270007" cy="28182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1" name="텍스트"/>
          <p:cNvSpPr txBox="1"/>
          <p:nvPr/>
        </p:nvSpPr>
        <p:spPr>
          <a:xfrm>
            <a:off x="3085558" y="3608463"/>
            <a:ext cx="179641" cy="21189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m:oMathPara>
            </a14:m>
          </a:p>
        </p:txBody>
      </p:sp>
      <p:sp>
        <p:nvSpPr>
          <p:cNvPr id="192" name="텍스트"/>
          <p:cNvSpPr txBox="1"/>
          <p:nvPr/>
        </p:nvSpPr>
        <p:spPr>
          <a:xfrm>
            <a:off x="3085420" y="5088532"/>
            <a:ext cx="189147" cy="16023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</m:oMath>
              </m:oMathPara>
            </a14:m>
          </a:p>
        </p:txBody>
      </p:sp>
      <p:sp>
        <p:nvSpPr>
          <p:cNvPr id="193" name="선"/>
          <p:cNvSpPr/>
          <p:nvPr/>
        </p:nvSpPr>
        <p:spPr>
          <a:xfrm>
            <a:off x="3187625" y="4007187"/>
            <a:ext cx="4" cy="919516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타원형"/>
          <p:cNvSpPr/>
          <p:nvPr/>
        </p:nvSpPr>
        <p:spPr>
          <a:xfrm>
            <a:off x="4812441" y="3057848"/>
            <a:ext cx="1270007" cy="28182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5" name="텍스트"/>
          <p:cNvSpPr txBox="1"/>
          <p:nvPr/>
        </p:nvSpPr>
        <p:spPr>
          <a:xfrm>
            <a:off x="5345334" y="3608463"/>
            <a:ext cx="166332" cy="20962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</p:txBody>
      </p:sp>
      <p:sp>
        <p:nvSpPr>
          <p:cNvPr id="196" name="텍스트"/>
          <p:cNvSpPr txBox="1"/>
          <p:nvPr/>
        </p:nvSpPr>
        <p:spPr>
          <a:xfrm>
            <a:off x="5345195" y="5088532"/>
            <a:ext cx="166560" cy="15796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</p:txBody>
      </p:sp>
      <p:sp>
        <p:nvSpPr>
          <p:cNvPr id="197" name="선"/>
          <p:cNvSpPr/>
          <p:nvPr/>
        </p:nvSpPr>
        <p:spPr>
          <a:xfrm>
            <a:off x="5447400" y="4007189"/>
            <a:ext cx="4" cy="919516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타원형"/>
          <p:cNvSpPr/>
          <p:nvPr/>
        </p:nvSpPr>
        <p:spPr>
          <a:xfrm>
            <a:off x="7072217" y="3057848"/>
            <a:ext cx="1270007" cy="28182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9" name="텍스트"/>
          <p:cNvSpPr txBox="1"/>
          <p:nvPr/>
        </p:nvSpPr>
        <p:spPr>
          <a:xfrm>
            <a:off x="7605110" y="3608463"/>
            <a:ext cx="179316" cy="20962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</a:p>
        </p:txBody>
      </p:sp>
      <p:sp>
        <p:nvSpPr>
          <p:cNvPr id="200" name="텍스트"/>
          <p:cNvSpPr txBox="1"/>
          <p:nvPr/>
        </p:nvSpPr>
        <p:spPr>
          <a:xfrm>
            <a:off x="7604970" y="5088532"/>
            <a:ext cx="189692" cy="15796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</a:p>
        </p:txBody>
      </p:sp>
      <p:sp>
        <p:nvSpPr>
          <p:cNvPr id="201" name="선"/>
          <p:cNvSpPr/>
          <p:nvPr/>
        </p:nvSpPr>
        <p:spPr>
          <a:xfrm>
            <a:off x="7707176" y="4007189"/>
            <a:ext cx="4" cy="919516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선"/>
          <p:cNvSpPr/>
          <p:nvPr/>
        </p:nvSpPr>
        <p:spPr>
          <a:xfrm flipV="1">
            <a:off x="3915790" y="3736530"/>
            <a:ext cx="803527" cy="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 flipV="1">
            <a:off x="6175568" y="3736530"/>
            <a:ext cx="803527" cy="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선"/>
          <p:cNvSpPr/>
          <p:nvPr/>
        </p:nvSpPr>
        <p:spPr>
          <a:xfrm flipV="1">
            <a:off x="8435344" y="3736530"/>
            <a:ext cx="803527" cy="4"/>
          </a:xfrm>
          <a:prstGeom prst="line">
            <a:avLst/>
          </a:prstGeom>
          <a:ln w="25400">
            <a:solidFill>
              <a:srgbClr val="00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…"/>
          <p:cNvSpPr txBox="1"/>
          <p:nvPr/>
        </p:nvSpPr>
        <p:spPr>
          <a:xfrm>
            <a:off x="9319293" y="4167058"/>
            <a:ext cx="332737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10"/>
      <p:bldP build="whole" bldLvl="1" animBg="1" rev="0" advAuto="0" spid="196" grpId="9"/>
      <p:bldP build="whole" bldLvl="1" animBg="1" rev="0" advAuto="0" spid="192" grpId="4"/>
      <p:bldP build="whole" bldLvl="1" animBg="1" rev="0" advAuto="0" spid="200" grpId="14"/>
      <p:bldP build="whole" bldLvl="1" animBg="1" rev="0" advAuto="0" spid="194" grpId="6"/>
      <p:bldP build="whole" bldLvl="1" animBg="1" rev="0" advAuto="0" spid="199" grpId="12"/>
      <p:bldP build="whole" bldLvl="1" animBg="1" rev="0" advAuto="0" spid="195" grpId="7"/>
      <p:bldP build="whole" bldLvl="1" animBg="1" rev="0" advAuto="0" spid="202" grpId="5"/>
      <p:bldP build="whole" bldLvl="1" animBg="1" rev="0" advAuto="0" spid="191" grpId="2"/>
      <p:bldP build="whole" bldLvl="1" animBg="1" rev="0" advAuto="0" spid="197" grpId="8"/>
      <p:bldP build="whole" bldLvl="1" animBg="1" rev="0" advAuto="0" spid="201" grpId="13"/>
      <p:bldP build="whole" bldLvl="1" animBg="1" rev="0" advAuto="0" spid="198" grpId="11"/>
      <p:bldP build="whole" bldLvl="1" animBg="1" rev="0" advAuto="0" spid="193" grpId="3"/>
      <p:bldP build="whole" bldLvl="1" animBg="1" rev="0" advAuto="0" spid="190" grpId="1"/>
      <p:bldP build="whole" bldLvl="1" animBg="1" rev="0" advAuto="0" spid="204" grpId="1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직사각형 9"/>
          <p:cNvSpPr txBox="1"/>
          <p:nvPr>
            <p:ph type="sldNum" sz="quarter" idx="4294967295"/>
          </p:nvPr>
        </p:nvSpPr>
        <p:spPr>
          <a:xfrm>
            <a:off x="11946597" y="6412231"/>
            <a:ext cx="245399" cy="37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8" name="제목 1"/>
          <p:cNvSpPr txBox="1"/>
          <p:nvPr>
            <p:ph type="title"/>
          </p:nvPr>
        </p:nvSpPr>
        <p:spPr>
          <a:xfrm>
            <a:off x="411919" y="207746"/>
            <a:ext cx="11368162" cy="762168"/>
          </a:xfrm>
          <a:prstGeom prst="rect">
            <a:avLst/>
          </a:prstGeom>
        </p:spPr>
        <p:txBody>
          <a:bodyPr/>
          <a:lstStyle/>
          <a:p>
            <a:pPr/>
            <a:r>
              <a:t>Markov Decision Process</a:t>
            </a:r>
          </a:p>
        </p:txBody>
      </p:sp>
      <p:sp>
        <p:nvSpPr>
          <p:cNvPr id="209" name="텍스트 개체 틀 2"/>
          <p:cNvSpPr txBox="1"/>
          <p:nvPr>
            <p:ph type="body" idx="1"/>
          </p:nvPr>
        </p:nvSpPr>
        <p:spPr>
          <a:xfrm>
            <a:off x="411159" y="1152525"/>
            <a:ext cx="11369682" cy="5057775"/>
          </a:xfrm>
          <a:prstGeom prst="rect">
            <a:avLst/>
          </a:prstGeom>
        </p:spPr>
        <p:txBody>
          <a:bodyPr/>
          <a:lstStyle/>
          <a:p>
            <a:pPr marL="374313" indent="-374313">
              <a:buFontTx/>
              <a:buAutoNum type="arabicPeriod" startAt="1"/>
              <a:defRPr sz="35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sz="2800"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SzTx/>
              <a:buNone/>
            </a:pPr>
            <a:r>
              <a:t>: policy</a:t>
            </a:r>
          </a:p>
          <a:p>
            <a:pPr lvl="1" marL="882315" indent="-374313">
              <a:buFontTx/>
              <a:buAutoNum type="arabicPeriod" startAt="1"/>
            </a:pPr>
          </a:p>
          <a:p>
            <a:pPr marL="374313" indent="-374313">
              <a:buFontTx/>
              <a:buAutoNum type="arabicPeriod" startAt="2"/>
            </a:pPr>
            <a:r>
              <a:t> </a:t>
            </a:r>
            <a14:m>
              <m:oMath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sSub>
                  <m:e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</m:e>
                  <m:sub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33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33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</a:t>
            </a:r>
          </a:p>
          <a:p>
            <a:pPr marL="0" indent="0">
              <a:buSzTx/>
              <a:buNone/>
            </a:pPr>
            <a:r>
              <a:t>: transition probability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직사각형 9"/>
          <p:cNvSpPr txBox="1"/>
          <p:nvPr>
            <p:ph type="sldNum" sz="quarter" idx="4294967295"/>
          </p:nvPr>
        </p:nvSpPr>
        <p:spPr>
          <a:xfrm>
            <a:off x="11946597" y="6412231"/>
            <a:ext cx="245400" cy="37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2" name="제목 1"/>
          <p:cNvSpPr txBox="1"/>
          <p:nvPr>
            <p:ph type="title"/>
          </p:nvPr>
        </p:nvSpPr>
        <p:spPr>
          <a:xfrm>
            <a:off x="411919" y="207746"/>
            <a:ext cx="11368162" cy="762168"/>
          </a:xfrm>
          <a:prstGeom prst="rect">
            <a:avLst/>
          </a:prstGeom>
        </p:spPr>
        <p:txBody>
          <a:bodyPr/>
          <a:lstStyle/>
          <a:p>
            <a:pPr/>
            <a:r>
              <a:t>Optimal Policy</a:t>
            </a:r>
          </a:p>
        </p:txBody>
      </p:sp>
      <p:sp>
        <p:nvSpPr>
          <p:cNvPr id="213" name="텍스트 개체 틀 2"/>
          <p:cNvSpPr txBox="1"/>
          <p:nvPr>
            <p:ph type="body" idx="1"/>
          </p:nvPr>
        </p:nvSpPr>
        <p:spPr>
          <a:xfrm>
            <a:off x="411159" y="1152525"/>
            <a:ext cx="11369682" cy="5057775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강화학습의 목표 = 보상(Reward)를 최대화하는 것.</a:t>
            </a:r>
          </a:p>
          <a:p>
            <a:pPr>
              <a:defRPr sz="1800"/>
            </a:pPr>
            <a:r>
              <a:t>Expected Reward</a:t>
            </a:r>
          </a:p>
          <a:p>
            <a:pPr>
              <a:defRPr sz="1800"/>
            </a:pPr>
            <a:r>
              <a:t>Goal = Maximize Expected Reward</a:t>
            </a:r>
          </a:p>
          <a:p>
            <a:pPr>
              <a:defRPr sz="1800"/>
            </a:pPr>
            <a:r>
              <a:t>Reward를 maximize한다는 것은 현재 상태에서 reward을 maximize하는 action을 찾는 것, 즉 optimal policy를 찾는 것이 목표다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 marL="175859" indent="-175859">
              <a:defRPr sz="19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limUp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e>
                    <m:lim>
                      <m:limLow>
                        <m:e/>
                        <m:lim>
                          <m:r>
                            <m:rPr>
                              <m:sty m:val="p"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lim>
                      </m:limLow>
                    </m:lim>
                  </m:limUpp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γ</m:t>
                  </m:r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e>
                    <m:sup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b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</m:oMath>
              </m:oMathPara>
            </a14:m>
            <a:endParaRPr sz="18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