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9"/>
  </p:notesMasterIdLst>
  <p:handoutMasterIdLst>
    <p:handoutMasterId r:id="rId30"/>
  </p:handoutMasterIdLst>
  <p:sldIdLst>
    <p:sldId id="269" r:id="rId3"/>
    <p:sldId id="275" r:id="rId4"/>
    <p:sldId id="280" r:id="rId5"/>
    <p:sldId id="301" r:id="rId6"/>
    <p:sldId id="302" r:id="rId7"/>
    <p:sldId id="303" r:id="rId8"/>
    <p:sldId id="304" r:id="rId9"/>
    <p:sldId id="305" r:id="rId10"/>
    <p:sldId id="307" r:id="rId11"/>
    <p:sldId id="306" r:id="rId12"/>
    <p:sldId id="309" r:id="rId13"/>
    <p:sldId id="310" r:id="rId14"/>
    <p:sldId id="311" r:id="rId15"/>
    <p:sldId id="313" r:id="rId16"/>
    <p:sldId id="314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2234258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2234258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3150099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3150099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4069280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406928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암호인재 인력양성 </a:t>
            </a:r>
            <a:r>
              <a:rPr lang="en-US" altLang="ko-KR" sz="4400" dirty="0"/>
              <a:t>1</a:t>
            </a:r>
            <a:r>
              <a:rPr lang="ko-KR" altLang="en-US" sz="4400" dirty="0"/>
              <a:t>차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B0739-6CA0-40C3-9FC0-DD869986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F375B-8041-4169-AB1A-EDBE2C93A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dirty="0"/>
              <a:t>키의 </a:t>
            </a:r>
            <a:r>
              <a:rPr lang="en-US" altLang="ko-KR" dirty="0"/>
              <a:t>*</a:t>
            </a:r>
            <a:r>
              <a:rPr lang="ko-KR" altLang="en-US" dirty="0"/>
              <a:t>를 복구하여 </a:t>
            </a:r>
            <a:r>
              <a:rPr lang="en-US" altLang="ko-KR" dirty="0"/>
              <a:t>k</a:t>
            </a:r>
            <a:r>
              <a:rPr lang="ko-KR" altLang="en-US" dirty="0"/>
              <a:t>를 완성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00 00 00 00 00 00 00 00 00 00 00 00</a:t>
            </a:r>
          </a:p>
          <a:p>
            <a:pPr marL="0" indent="0">
              <a:buNone/>
            </a:pPr>
            <a:r>
              <a:rPr lang="en-US" altLang="ko-KR" dirty="0"/>
              <a:t>		-&gt; 41 46 f6</a:t>
            </a:r>
            <a:r>
              <a:rPr lang="ko-KR" altLang="en-US" dirty="0"/>
              <a:t> </a:t>
            </a:r>
            <a:r>
              <a:rPr lang="en-US" altLang="ko-KR" dirty="0"/>
              <a:t>54</a:t>
            </a:r>
            <a:r>
              <a:rPr lang="ko-KR" altLang="en-US" dirty="0"/>
              <a:t> </a:t>
            </a:r>
            <a:r>
              <a:rPr lang="en-US" altLang="ko-KR" dirty="0"/>
              <a:t>e7</a:t>
            </a:r>
            <a:r>
              <a:rPr lang="ko-KR" altLang="en-US" dirty="0"/>
              <a:t> </a:t>
            </a:r>
            <a:r>
              <a:rPr lang="en-US" altLang="ko-KR" dirty="0"/>
              <a:t>08</a:t>
            </a:r>
            <a:r>
              <a:rPr lang="ko-KR" altLang="en-US" dirty="0"/>
              <a:t> </a:t>
            </a:r>
            <a:r>
              <a:rPr lang="en-US" altLang="ko-KR" dirty="0"/>
              <a:t>31</a:t>
            </a:r>
            <a:r>
              <a:rPr lang="ko-KR" altLang="en-US" dirty="0"/>
              <a:t> </a:t>
            </a:r>
            <a:r>
              <a:rPr lang="en-US" altLang="ko-KR" dirty="0"/>
              <a:t>92</a:t>
            </a:r>
            <a:r>
              <a:rPr lang="ko-KR" altLang="en-US" dirty="0"/>
              <a:t> </a:t>
            </a:r>
            <a:r>
              <a:rPr lang="en-US" altLang="ko-KR" dirty="0"/>
              <a:t>d2</a:t>
            </a:r>
            <a:r>
              <a:rPr lang="ko-KR" altLang="en-US" dirty="0"/>
              <a:t> </a:t>
            </a:r>
            <a:r>
              <a:rPr lang="en-US" altLang="ko-KR" dirty="0"/>
              <a:t>47</a:t>
            </a:r>
            <a:r>
              <a:rPr lang="ko-KR" altLang="en-US" dirty="0"/>
              <a:t> </a:t>
            </a:r>
            <a:r>
              <a:rPr lang="en-US" altLang="ko-KR" dirty="0"/>
              <a:t>e</a:t>
            </a:r>
            <a:r>
              <a:rPr lang="ko-KR" altLang="en-US" dirty="0"/>
              <a:t> </a:t>
            </a:r>
            <a:r>
              <a:rPr lang="en-US" altLang="ko-KR" dirty="0"/>
              <a:t>58</a:t>
            </a:r>
          </a:p>
          <a:p>
            <a:r>
              <a:rPr lang="en-US" altLang="ko-KR" dirty="0"/>
              <a:t>38 97 2b 17 1e ca 97 74 1f bd fa 90</a:t>
            </a:r>
          </a:p>
          <a:p>
            <a:pPr marL="0" indent="0">
              <a:buNone/>
            </a:pPr>
            <a:r>
              <a:rPr lang="en-US" altLang="ko-KR" dirty="0"/>
              <a:t>		-&gt; 45 </a:t>
            </a:r>
            <a:r>
              <a:rPr lang="en-US" altLang="ko-KR" dirty="0" err="1"/>
              <a:t>ba</a:t>
            </a:r>
            <a:r>
              <a:rPr lang="en-US" altLang="ko-KR" dirty="0"/>
              <a:t> 59 a4 ae fa 3d f0 60 f5 5b fc</a:t>
            </a:r>
          </a:p>
          <a:p>
            <a:r>
              <a:rPr lang="ko-KR" altLang="en-US" dirty="0"/>
              <a:t>키 </a:t>
            </a:r>
            <a:r>
              <a:rPr lang="en-US" altLang="ko-KR" dirty="0"/>
              <a:t>k: ** 49 4d ** 6e *9 *6 *5 *f 5* 49 5*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키의 </a:t>
            </a:r>
            <a:r>
              <a:rPr lang="en-US" altLang="ko-KR" b="1" dirty="0">
                <a:solidFill>
                  <a:srgbClr val="FF0000"/>
                </a:solidFill>
              </a:rPr>
              <a:t>40bits</a:t>
            </a:r>
            <a:r>
              <a:rPr lang="ko-KR" altLang="en-US" b="1" dirty="0">
                <a:solidFill>
                  <a:srgbClr val="FF0000"/>
                </a:solidFill>
              </a:rPr>
              <a:t>를 완성시켜야 함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8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B0739-6CA0-40C3-9FC0-DD869986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F375B-8041-4169-AB1A-EDBE2C93A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키 </a:t>
            </a:r>
            <a:r>
              <a:rPr lang="en-US" altLang="ko-KR" dirty="0"/>
              <a:t>k: ** 49 4d ** 6e *9 *6 *5 *f 5* 49 5*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k</a:t>
            </a:r>
            <a:r>
              <a:rPr lang="ko-KR" altLang="en-US" dirty="0"/>
              <a:t>를 사용한 암호화 결과만 존재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암호화 결과 값이 맞는지 전수 조사를 시행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공개된 부분은 고정시킨 채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*</a:t>
            </a:r>
            <a:r>
              <a:rPr lang="ko-KR" altLang="en-US" b="1" dirty="0">
                <a:solidFill>
                  <a:srgbClr val="FF0000"/>
                </a:solidFill>
              </a:rPr>
              <a:t>부분만을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씩 증가</a:t>
            </a:r>
            <a:r>
              <a:rPr lang="ko-KR" altLang="en-US" dirty="0"/>
              <a:t>시키며 조사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435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B0739-6CA0-40C3-9FC0-DD869986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6C6813-B98C-4DD3-A517-80B513D8B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05"/>
          <a:stretch/>
        </p:blipFill>
        <p:spPr>
          <a:xfrm>
            <a:off x="1402359" y="0"/>
            <a:ext cx="9387281" cy="692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2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45762-1A71-44A3-A782-AE5E558E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E1DDEE-0376-485F-B637-A9B0FAED6A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95"/>
          <a:stretch/>
        </p:blipFill>
        <p:spPr>
          <a:xfrm>
            <a:off x="1951838" y="-7063"/>
            <a:ext cx="8288323" cy="686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45762-1A71-44A3-A782-AE5E558E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81410C-B131-4E43-AC78-981DA87891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93"/>
          <a:stretch/>
        </p:blipFill>
        <p:spPr>
          <a:xfrm>
            <a:off x="107308" y="666925"/>
            <a:ext cx="5988692" cy="5524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6FD680-E538-42A7-A474-1FA3C363FE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" t="68990" r="-184" b="93"/>
          <a:stretch/>
        </p:blipFill>
        <p:spPr>
          <a:xfrm>
            <a:off x="6096000" y="2016503"/>
            <a:ext cx="6082702" cy="282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24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45762-1A71-44A3-A782-AE5E558E6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199A0C-7CE3-4422-B198-034C396F4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168FCA-DDBD-49E7-88CB-2EB13CA15A61}"/>
              </a:ext>
            </a:extLst>
          </p:cNvPr>
          <p:cNvSpPr txBox="1"/>
          <p:nvPr/>
        </p:nvSpPr>
        <p:spPr>
          <a:xfrm>
            <a:off x="2811710" y="5897461"/>
            <a:ext cx="656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키</a:t>
            </a:r>
            <a:r>
              <a:rPr lang="en-US" altLang="ko-KR" sz="2800" b="1" dirty="0">
                <a:solidFill>
                  <a:schemeClr val="bg1"/>
                </a:solidFill>
              </a:rPr>
              <a:t>: </a:t>
            </a:r>
            <a:r>
              <a:rPr lang="en-US" altLang="ko-KR" sz="2800" b="1" dirty="0">
                <a:solidFill>
                  <a:srgbClr val="FF0000"/>
                </a:solidFill>
              </a:rPr>
              <a:t>53</a:t>
            </a:r>
            <a:r>
              <a:rPr lang="en-US" altLang="ko-KR" sz="2800" b="1" dirty="0">
                <a:solidFill>
                  <a:schemeClr val="bg1"/>
                </a:solidFill>
              </a:rPr>
              <a:t> 49 4d </a:t>
            </a:r>
            <a:r>
              <a:rPr lang="en-US" altLang="ko-KR" sz="2800" b="1" dirty="0">
                <a:solidFill>
                  <a:srgbClr val="FF0000"/>
                </a:solidFill>
              </a:rPr>
              <a:t>6f</a:t>
            </a:r>
            <a:r>
              <a:rPr lang="en-US" altLang="ko-KR" sz="2800" b="1" dirty="0">
                <a:solidFill>
                  <a:schemeClr val="bg1"/>
                </a:solidFill>
              </a:rPr>
              <a:t> 6e </a:t>
            </a:r>
            <a:r>
              <a:rPr lang="en-US" altLang="ko-KR" sz="2800" b="1" dirty="0">
                <a:solidFill>
                  <a:srgbClr val="FF0000"/>
                </a:solidFill>
              </a:rPr>
              <a:t>3</a:t>
            </a:r>
            <a:r>
              <a:rPr lang="en-US" altLang="ko-KR" sz="2800" b="1" dirty="0">
                <a:solidFill>
                  <a:schemeClr val="bg1"/>
                </a:solidFill>
              </a:rPr>
              <a:t>9 </a:t>
            </a:r>
            <a:r>
              <a:rPr lang="en-US" altLang="ko-KR" sz="2800" b="1" dirty="0">
                <a:solidFill>
                  <a:srgbClr val="FF0000"/>
                </a:solidFill>
              </a:rPr>
              <a:t>3</a:t>
            </a:r>
            <a:r>
              <a:rPr lang="en-US" altLang="ko-KR" sz="2800" b="1" dirty="0">
                <a:solidFill>
                  <a:schemeClr val="bg1"/>
                </a:solidFill>
              </a:rPr>
              <a:t>6 </a:t>
            </a:r>
            <a:r>
              <a:rPr lang="en-US" altLang="ko-KR" sz="2800" b="1" dirty="0">
                <a:solidFill>
                  <a:srgbClr val="FF0000"/>
                </a:solidFill>
              </a:rPr>
              <a:t>7</a:t>
            </a:r>
            <a:r>
              <a:rPr lang="en-US" altLang="ko-KR" sz="2800" b="1" dirty="0">
                <a:solidFill>
                  <a:schemeClr val="bg1"/>
                </a:solidFill>
              </a:rPr>
              <a:t>5 </a:t>
            </a:r>
            <a:r>
              <a:rPr lang="en-US" altLang="ko-KR" sz="2800" b="1" dirty="0">
                <a:solidFill>
                  <a:srgbClr val="FF0000"/>
                </a:solidFill>
              </a:rPr>
              <a:t>6</a:t>
            </a:r>
            <a:r>
              <a:rPr lang="en-US" altLang="ko-KR" sz="2800" b="1" dirty="0">
                <a:solidFill>
                  <a:schemeClr val="bg1"/>
                </a:solidFill>
              </a:rPr>
              <a:t>f 5</a:t>
            </a:r>
            <a:r>
              <a:rPr lang="en-US" altLang="ko-KR" sz="2800" b="1" dirty="0">
                <a:solidFill>
                  <a:srgbClr val="FF0000"/>
                </a:solidFill>
              </a:rPr>
              <a:t>7</a:t>
            </a:r>
            <a:r>
              <a:rPr lang="en-US" altLang="ko-KR" sz="2800" b="1" dirty="0">
                <a:solidFill>
                  <a:schemeClr val="bg1"/>
                </a:solidFill>
              </a:rPr>
              <a:t> 49 5</a:t>
            </a:r>
            <a:r>
              <a:rPr lang="en-US" altLang="ko-KR" sz="2800" b="1" dirty="0">
                <a:solidFill>
                  <a:srgbClr val="FF0000"/>
                </a:solidFill>
              </a:rPr>
              <a:t>3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94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B0739-6CA0-40C3-9FC0-DD869986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F375B-8041-4169-AB1A-EDBE2C93A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환경설정과 같이 암호문 파일이 </a:t>
            </a:r>
            <a:r>
              <a:rPr lang="en-US" altLang="ko-KR" dirty="0"/>
              <a:t>5</a:t>
            </a:r>
            <a:r>
              <a:rPr lang="ko-KR" altLang="en-US" dirty="0"/>
              <a:t>개 생성</a:t>
            </a:r>
            <a:endParaRPr lang="en-US" altLang="ko-KR" dirty="0"/>
          </a:p>
          <a:p>
            <a:r>
              <a:rPr lang="ko-KR" altLang="en-US" dirty="0"/>
              <a:t>각 암호문을 올바르게 복호화 하여 빈칸을 채우기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85EC301-EDA0-4686-BF02-D398DF19B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839757"/>
              </p:ext>
            </p:extLst>
          </p:nvPr>
        </p:nvGraphicFramePr>
        <p:xfrm>
          <a:off x="439098" y="2623485"/>
          <a:ext cx="11313804" cy="3097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810">
                  <a:extLst>
                    <a:ext uri="{9D8B030D-6E8A-4147-A177-3AD203B41FA5}">
                      <a16:colId xmlns:a16="http://schemas.microsoft.com/office/drawing/2014/main" val="3276972237"/>
                    </a:ext>
                  </a:extLst>
                </a:gridCol>
                <a:gridCol w="2072081">
                  <a:extLst>
                    <a:ext uri="{9D8B030D-6E8A-4147-A177-3AD203B41FA5}">
                      <a16:colId xmlns:a16="http://schemas.microsoft.com/office/drawing/2014/main" val="970730869"/>
                    </a:ext>
                  </a:extLst>
                </a:gridCol>
                <a:gridCol w="5258462">
                  <a:extLst>
                    <a:ext uri="{9D8B030D-6E8A-4147-A177-3AD203B41FA5}">
                      <a16:colId xmlns:a16="http://schemas.microsoft.com/office/drawing/2014/main" val="3246502404"/>
                    </a:ext>
                  </a:extLst>
                </a:gridCol>
                <a:gridCol w="2828451">
                  <a:extLst>
                    <a:ext uri="{9D8B030D-6E8A-4147-A177-3AD203B41FA5}">
                      <a16:colId xmlns:a16="http://schemas.microsoft.com/office/drawing/2014/main" val="740603303"/>
                    </a:ext>
                  </a:extLst>
                </a:gridCol>
              </a:tblGrid>
              <a:tr h="516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모드</a:t>
                      </a:r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암호문 파일명</a:t>
                      </a:r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IV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평문</a:t>
                      </a:r>
                      <a:r>
                        <a:rPr lang="ko-KR" altLang="en-US" sz="2000" dirty="0"/>
                        <a:t> 마지막 블록</a:t>
                      </a:r>
                    </a:p>
                  </a:txBody>
                  <a:tcPr marL="127280" marR="127280" marT="63640" marB="63640" anchor="ctr"/>
                </a:tc>
                <a:extLst>
                  <a:ext uri="{0D108BD9-81ED-4DB2-BD59-A6C34878D82A}">
                    <a16:rowId xmlns:a16="http://schemas.microsoft.com/office/drawing/2014/main" val="2704679271"/>
                  </a:ext>
                </a:extLst>
              </a:tr>
              <a:tr h="516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i="0" dirty="0"/>
                        <a:t>ECB</a:t>
                      </a:r>
                      <a:endParaRPr lang="ko-KR" altLang="en-US" sz="2000" i="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-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extLst>
                  <a:ext uri="{0D108BD9-81ED-4DB2-BD59-A6C34878D82A}">
                    <a16:rowId xmlns:a16="http://schemas.microsoft.com/office/drawing/2014/main" val="3906820496"/>
                  </a:ext>
                </a:extLst>
              </a:tr>
              <a:tr h="516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CBC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marL="127280" marR="127280" marT="63640" marB="63640" anchor="ctr"/>
                </a:tc>
                <a:extLst>
                  <a:ext uri="{0D108BD9-81ED-4DB2-BD59-A6C34878D82A}">
                    <a16:rowId xmlns:a16="http://schemas.microsoft.com/office/drawing/2014/main" val="583426539"/>
                  </a:ext>
                </a:extLst>
              </a:tr>
              <a:tr h="516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CTR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marL="127280" marR="127280" marT="63640" marB="63640" anchor="ctr"/>
                </a:tc>
                <a:extLst>
                  <a:ext uri="{0D108BD9-81ED-4DB2-BD59-A6C34878D82A}">
                    <a16:rowId xmlns:a16="http://schemas.microsoft.com/office/drawing/2014/main" val="660272996"/>
                  </a:ext>
                </a:extLst>
              </a:tr>
              <a:tr h="516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CFB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marL="127280" marR="127280" marT="63640" marB="63640" anchor="ctr"/>
                </a:tc>
                <a:extLst>
                  <a:ext uri="{0D108BD9-81ED-4DB2-BD59-A6C34878D82A}">
                    <a16:rowId xmlns:a16="http://schemas.microsoft.com/office/drawing/2014/main" val="3039561964"/>
                  </a:ext>
                </a:extLst>
              </a:tr>
              <a:tr h="516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OFB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extLst>
                  <a:ext uri="{0D108BD9-81ED-4DB2-BD59-A6C34878D82A}">
                    <a16:rowId xmlns:a16="http://schemas.microsoft.com/office/drawing/2014/main" val="303424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47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24BE8-3750-4C4B-84DD-FFEF424F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7F0D81-AEC8-4726-9539-D2450C365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50895" cy="52862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9932A9-39C6-42EE-B916-68A816FE7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262" y="1570224"/>
            <a:ext cx="8886738" cy="530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29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평문을</a:t>
            </a:r>
            <a:r>
              <a:rPr lang="ko-KR" altLang="en-US" dirty="0"/>
              <a:t> 다음 규칙과 생성하고</a:t>
            </a:r>
            <a:r>
              <a:rPr lang="en-US" altLang="ko-KR" dirty="0"/>
              <a:t>, </a:t>
            </a:r>
            <a:r>
              <a:rPr lang="ko-KR" altLang="en-US" dirty="0"/>
              <a:t>키 </a:t>
            </a:r>
            <a:r>
              <a:rPr lang="en-US" altLang="ko-KR" dirty="0"/>
              <a:t>k</a:t>
            </a:r>
            <a:r>
              <a:rPr lang="ko-KR" altLang="en-US" dirty="0"/>
              <a:t>로 암호화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k</a:t>
            </a:r>
            <a:r>
              <a:rPr lang="ko-KR" altLang="en-US" dirty="0"/>
              <a:t>는 모두 동일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n=15000 </a:t>
            </a:r>
            <a:r>
              <a:rPr lang="ko-KR" altLang="en-US" dirty="0"/>
              <a:t>블록 </a:t>
            </a:r>
            <a:r>
              <a:rPr lang="ko-KR" altLang="en-US" dirty="0" err="1"/>
              <a:t>평문</a:t>
            </a:r>
            <a:r>
              <a:rPr lang="en-US" altLang="ko-KR" dirty="0"/>
              <a:t>, M</a:t>
            </a:r>
            <a:r>
              <a:rPr lang="en-US" altLang="ko-KR" baseline="-25000" dirty="0"/>
              <a:t>ECB</a:t>
            </a:r>
            <a:r>
              <a:rPr lang="en-US" altLang="ko-KR" dirty="0"/>
              <a:t> = m</a:t>
            </a:r>
            <a:r>
              <a:rPr lang="en-US" altLang="ko-KR" baseline="-25000" dirty="0"/>
              <a:t>0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m</a:t>
            </a:r>
            <a:r>
              <a:rPr lang="en-US" altLang="ko-KR" b="1" baseline="-25000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, m</a:t>
            </a:r>
            <a:r>
              <a:rPr lang="en-US" altLang="ko-KR" baseline="-25000" dirty="0"/>
              <a:t>2</a:t>
            </a:r>
            <a:r>
              <a:rPr lang="en-US" altLang="ko-KR" dirty="0"/>
              <a:t>, …, m</a:t>
            </a:r>
            <a:r>
              <a:rPr lang="en-US" altLang="ko-KR" baseline="-25000" dirty="0"/>
              <a:t>n-1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</a:t>
            </a:r>
            <a:r>
              <a:rPr lang="en-US" altLang="ko-KR" baseline="-25000" dirty="0"/>
              <a:t>CBC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첫 블록은 </a:t>
            </a:r>
            <a:r>
              <a:rPr lang="en-US" altLang="ko-KR" b="1" dirty="0">
                <a:solidFill>
                  <a:srgbClr val="FF0000"/>
                </a:solidFill>
              </a:rPr>
              <a:t>m</a:t>
            </a:r>
            <a:r>
              <a:rPr lang="en-US" altLang="ko-KR" b="1" baseline="-25000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, </a:t>
            </a:r>
            <a:r>
              <a:rPr lang="ko-KR" altLang="en-US" dirty="0"/>
              <a:t>백 번째 블록은</a:t>
            </a:r>
            <a:r>
              <a:rPr lang="en-US" altLang="ko-KR" dirty="0"/>
              <a:t> m</a:t>
            </a:r>
            <a:r>
              <a:rPr lang="en-US" altLang="ko-KR" baseline="-25000" dirty="0"/>
              <a:t>101</a:t>
            </a:r>
            <a:r>
              <a:rPr lang="en-US" altLang="ko-KR" dirty="0"/>
              <a:t>, </a:t>
            </a:r>
            <a:r>
              <a:rPr lang="ko-KR" altLang="en-US" dirty="0"/>
              <a:t>나머지는 무작위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하지만 </a:t>
            </a:r>
            <a:r>
              <a:rPr lang="en-US" altLang="ko-KR" dirty="0"/>
              <a:t>CBC </a:t>
            </a:r>
            <a:r>
              <a:rPr lang="ko-KR" altLang="en-US" dirty="0"/>
              <a:t>모드의 첫 블록을 복호화 하는 데는 </a:t>
            </a:r>
            <a:r>
              <a:rPr lang="en-US" altLang="ko-KR" dirty="0"/>
              <a:t>IV </a:t>
            </a:r>
            <a:r>
              <a:rPr lang="ko-KR" altLang="en-US" dirty="0"/>
              <a:t>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따라서 </a:t>
            </a:r>
            <a:r>
              <a:rPr lang="en-US" altLang="ko-KR" dirty="0"/>
              <a:t>CBC </a:t>
            </a:r>
            <a:r>
              <a:rPr lang="ko-KR" altLang="en-US" dirty="0"/>
              <a:t>모드 </a:t>
            </a:r>
            <a:r>
              <a:rPr lang="en-US" altLang="ko-KR" dirty="0"/>
              <a:t>100</a:t>
            </a:r>
            <a:r>
              <a:rPr lang="ko-KR" altLang="en-US" dirty="0"/>
              <a:t>번째와 </a:t>
            </a:r>
            <a:r>
              <a:rPr lang="en-US" altLang="ko-KR" dirty="0"/>
              <a:t>ECB </a:t>
            </a:r>
            <a:r>
              <a:rPr lang="ko-KR" altLang="en-US" dirty="0"/>
              <a:t>모드 </a:t>
            </a:r>
            <a:r>
              <a:rPr lang="en-US" altLang="ko-KR" dirty="0"/>
              <a:t>102</a:t>
            </a:r>
            <a:r>
              <a:rPr lang="ko-KR" altLang="en-US" dirty="0"/>
              <a:t>번째를 비교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ko-KR" altLang="en-US" dirty="0"/>
              <a:t>개 파일의 </a:t>
            </a:r>
            <a:r>
              <a:rPr lang="en-US" altLang="ko-KR" dirty="0"/>
              <a:t>102</a:t>
            </a:r>
            <a:r>
              <a:rPr lang="ko-KR" altLang="en-US" dirty="0"/>
              <a:t>번째 블록을 </a:t>
            </a:r>
            <a:r>
              <a:rPr lang="en-US" altLang="ko-KR" dirty="0"/>
              <a:t>ECB </a:t>
            </a:r>
            <a:r>
              <a:rPr lang="ko-KR" altLang="en-US" dirty="0"/>
              <a:t>모드로 복호화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5</a:t>
            </a:r>
            <a:r>
              <a:rPr lang="ko-KR" altLang="en-US" dirty="0"/>
              <a:t>개 파일의 </a:t>
            </a:r>
            <a:r>
              <a:rPr lang="en-US" altLang="ko-KR" dirty="0"/>
              <a:t>100</a:t>
            </a:r>
            <a:r>
              <a:rPr lang="ko-KR" altLang="en-US" dirty="0"/>
              <a:t>번째 블록을 </a:t>
            </a:r>
            <a:r>
              <a:rPr lang="en-US" altLang="ko-KR" dirty="0"/>
              <a:t>CBC </a:t>
            </a:r>
            <a:r>
              <a:rPr lang="ko-KR" altLang="en-US" dirty="0"/>
              <a:t>모드로 복호화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6687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81900A-4709-41D7-9EC2-88B0991CB5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02"/>
          <a:stretch/>
        </p:blipFill>
        <p:spPr>
          <a:xfrm>
            <a:off x="2728912" y="969910"/>
            <a:ext cx="6734175" cy="552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9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환경설정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57B5AB4-7D78-43C2-8E33-B5B1BFFEDD4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E2035934-4125-45EC-BF0A-F71DECCE0D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IV </a:t>
            </a:r>
            <a:r>
              <a:rPr lang="ko-KR" altLang="en-US" dirty="0"/>
              <a:t>복구를 위해서는 암호문을 복호화 한 다음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 err="1"/>
              <a:t>평문을</a:t>
            </a:r>
            <a:r>
              <a:rPr lang="ko-KR" altLang="en-US" dirty="0"/>
              <a:t> </a:t>
            </a:r>
            <a:r>
              <a:rPr lang="en-US" altLang="ko-KR" dirty="0"/>
              <a:t>XOR</a:t>
            </a:r>
            <a:r>
              <a:rPr lang="ko-KR" altLang="en-US" dirty="0"/>
              <a:t>해주는 것으로 획득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암호문</a:t>
            </a:r>
            <a:r>
              <a:rPr lang="en-US" altLang="ko-KR" dirty="0"/>
              <a:t>: CBC </a:t>
            </a:r>
            <a:r>
              <a:rPr lang="ko-KR" altLang="en-US" dirty="0"/>
              <a:t>파일의 첫 번째 블록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평문</a:t>
            </a:r>
            <a:r>
              <a:rPr lang="en-US" altLang="ko-KR" dirty="0"/>
              <a:t>: ECB </a:t>
            </a:r>
            <a:r>
              <a:rPr lang="ko-KR" altLang="en-US" dirty="0"/>
              <a:t>파일의 두 번째 블록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0349AF-E357-4CDD-8F59-BB9573A5E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2" y="4170919"/>
            <a:ext cx="5487805" cy="22219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81900A-4709-41D7-9EC2-88B0991CB5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20" b="193"/>
          <a:stretch/>
        </p:blipFill>
        <p:spPr>
          <a:xfrm>
            <a:off x="5457825" y="4764945"/>
            <a:ext cx="6734175" cy="11409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F252A72-DDD0-4DD3-AF6A-9663162C5140}"/>
              </a:ext>
            </a:extLst>
          </p:cNvPr>
          <p:cNvSpPr/>
          <p:nvPr/>
        </p:nvSpPr>
        <p:spPr>
          <a:xfrm>
            <a:off x="121022" y="4278385"/>
            <a:ext cx="2227895" cy="1627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35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n=15000 </a:t>
            </a:r>
            <a:r>
              <a:rPr lang="ko-KR" altLang="en-US" dirty="0"/>
              <a:t>블록 </a:t>
            </a:r>
            <a:r>
              <a:rPr lang="ko-KR" altLang="en-US" dirty="0" err="1"/>
              <a:t>평문</a:t>
            </a:r>
            <a:r>
              <a:rPr lang="en-US" altLang="ko-KR" dirty="0"/>
              <a:t>, M</a:t>
            </a:r>
            <a:r>
              <a:rPr lang="en-US" altLang="ko-KR" baseline="-25000" dirty="0"/>
              <a:t>ECB</a:t>
            </a:r>
            <a:r>
              <a:rPr lang="en-US" altLang="ko-KR" dirty="0"/>
              <a:t> = m</a:t>
            </a:r>
            <a:r>
              <a:rPr lang="en-US" altLang="ko-KR" baseline="-25000" dirty="0"/>
              <a:t>0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m</a:t>
            </a:r>
            <a:r>
              <a:rPr lang="en-US" altLang="ko-KR" b="1" baseline="-25000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, m</a:t>
            </a:r>
            <a:r>
              <a:rPr lang="en-US" altLang="ko-KR" baseline="-25000" dirty="0"/>
              <a:t>2</a:t>
            </a:r>
            <a:r>
              <a:rPr lang="en-US" altLang="ko-KR" dirty="0"/>
              <a:t>, …, m</a:t>
            </a:r>
            <a:r>
              <a:rPr lang="en-US" altLang="ko-KR" baseline="-25000" dirty="0"/>
              <a:t>n-1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</a:t>
            </a:r>
            <a:r>
              <a:rPr lang="en-US" altLang="ko-KR" baseline="-25000" dirty="0"/>
              <a:t>CFB</a:t>
            </a:r>
            <a:r>
              <a:rPr lang="en-US" altLang="ko-KR" dirty="0"/>
              <a:t> </a:t>
            </a:r>
            <a:r>
              <a:rPr lang="ko-KR" altLang="en-US" dirty="0"/>
              <a:t>첫 블록은 </a:t>
            </a:r>
            <a:r>
              <a:rPr lang="en-US" altLang="ko-KR" dirty="0"/>
              <a:t>m</a:t>
            </a:r>
            <a:r>
              <a:rPr lang="en-US" altLang="ko-KR" baseline="-25000" dirty="0"/>
              <a:t>3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백 번째 블록은 </a:t>
            </a:r>
            <a:r>
              <a:rPr lang="en-US" altLang="ko-KR" b="1" dirty="0">
                <a:solidFill>
                  <a:srgbClr val="FF0000"/>
                </a:solidFill>
              </a:rPr>
              <a:t>m</a:t>
            </a:r>
            <a:r>
              <a:rPr lang="en-US" altLang="ko-KR" b="1" baseline="-25000" dirty="0">
                <a:solidFill>
                  <a:srgbClr val="FF0000"/>
                </a:solidFill>
              </a:rPr>
              <a:t>103</a:t>
            </a:r>
            <a:r>
              <a:rPr lang="en-US" altLang="ko-KR" dirty="0"/>
              <a:t>, </a:t>
            </a:r>
            <a:r>
              <a:rPr lang="ko-KR" altLang="en-US" dirty="0"/>
              <a:t>나머지는 무작위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CFB</a:t>
            </a:r>
            <a:r>
              <a:rPr lang="ko-KR" altLang="en-US" dirty="0"/>
              <a:t>의 </a:t>
            </a:r>
            <a:r>
              <a:rPr lang="en-US" altLang="ko-KR" dirty="0"/>
              <a:t>IV</a:t>
            </a:r>
            <a:r>
              <a:rPr lang="ko-KR" altLang="en-US" dirty="0"/>
              <a:t>를 모르므로</a:t>
            </a:r>
            <a:r>
              <a:rPr lang="en-US" altLang="ko-KR" dirty="0"/>
              <a:t>, 100</a:t>
            </a:r>
            <a:r>
              <a:rPr lang="ko-KR" altLang="en-US" dirty="0"/>
              <a:t>번째 블록과 </a:t>
            </a:r>
            <a:r>
              <a:rPr lang="en-US" altLang="ko-KR" dirty="0"/>
              <a:t>ECB 104</a:t>
            </a:r>
            <a:r>
              <a:rPr lang="ko-KR" altLang="en-US" dirty="0"/>
              <a:t>번째 블록을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1620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BC2482-0643-4106-81CB-17ED35729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28775"/>
            <a:ext cx="6705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84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n=15000 </a:t>
            </a:r>
            <a:r>
              <a:rPr lang="ko-KR" altLang="en-US" dirty="0"/>
              <a:t>블록 </a:t>
            </a:r>
            <a:r>
              <a:rPr lang="ko-KR" altLang="en-US" dirty="0" err="1"/>
              <a:t>평문</a:t>
            </a:r>
            <a:r>
              <a:rPr lang="en-US" altLang="ko-KR" dirty="0"/>
              <a:t>, M</a:t>
            </a:r>
            <a:r>
              <a:rPr lang="en-US" altLang="ko-KR" baseline="-25000" dirty="0"/>
              <a:t>ECB</a:t>
            </a:r>
            <a:r>
              <a:rPr lang="en-US" altLang="ko-KR" dirty="0"/>
              <a:t> = m</a:t>
            </a:r>
            <a:r>
              <a:rPr lang="en-US" altLang="ko-KR" baseline="-25000" dirty="0"/>
              <a:t>0</a:t>
            </a:r>
            <a:r>
              <a:rPr lang="en-US" altLang="ko-KR" dirty="0"/>
              <a:t>, m</a:t>
            </a:r>
            <a:r>
              <a:rPr lang="en-US" altLang="ko-KR" baseline="-25000" dirty="0"/>
              <a:t>1</a:t>
            </a:r>
            <a:r>
              <a:rPr lang="en-US" altLang="ko-KR" dirty="0"/>
              <a:t>, m</a:t>
            </a:r>
            <a:r>
              <a:rPr lang="en-US" altLang="ko-KR" baseline="-25000" dirty="0"/>
              <a:t>2</a:t>
            </a:r>
            <a:r>
              <a:rPr lang="en-US" altLang="ko-KR" dirty="0"/>
              <a:t>, …, m</a:t>
            </a:r>
            <a:r>
              <a:rPr lang="en-US" altLang="ko-KR" baseline="-25000" dirty="0"/>
              <a:t>n-1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</a:t>
            </a:r>
            <a:r>
              <a:rPr lang="en-US" altLang="ko-KR" baseline="-25000" dirty="0"/>
              <a:t>OFB</a:t>
            </a:r>
            <a:r>
              <a:rPr lang="en-US" altLang="ko-KR" dirty="0"/>
              <a:t> </a:t>
            </a:r>
            <a:r>
              <a:rPr lang="ko-KR" altLang="en-US" dirty="0"/>
              <a:t>첫 블록은 </a:t>
            </a:r>
            <a:r>
              <a:rPr lang="en-US" altLang="ko-KR" dirty="0"/>
              <a:t>m</a:t>
            </a:r>
            <a:r>
              <a:rPr lang="en-US" altLang="ko-KR" baseline="-25000" dirty="0"/>
              <a:t>4</a:t>
            </a:r>
            <a:r>
              <a:rPr lang="en-US" altLang="ko-KR" dirty="0"/>
              <a:t>, </a:t>
            </a:r>
            <a:r>
              <a:rPr lang="ko-KR" altLang="en-US" dirty="0"/>
              <a:t>백 번째 블록은 </a:t>
            </a:r>
            <a:r>
              <a:rPr lang="en-US" altLang="ko-KR" dirty="0"/>
              <a:t>m</a:t>
            </a:r>
            <a:r>
              <a:rPr lang="en-US" altLang="ko-KR" baseline="-25000" dirty="0"/>
              <a:t>104</a:t>
            </a:r>
            <a:r>
              <a:rPr lang="en-US" altLang="ko-KR" dirty="0"/>
              <a:t>, </a:t>
            </a:r>
            <a:r>
              <a:rPr lang="ko-KR" altLang="en-US" dirty="0"/>
              <a:t>나머지는 무작위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OFB</a:t>
            </a:r>
            <a:r>
              <a:rPr lang="ko-KR" altLang="en-US" dirty="0"/>
              <a:t>는 </a:t>
            </a:r>
            <a:r>
              <a:rPr lang="en-US" altLang="ko-KR" dirty="0"/>
              <a:t>IV</a:t>
            </a:r>
            <a:r>
              <a:rPr lang="ko-KR" altLang="en-US" dirty="0"/>
              <a:t>가 계속해서 암호화 되는 특성이 존재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IV </a:t>
            </a:r>
            <a:r>
              <a:rPr lang="ko-KR" altLang="en-US" b="1" dirty="0">
                <a:solidFill>
                  <a:srgbClr val="FF0000"/>
                </a:solidFill>
              </a:rPr>
              <a:t>획득 과정 </a:t>
            </a:r>
            <a:r>
              <a:rPr lang="en-US" altLang="ko-KR" b="1" dirty="0">
                <a:solidFill>
                  <a:srgbClr val="FF0000"/>
                </a:solidFill>
              </a:rPr>
              <a:t>= </a:t>
            </a:r>
            <a:r>
              <a:rPr lang="ko-KR" altLang="en-US" b="1" dirty="0">
                <a:solidFill>
                  <a:srgbClr val="FF0000"/>
                </a:solidFill>
              </a:rPr>
              <a:t>파일 찾기 과정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남은 두 개의 파일에서</a:t>
            </a:r>
            <a:br>
              <a:rPr lang="en-US" altLang="ko-KR" dirty="0"/>
            </a:br>
            <a:r>
              <a:rPr lang="ko-KR" altLang="en-US" dirty="0"/>
              <a:t>백 번째 블록을 </a:t>
            </a:r>
            <a:r>
              <a:rPr lang="en-US" altLang="ko-KR" dirty="0"/>
              <a:t>100</a:t>
            </a:r>
            <a:r>
              <a:rPr lang="ko-KR" altLang="en-US" dirty="0"/>
              <a:t>회 복호화</a:t>
            </a:r>
            <a:br>
              <a:rPr lang="en-US" altLang="ko-KR" dirty="0"/>
            </a:br>
            <a:r>
              <a:rPr lang="en-US" altLang="ko-KR" dirty="0"/>
              <a:t>	-&gt; IV </a:t>
            </a:r>
            <a:r>
              <a:rPr lang="ko-KR" altLang="en-US" dirty="0"/>
              <a:t>후보 값 획득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429EEB-5FEB-4A6A-A58B-283D1A5AD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75" y="4246128"/>
            <a:ext cx="5483625" cy="26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90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ECB </a:t>
            </a:r>
            <a:r>
              <a:rPr lang="ko-KR" altLang="en-US" dirty="0"/>
              <a:t>다섯 번째 </a:t>
            </a:r>
            <a:r>
              <a:rPr lang="ko-KR" altLang="en-US" dirty="0" err="1"/>
              <a:t>평문과</a:t>
            </a:r>
            <a:r>
              <a:rPr lang="ko-KR" altLang="en-US" dirty="0"/>
              <a:t> </a:t>
            </a:r>
            <a:r>
              <a:rPr lang="en-US" altLang="ko-KR" dirty="0"/>
              <a:t>IV </a:t>
            </a:r>
            <a:r>
              <a:rPr lang="ko-KR" altLang="en-US" dirty="0"/>
              <a:t>후보를 사용한 암호화 진행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해당 암호 값이 일치하는 암호문 파일 확인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F928A2-DBE8-44C8-8B8F-C5C1760FD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2710955"/>
            <a:ext cx="67437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45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남은 파일 하나가 </a:t>
            </a:r>
            <a:r>
              <a:rPr lang="en-US" altLang="ko-KR" dirty="0"/>
              <a:t>CTR </a:t>
            </a:r>
            <a:r>
              <a:rPr lang="ko-KR" altLang="en-US" dirty="0"/>
              <a:t>모드 암호화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CBC, CFB </a:t>
            </a:r>
            <a:r>
              <a:rPr lang="ko-KR" altLang="en-US" dirty="0"/>
              <a:t>모드와 동일한 방법으로 </a:t>
            </a:r>
            <a:r>
              <a:rPr lang="en-US" altLang="ko-KR" dirty="0"/>
              <a:t>IV</a:t>
            </a:r>
            <a:r>
              <a:rPr lang="ko-KR" altLang="en-US" dirty="0"/>
              <a:t> 획득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카운터 부분이 </a:t>
            </a:r>
            <a:r>
              <a:rPr lang="en-US" altLang="ko-KR" dirty="0"/>
              <a:t>0</a:t>
            </a:r>
            <a:r>
              <a:rPr lang="ko-KR" altLang="en-US" dirty="0"/>
              <a:t>으로 끝나지 않기 때문에</a:t>
            </a:r>
            <a:r>
              <a:rPr lang="en-US" altLang="ko-KR" dirty="0"/>
              <a:t>, </a:t>
            </a:r>
            <a:r>
              <a:rPr lang="ko-KR" altLang="en-US" dirty="0"/>
              <a:t>정확한 값인지 한번 더 검증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6F2E32-0102-4228-9166-C5A03E04A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3791979"/>
            <a:ext cx="67437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09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B0739-6CA0-40C3-9FC0-DD869986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85EC301-EDA0-4686-BF02-D398DF19B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81074"/>
              </p:ext>
            </p:extLst>
          </p:nvPr>
        </p:nvGraphicFramePr>
        <p:xfrm>
          <a:off x="439098" y="1826531"/>
          <a:ext cx="11313804" cy="389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810">
                  <a:extLst>
                    <a:ext uri="{9D8B030D-6E8A-4147-A177-3AD203B41FA5}">
                      <a16:colId xmlns:a16="http://schemas.microsoft.com/office/drawing/2014/main" val="3276972237"/>
                    </a:ext>
                  </a:extLst>
                </a:gridCol>
                <a:gridCol w="2072081">
                  <a:extLst>
                    <a:ext uri="{9D8B030D-6E8A-4147-A177-3AD203B41FA5}">
                      <a16:colId xmlns:a16="http://schemas.microsoft.com/office/drawing/2014/main" val="970730869"/>
                    </a:ext>
                  </a:extLst>
                </a:gridCol>
                <a:gridCol w="5258462">
                  <a:extLst>
                    <a:ext uri="{9D8B030D-6E8A-4147-A177-3AD203B41FA5}">
                      <a16:colId xmlns:a16="http://schemas.microsoft.com/office/drawing/2014/main" val="3246502404"/>
                    </a:ext>
                  </a:extLst>
                </a:gridCol>
                <a:gridCol w="2828451">
                  <a:extLst>
                    <a:ext uri="{9D8B030D-6E8A-4147-A177-3AD203B41FA5}">
                      <a16:colId xmlns:a16="http://schemas.microsoft.com/office/drawing/2014/main" val="740603303"/>
                    </a:ext>
                  </a:extLst>
                </a:gridCol>
              </a:tblGrid>
              <a:tr h="5161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모드</a:t>
                      </a:r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암호문 파일명</a:t>
                      </a:r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IV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평문</a:t>
                      </a:r>
                      <a:r>
                        <a:rPr lang="ko-KR" altLang="en-US" sz="2000" dirty="0"/>
                        <a:t> 마지막 블록</a:t>
                      </a:r>
                    </a:p>
                  </a:txBody>
                  <a:tcPr marL="127280" marR="127280" marT="63640" marB="63640" anchor="ctr"/>
                </a:tc>
                <a:extLst>
                  <a:ext uri="{0D108BD9-81ED-4DB2-BD59-A6C34878D82A}">
                    <a16:rowId xmlns:a16="http://schemas.microsoft.com/office/drawing/2014/main" val="2704679271"/>
                  </a:ext>
                </a:extLst>
              </a:tr>
              <a:tr h="516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i="0" dirty="0"/>
                        <a:t>ECB</a:t>
                      </a:r>
                      <a:endParaRPr lang="ko-KR" altLang="en-US" sz="2000" i="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data_04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-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 d0 34 3c 1d e7</a:t>
                      </a:r>
                    </a:p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 7c 84 35 ac 2b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extLst>
                  <a:ext uri="{0D108BD9-81ED-4DB2-BD59-A6C34878D82A}">
                    <a16:rowId xmlns:a16="http://schemas.microsoft.com/office/drawing/2014/main" val="3906820496"/>
                  </a:ext>
                </a:extLst>
              </a:tr>
              <a:tr h="516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CBC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data_02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 ca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e9 43 8d</a:t>
                      </a:r>
                    </a:p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 6a 2d e5 8e 1f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53 6e f5 75 b9</a:t>
                      </a:r>
                    </a:p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41 47 67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17 27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extLst>
                  <a:ext uri="{0D108BD9-81ED-4DB2-BD59-A6C34878D82A}">
                    <a16:rowId xmlns:a16="http://schemas.microsoft.com/office/drawing/2014/main" val="583426539"/>
                  </a:ext>
                </a:extLst>
              </a:tr>
              <a:tr h="516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CTR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data_05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e9 5f 49 a1 95 1a</a:t>
                      </a:r>
                    </a:p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 f5 35 56 19 17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s-E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 46 f6 54 e7 08</a:t>
                      </a:r>
                    </a:p>
                    <a:p>
                      <a:pPr algn="ctr" latinLnBrk="1"/>
                      <a:r>
                        <a:rPr lang="es-E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 92 d2 47 ee 58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extLst>
                  <a:ext uri="{0D108BD9-81ED-4DB2-BD59-A6C34878D82A}">
                    <a16:rowId xmlns:a16="http://schemas.microsoft.com/office/drawing/2014/main" val="660272996"/>
                  </a:ext>
                </a:extLst>
              </a:tr>
              <a:tr h="516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CFB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data_01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 79 e6 d8 a6 b8</a:t>
                      </a:r>
                    </a:p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d5 b5 07 43 52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7f 9e 8c 62 bb 8f</a:t>
                      </a:r>
                    </a:p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 ac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d0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69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extLst>
                  <a:ext uri="{0D108BD9-81ED-4DB2-BD59-A6C34878D82A}">
                    <a16:rowId xmlns:a16="http://schemas.microsoft.com/office/drawing/2014/main" val="3039561964"/>
                  </a:ext>
                </a:extLst>
              </a:tr>
              <a:tr h="5161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OFB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data_03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0c a1 0e 72 f5 c3</a:t>
                      </a:r>
                    </a:p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 eb 75 31 08 97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da-DK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 32 14 49 67 3c</a:t>
                      </a:r>
                    </a:p>
                    <a:p>
                      <a:pPr algn="ctr" latinLnBrk="1"/>
                      <a:r>
                        <a:rPr lang="da-DK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 2b ef 85 79 54</a:t>
                      </a:r>
                      <a:endParaRPr lang="ko-KR" altLang="en-US" sz="2000" dirty="0"/>
                    </a:p>
                  </a:txBody>
                  <a:tcPr marL="127280" marR="127280" marT="63640" marB="63640" anchor="ctr"/>
                </a:tc>
                <a:extLst>
                  <a:ext uri="{0D108BD9-81ED-4DB2-BD59-A6C34878D82A}">
                    <a16:rowId xmlns:a16="http://schemas.microsoft.com/office/drawing/2014/main" val="3034240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91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환경설정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Simon </a:t>
            </a:r>
            <a:r>
              <a:rPr lang="ko-KR" altLang="en-US" dirty="0"/>
              <a:t>암호 사용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4F897A-491C-404E-96BA-62481F4BA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68" y="2214694"/>
            <a:ext cx="3994494" cy="33519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7C0E19-25EA-4D96-9958-B60989907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52465"/>
            <a:ext cx="48672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환경설정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Simon </a:t>
            </a:r>
            <a:r>
              <a:rPr lang="ko-KR" altLang="en-US" dirty="0"/>
              <a:t>암호 사용</a:t>
            </a:r>
            <a:endParaRPr lang="ko-KR" altLang="en-US" b="1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CC4013B8-4887-4AA7-9E11-310ABF045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25373"/>
              </p:ext>
            </p:extLst>
          </p:nvPr>
        </p:nvGraphicFramePr>
        <p:xfrm>
          <a:off x="2032000" y="2063948"/>
          <a:ext cx="81279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53437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837053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75878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블록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 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711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8407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8338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3624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1907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58265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96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8441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08335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2428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29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258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71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환경설정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Simon-96/96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키</a:t>
            </a:r>
            <a:r>
              <a:rPr lang="en-US" altLang="ko-KR" dirty="0"/>
              <a:t>:		01 02 03 04 05 06 07 08 09 0a</a:t>
            </a:r>
            <a:r>
              <a:rPr lang="ko-KR" altLang="en-US" dirty="0"/>
              <a:t> </a:t>
            </a:r>
            <a:r>
              <a:rPr lang="en-US" altLang="ko-KR" dirty="0"/>
              <a:t>0b</a:t>
            </a:r>
            <a:r>
              <a:rPr lang="ko-KR" altLang="en-US" dirty="0"/>
              <a:t> </a:t>
            </a:r>
            <a:r>
              <a:rPr lang="en-US" altLang="ko-KR" dirty="0"/>
              <a:t>0c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평문</a:t>
            </a:r>
            <a:r>
              <a:rPr lang="en-US" altLang="ko-KR" dirty="0"/>
              <a:t>:	</a:t>
            </a:r>
            <a:r>
              <a:rPr lang="en-US" altLang="ko-KR" dirty="0" err="1"/>
              <a:t>fe</a:t>
            </a:r>
            <a:r>
              <a:rPr lang="en-US" altLang="ko-KR" dirty="0"/>
              <a:t> ed de ad be </a:t>
            </a:r>
            <a:r>
              <a:rPr lang="en-US" altLang="ko-KR" dirty="0" err="1"/>
              <a:t>ef</a:t>
            </a:r>
            <a:r>
              <a:rPr lang="en-US" altLang="ko-KR" dirty="0"/>
              <a:t> ca </a:t>
            </a:r>
            <a:r>
              <a:rPr lang="en-US" altLang="ko-KR" dirty="0" err="1"/>
              <a:t>fe</a:t>
            </a:r>
            <a:r>
              <a:rPr lang="en-US" altLang="ko-KR" dirty="0"/>
              <a:t> be d1 23 45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암호문</a:t>
            </a:r>
            <a:r>
              <a:rPr lang="en-US" altLang="ko-KR" dirty="0"/>
              <a:t>:	6b d3 6e 75 6d 7b a8 2b a7 b8 7b e7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93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환경설정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평문을</a:t>
            </a:r>
            <a:r>
              <a:rPr lang="ko-KR" altLang="en-US" dirty="0"/>
              <a:t> 다음 규칙과 생성하고</a:t>
            </a:r>
            <a:r>
              <a:rPr lang="en-US" altLang="ko-KR" dirty="0"/>
              <a:t>, </a:t>
            </a:r>
            <a:r>
              <a:rPr lang="ko-KR" altLang="en-US" dirty="0"/>
              <a:t>키 </a:t>
            </a:r>
            <a:r>
              <a:rPr lang="en-US" altLang="ko-KR" dirty="0"/>
              <a:t>k</a:t>
            </a:r>
            <a:r>
              <a:rPr lang="ko-KR" altLang="en-US" dirty="0"/>
              <a:t>로 암호화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k</a:t>
            </a:r>
            <a:r>
              <a:rPr lang="ko-KR" altLang="en-US" dirty="0"/>
              <a:t>는 모두 동일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n=15000 </a:t>
            </a:r>
            <a:r>
              <a:rPr lang="ko-KR" altLang="en-US" dirty="0"/>
              <a:t>블록 </a:t>
            </a:r>
            <a:r>
              <a:rPr lang="ko-KR" altLang="en-US" dirty="0" err="1"/>
              <a:t>평문</a:t>
            </a:r>
            <a:r>
              <a:rPr lang="en-US" altLang="ko-KR" dirty="0"/>
              <a:t>, M</a:t>
            </a:r>
            <a:r>
              <a:rPr lang="en-US" altLang="ko-KR" baseline="-25000" dirty="0"/>
              <a:t>ECB</a:t>
            </a:r>
            <a:r>
              <a:rPr lang="en-US" altLang="ko-KR" dirty="0"/>
              <a:t> = m</a:t>
            </a:r>
            <a:r>
              <a:rPr lang="en-US" altLang="ko-KR" baseline="-25000" dirty="0"/>
              <a:t>0</a:t>
            </a:r>
            <a:r>
              <a:rPr lang="en-US" altLang="ko-KR" dirty="0"/>
              <a:t>, m</a:t>
            </a:r>
            <a:r>
              <a:rPr lang="en-US" altLang="ko-KR" baseline="-25000" dirty="0"/>
              <a:t>1</a:t>
            </a:r>
            <a:r>
              <a:rPr lang="en-US" altLang="ko-KR" dirty="0"/>
              <a:t>, m</a:t>
            </a:r>
            <a:r>
              <a:rPr lang="en-US" altLang="ko-KR" baseline="-25000" dirty="0"/>
              <a:t>2</a:t>
            </a:r>
            <a:r>
              <a:rPr lang="en-US" altLang="ko-KR" dirty="0"/>
              <a:t>, …, m</a:t>
            </a:r>
            <a:r>
              <a:rPr lang="en-US" altLang="ko-KR" baseline="-25000" dirty="0"/>
              <a:t>n-1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</a:t>
            </a:r>
            <a:r>
              <a:rPr lang="en-US" altLang="ko-KR" baseline="-25000" dirty="0"/>
              <a:t>CBC</a:t>
            </a:r>
            <a:r>
              <a:rPr lang="en-US" altLang="ko-KR" dirty="0"/>
              <a:t> </a:t>
            </a:r>
            <a:r>
              <a:rPr lang="ko-KR" altLang="en-US" dirty="0"/>
              <a:t>첫 블록은 </a:t>
            </a:r>
            <a:r>
              <a:rPr lang="en-US" altLang="ko-KR" dirty="0"/>
              <a:t>m</a:t>
            </a:r>
            <a:r>
              <a:rPr lang="en-US" altLang="ko-KR" baseline="-25000" dirty="0"/>
              <a:t>1</a:t>
            </a:r>
            <a:r>
              <a:rPr lang="en-US" altLang="ko-KR" dirty="0"/>
              <a:t>, </a:t>
            </a:r>
            <a:r>
              <a:rPr lang="ko-KR" altLang="en-US" dirty="0" err="1"/>
              <a:t>백번째</a:t>
            </a:r>
            <a:r>
              <a:rPr lang="ko-KR" altLang="en-US" dirty="0"/>
              <a:t> 블록은</a:t>
            </a:r>
            <a:r>
              <a:rPr lang="en-US" altLang="ko-KR" dirty="0"/>
              <a:t> m</a:t>
            </a:r>
            <a:r>
              <a:rPr lang="en-US" altLang="ko-KR" baseline="-25000" dirty="0"/>
              <a:t>101</a:t>
            </a:r>
            <a:r>
              <a:rPr lang="en-US" altLang="ko-KR" dirty="0"/>
              <a:t>, </a:t>
            </a:r>
            <a:r>
              <a:rPr lang="ko-KR" altLang="en-US" dirty="0"/>
              <a:t>나머지는 무작위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</a:t>
            </a:r>
            <a:r>
              <a:rPr lang="en-US" altLang="ko-KR" baseline="-25000" dirty="0"/>
              <a:t>CTR</a:t>
            </a:r>
            <a:r>
              <a:rPr lang="en-US" altLang="ko-KR" dirty="0"/>
              <a:t> </a:t>
            </a:r>
            <a:r>
              <a:rPr lang="ko-KR" altLang="en-US" dirty="0"/>
              <a:t>첫 블록은 </a:t>
            </a:r>
            <a:r>
              <a:rPr lang="en-US" altLang="ko-KR" dirty="0"/>
              <a:t>m</a:t>
            </a:r>
            <a:r>
              <a:rPr lang="en-US" altLang="ko-KR" baseline="-25000" dirty="0"/>
              <a:t>2</a:t>
            </a:r>
            <a:r>
              <a:rPr lang="en-US" altLang="ko-KR" dirty="0"/>
              <a:t>, </a:t>
            </a:r>
            <a:r>
              <a:rPr lang="ko-KR" altLang="en-US" dirty="0" err="1"/>
              <a:t>백번째</a:t>
            </a:r>
            <a:r>
              <a:rPr lang="ko-KR" altLang="en-US" dirty="0"/>
              <a:t> 블록은 </a:t>
            </a:r>
            <a:r>
              <a:rPr lang="en-US" altLang="ko-KR" dirty="0"/>
              <a:t>m</a:t>
            </a:r>
            <a:r>
              <a:rPr lang="en-US" altLang="ko-KR" baseline="-25000" dirty="0"/>
              <a:t>102</a:t>
            </a:r>
            <a:r>
              <a:rPr lang="en-US" altLang="ko-KR" dirty="0"/>
              <a:t>, </a:t>
            </a:r>
            <a:r>
              <a:rPr lang="ko-KR" altLang="en-US" dirty="0"/>
              <a:t>나머지는 무작위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</a:t>
            </a:r>
            <a:r>
              <a:rPr lang="en-US" altLang="ko-KR" baseline="-25000" dirty="0"/>
              <a:t>CFB</a:t>
            </a:r>
            <a:r>
              <a:rPr lang="en-US" altLang="ko-KR" dirty="0"/>
              <a:t> </a:t>
            </a:r>
            <a:r>
              <a:rPr lang="ko-KR" altLang="en-US" dirty="0"/>
              <a:t>첫 블록은 </a:t>
            </a:r>
            <a:r>
              <a:rPr lang="en-US" altLang="ko-KR" dirty="0"/>
              <a:t>m</a:t>
            </a:r>
            <a:r>
              <a:rPr lang="en-US" altLang="ko-KR" baseline="-25000" dirty="0"/>
              <a:t>3</a:t>
            </a:r>
            <a:r>
              <a:rPr lang="en-US" altLang="ko-KR" dirty="0"/>
              <a:t>, </a:t>
            </a:r>
            <a:r>
              <a:rPr lang="ko-KR" altLang="en-US" dirty="0" err="1"/>
              <a:t>백번째</a:t>
            </a:r>
            <a:r>
              <a:rPr lang="ko-KR" altLang="en-US" dirty="0"/>
              <a:t> 블록은 </a:t>
            </a:r>
            <a:r>
              <a:rPr lang="en-US" altLang="ko-KR" dirty="0"/>
              <a:t>m</a:t>
            </a:r>
            <a:r>
              <a:rPr lang="en-US" altLang="ko-KR" baseline="-25000" dirty="0"/>
              <a:t>103</a:t>
            </a:r>
            <a:r>
              <a:rPr lang="en-US" altLang="ko-KR" dirty="0"/>
              <a:t>, </a:t>
            </a:r>
            <a:r>
              <a:rPr lang="ko-KR" altLang="en-US" dirty="0"/>
              <a:t>나머지는 무작위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</a:t>
            </a:r>
            <a:r>
              <a:rPr lang="en-US" altLang="ko-KR" baseline="-25000" dirty="0"/>
              <a:t>OFB</a:t>
            </a:r>
            <a:r>
              <a:rPr lang="en-US" altLang="ko-KR" dirty="0"/>
              <a:t> </a:t>
            </a:r>
            <a:r>
              <a:rPr lang="ko-KR" altLang="en-US" dirty="0"/>
              <a:t>첫 블록은 </a:t>
            </a:r>
            <a:r>
              <a:rPr lang="en-US" altLang="ko-KR" dirty="0"/>
              <a:t>m</a:t>
            </a:r>
            <a:r>
              <a:rPr lang="en-US" altLang="ko-KR" baseline="-25000" dirty="0"/>
              <a:t>4</a:t>
            </a:r>
            <a:r>
              <a:rPr lang="en-US" altLang="ko-KR" dirty="0"/>
              <a:t>, </a:t>
            </a:r>
            <a:r>
              <a:rPr lang="ko-KR" altLang="en-US" dirty="0" err="1"/>
              <a:t>백번째</a:t>
            </a:r>
            <a:r>
              <a:rPr lang="ko-KR" altLang="en-US" dirty="0"/>
              <a:t> 블록은 </a:t>
            </a:r>
            <a:r>
              <a:rPr lang="en-US" altLang="ko-KR" dirty="0"/>
              <a:t>m</a:t>
            </a:r>
            <a:r>
              <a:rPr lang="en-US" altLang="ko-KR" baseline="-25000" dirty="0"/>
              <a:t>104</a:t>
            </a:r>
            <a:r>
              <a:rPr lang="en-US" altLang="ko-KR" dirty="0"/>
              <a:t>, </a:t>
            </a:r>
            <a:r>
              <a:rPr lang="ko-KR" altLang="en-US" dirty="0"/>
              <a:t>나머지는 무작위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모든 </a:t>
            </a:r>
            <a:r>
              <a:rPr lang="ko-KR" altLang="en-US" dirty="0" err="1"/>
              <a:t>평문</a:t>
            </a:r>
            <a:r>
              <a:rPr lang="ko-KR" altLang="en-US" dirty="0"/>
              <a:t> 길이는 동일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모든 </a:t>
            </a:r>
            <a:r>
              <a:rPr lang="ko-KR" altLang="en-US" dirty="0" err="1"/>
              <a:t>평문</a:t>
            </a:r>
            <a:r>
              <a:rPr lang="ko-KR" altLang="en-US" dirty="0"/>
              <a:t> </a:t>
            </a:r>
            <a:r>
              <a:rPr lang="en-US" altLang="ko-KR" dirty="0"/>
              <a:t>M</a:t>
            </a:r>
            <a:r>
              <a:rPr lang="en-US" altLang="ko-KR" baseline="-25000" dirty="0"/>
              <a:t>*</a:t>
            </a:r>
            <a:r>
              <a:rPr lang="ko-KR" altLang="en-US" dirty="0"/>
              <a:t>를 </a:t>
            </a:r>
            <a:r>
              <a:rPr lang="en-US" altLang="ko-KR" dirty="0"/>
              <a:t>*</a:t>
            </a:r>
            <a:r>
              <a:rPr lang="ko-KR" altLang="en-US" dirty="0"/>
              <a:t>에 해당하는 운용모드로 암호화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8773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환경설정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SIMON-96/96</a:t>
            </a:r>
            <a:r>
              <a:rPr lang="ko-KR" altLang="en-US" dirty="0"/>
              <a:t>은 </a:t>
            </a:r>
            <a:r>
              <a:rPr lang="en-US" altLang="ko-KR" dirty="0"/>
              <a:t>48bit </a:t>
            </a:r>
            <a:r>
              <a:rPr lang="ko-KR" altLang="en-US" dirty="0"/>
              <a:t>단위로 동작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96bit</a:t>
            </a:r>
            <a:r>
              <a:rPr lang="ko-KR" altLang="en-US" dirty="0"/>
              <a:t> 블록을 두개로 나누기 때문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ko-KR" altLang="en-US" dirty="0"/>
              <a:t>에는 </a:t>
            </a:r>
            <a:r>
              <a:rPr lang="en-US" altLang="ko-KR" dirty="0"/>
              <a:t>48bit</a:t>
            </a:r>
            <a:r>
              <a:rPr lang="ko-KR" altLang="en-US" dirty="0"/>
              <a:t>를 제공하는 자료형이 존재하지 않음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64bit</a:t>
            </a:r>
            <a:r>
              <a:rPr lang="ko-KR" altLang="en-US" b="1" dirty="0">
                <a:solidFill>
                  <a:srgbClr val="FF0000"/>
                </a:solidFill>
              </a:rPr>
              <a:t> 자료형의 앞 </a:t>
            </a:r>
            <a:r>
              <a:rPr lang="en-US" altLang="ko-KR" b="1" dirty="0">
                <a:solidFill>
                  <a:srgbClr val="FF0000"/>
                </a:solidFill>
              </a:rPr>
              <a:t>16bit</a:t>
            </a:r>
            <a:r>
              <a:rPr lang="ko-KR" altLang="en-US" b="1" dirty="0">
                <a:solidFill>
                  <a:srgbClr val="FF0000"/>
                </a:solidFill>
              </a:rPr>
              <a:t>를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으로 </a:t>
            </a:r>
            <a:r>
              <a:rPr lang="ko-KR" altLang="en-US" b="1" dirty="0" err="1">
                <a:solidFill>
                  <a:srgbClr val="FF0000"/>
                </a:solidFill>
              </a:rPr>
              <a:t>마스킹하여</a:t>
            </a:r>
            <a:r>
              <a:rPr lang="ko-KR" altLang="en-US" b="1" dirty="0">
                <a:solidFill>
                  <a:srgbClr val="FF0000"/>
                </a:solidFill>
              </a:rPr>
              <a:t> 구현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환경설정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BAB06E-3D1E-45CD-B383-B2CE256B2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930" y="-1"/>
            <a:ext cx="5772150" cy="3781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ACC7D4-5EEC-47FD-A395-71AC9FFB9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-1"/>
            <a:ext cx="4651131" cy="6858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931D7F5-8C99-4FEC-AFED-A8447C6BC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930" y="4168542"/>
            <a:ext cx="4295775" cy="4000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9B0493-7E07-46DD-85C5-EBFCA8785CC3}"/>
              </a:ext>
            </a:extLst>
          </p:cNvPr>
          <p:cNvSpPr txBox="1"/>
          <p:nvPr/>
        </p:nvSpPr>
        <p:spPr>
          <a:xfrm>
            <a:off x="6007930" y="4568592"/>
            <a:ext cx="6128158" cy="1287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키</a:t>
            </a:r>
            <a:r>
              <a:rPr lang="en-US" altLang="ko-KR" dirty="0"/>
              <a:t>:	01 02 03 04 05 06 07 08 09 0a</a:t>
            </a:r>
            <a:r>
              <a:rPr lang="ko-KR" altLang="en-US" dirty="0"/>
              <a:t> </a:t>
            </a:r>
            <a:r>
              <a:rPr lang="en-US" altLang="ko-KR" dirty="0"/>
              <a:t>0b</a:t>
            </a:r>
            <a:r>
              <a:rPr lang="ko-KR" altLang="en-US" dirty="0"/>
              <a:t> </a:t>
            </a:r>
            <a:r>
              <a:rPr lang="en-US" altLang="ko-KR" dirty="0"/>
              <a:t>0c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평문</a:t>
            </a:r>
            <a:r>
              <a:rPr lang="en-US" altLang="ko-KR" dirty="0"/>
              <a:t>:	</a:t>
            </a:r>
            <a:r>
              <a:rPr lang="en-US" altLang="ko-KR" dirty="0" err="1"/>
              <a:t>fe</a:t>
            </a:r>
            <a:r>
              <a:rPr lang="en-US" altLang="ko-KR" dirty="0"/>
              <a:t> ed de ad be </a:t>
            </a:r>
            <a:r>
              <a:rPr lang="en-US" altLang="ko-KR" dirty="0" err="1"/>
              <a:t>ef</a:t>
            </a:r>
            <a:r>
              <a:rPr lang="en-US" altLang="ko-KR" dirty="0"/>
              <a:t> ca </a:t>
            </a:r>
            <a:r>
              <a:rPr lang="en-US" altLang="ko-KR" dirty="0" err="1"/>
              <a:t>fe</a:t>
            </a:r>
            <a:r>
              <a:rPr lang="en-US" altLang="ko-KR" dirty="0"/>
              <a:t> be d1 23 45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암호문</a:t>
            </a:r>
            <a:r>
              <a:rPr lang="en-US" altLang="ko-KR" dirty="0"/>
              <a:t>:	6b d3 6e 75 6d 7b a8 2b a7 b8 7b e7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00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환경설정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9B0493-7E07-46DD-85C5-EBFCA8785CC3}"/>
              </a:ext>
            </a:extLst>
          </p:cNvPr>
          <p:cNvSpPr txBox="1"/>
          <p:nvPr/>
        </p:nvSpPr>
        <p:spPr>
          <a:xfrm>
            <a:off x="5146930" y="2719290"/>
            <a:ext cx="7045070" cy="1685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키</a:t>
            </a:r>
            <a:r>
              <a:rPr lang="en-US" altLang="ko-KR" sz="2400" dirty="0"/>
              <a:t>:		01 02 03 04 05 06 07 08 09 0a</a:t>
            </a:r>
            <a:r>
              <a:rPr lang="ko-KR" altLang="en-US" sz="2400" dirty="0"/>
              <a:t> </a:t>
            </a:r>
            <a:r>
              <a:rPr lang="en-US" altLang="ko-KR" sz="2400" dirty="0"/>
              <a:t>0b</a:t>
            </a:r>
            <a:r>
              <a:rPr lang="ko-KR" altLang="en-US" sz="2400" dirty="0"/>
              <a:t> </a:t>
            </a:r>
            <a:r>
              <a:rPr lang="en-US" altLang="ko-KR" sz="2400" dirty="0"/>
              <a:t>0c</a:t>
            </a:r>
          </a:p>
          <a:p>
            <a:pPr>
              <a:lnSpc>
                <a:spcPct val="150000"/>
              </a:lnSpc>
            </a:pPr>
            <a:r>
              <a:rPr lang="ko-KR" altLang="en-US" sz="2400" dirty="0" err="1"/>
              <a:t>평문</a:t>
            </a:r>
            <a:r>
              <a:rPr lang="en-US" altLang="ko-KR" sz="2400" dirty="0"/>
              <a:t>:		</a:t>
            </a:r>
            <a:r>
              <a:rPr lang="en-US" altLang="ko-KR" sz="2400" dirty="0" err="1"/>
              <a:t>fe</a:t>
            </a:r>
            <a:r>
              <a:rPr lang="en-US" altLang="ko-KR" sz="2400" dirty="0"/>
              <a:t> ed de ad be </a:t>
            </a:r>
            <a:r>
              <a:rPr lang="en-US" altLang="ko-KR" sz="2400" dirty="0" err="1"/>
              <a:t>ef</a:t>
            </a:r>
            <a:r>
              <a:rPr lang="en-US" altLang="ko-KR" sz="2400" dirty="0"/>
              <a:t> ca </a:t>
            </a:r>
            <a:r>
              <a:rPr lang="en-US" altLang="ko-KR" sz="2400" dirty="0" err="1"/>
              <a:t>fe</a:t>
            </a:r>
            <a:r>
              <a:rPr lang="en-US" altLang="ko-KR" sz="2400" dirty="0"/>
              <a:t> be d1 23 45</a:t>
            </a:r>
          </a:p>
          <a:p>
            <a:pPr>
              <a:lnSpc>
                <a:spcPct val="150000"/>
              </a:lnSpc>
            </a:pPr>
            <a:r>
              <a:rPr lang="ko-KR" altLang="en-US" sz="2400" dirty="0"/>
              <a:t>암호문</a:t>
            </a:r>
            <a:r>
              <a:rPr lang="en-US" altLang="ko-KR" sz="2400" dirty="0"/>
              <a:t>:	6b d3 6e 75 6d 7b a8 2b a7 b8 7b e7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35D4D6-415A-411F-8DE9-3B3E612A1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39" y="2454655"/>
            <a:ext cx="4340627" cy="221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0412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938</Words>
  <Application>Microsoft Office PowerPoint</Application>
  <PresentationFormat>와이드스크린</PresentationFormat>
  <Paragraphs>166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CryptoCraft 테마</vt:lpstr>
      <vt:lpstr>제목 테마</vt:lpstr>
      <vt:lpstr>암호인재 인력양성 1차 과제</vt:lpstr>
      <vt:lpstr>PowerPoint 프레젠테이션</vt:lpstr>
      <vt:lpstr> 환경설정</vt:lpstr>
      <vt:lpstr> 환경설정</vt:lpstr>
      <vt:lpstr> 환경설정</vt:lpstr>
      <vt:lpstr> 환경설정</vt:lpstr>
      <vt:lpstr> 환경설정</vt:lpstr>
      <vt:lpstr> 환경설정</vt:lpstr>
      <vt:lpstr> 환경설정</vt:lpstr>
      <vt:lpstr> 문제 1</vt:lpstr>
      <vt:lpstr> 문제 1</vt:lpstr>
      <vt:lpstr> 문제 1</vt:lpstr>
      <vt:lpstr> 문제 1</vt:lpstr>
      <vt:lpstr> 문제 1</vt:lpstr>
      <vt:lpstr> 문제 1</vt:lpstr>
      <vt:lpstr> 문제 2</vt:lpstr>
      <vt:lpstr> 문제 2</vt:lpstr>
      <vt:lpstr> 문제 2</vt:lpstr>
      <vt:lpstr> 문제 2</vt:lpstr>
      <vt:lpstr> 문제 2</vt:lpstr>
      <vt:lpstr> 문제 2</vt:lpstr>
      <vt:lpstr> 문제 2</vt:lpstr>
      <vt:lpstr> 문제 2</vt:lpstr>
      <vt:lpstr> 문제 2</vt:lpstr>
      <vt:lpstr> 문제 2</vt:lpstr>
      <vt:lpstr> 문제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64</cp:revision>
  <dcterms:created xsi:type="dcterms:W3CDTF">2019-03-05T04:29:07Z</dcterms:created>
  <dcterms:modified xsi:type="dcterms:W3CDTF">2020-07-12T06:36:28Z</dcterms:modified>
</cp:coreProperties>
</file>