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5"/>
  </p:notesMasterIdLst>
  <p:handoutMasterIdLst>
    <p:handoutMasterId r:id="rId26"/>
  </p:handoutMasterIdLst>
  <p:sldIdLst>
    <p:sldId id="269" r:id="rId3"/>
    <p:sldId id="275" r:id="rId4"/>
    <p:sldId id="280" r:id="rId5"/>
    <p:sldId id="281" r:id="rId6"/>
    <p:sldId id="282" r:id="rId7"/>
    <p:sldId id="283" r:id="rId8"/>
    <p:sldId id="285" r:id="rId9"/>
    <p:sldId id="286" r:id="rId10"/>
    <p:sldId id="293" r:id="rId11"/>
    <p:sldId id="294" r:id="rId12"/>
    <p:sldId id="295" r:id="rId13"/>
    <p:sldId id="284" r:id="rId14"/>
    <p:sldId id="287" r:id="rId15"/>
    <p:sldId id="288" r:id="rId16"/>
    <p:sldId id="289" r:id="rId17"/>
    <p:sldId id="290" r:id="rId18"/>
    <p:sldId id="291" r:id="rId19"/>
    <p:sldId id="292" r:id="rId20"/>
    <p:sldId id="297" r:id="rId21"/>
    <p:sldId id="298" r:id="rId22"/>
    <p:sldId id="299" r:id="rId23"/>
    <p:sldId id="300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76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2020-07-12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735494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73549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651335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651335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570516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570516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  <p:sp>
        <p:nvSpPr>
          <p:cNvPr id="16" name="텍스트 개체 틀 4">
            <a:extLst>
              <a:ext uri="{FF2B5EF4-FFF2-40B4-BE49-F238E27FC236}">
                <a16:creationId xmlns:a16="http://schemas.microsoft.com/office/drawing/2014/main" id="{B8F63DE9-E142-4452-ACE8-B7586B839A5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797636" y="4489697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97E0C2A-1D3B-45B9-9A30-39B6C3294929}"/>
              </a:ext>
            </a:extLst>
          </p:cNvPr>
          <p:cNvSpPr/>
          <p:nvPr userDrawn="1"/>
        </p:nvSpPr>
        <p:spPr>
          <a:xfrm>
            <a:off x="3797638" y="4489697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암호인재 인력양성 </a:t>
            </a:r>
            <a:r>
              <a:rPr lang="en-US" altLang="ko-KR" sz="4400" dirty="0"/>
              <a:t>2</a:t>
            </a:r>
            <a:r>
              <a:rPr lang="ko-KR" altLang="en-US" sz="4400" dirty="0"/>
              <a:t>차 교육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99DA-F9D6-413C-84AF-002EB03C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패딩과 초기화 벡터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09AD65C-8CD3-4283-8F6A-586A2355A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2341" y="1249904"/>
            <a:ext cx="4787318" cy="479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82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99DA-F9D6-413C-84AF-002EB03C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패딩과 초기화 벡터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7577EA-4253-4C19-AED0-DA4D3C167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385" y="1451296"/>
            <a:ext cx="4290970" cy="42909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E1C1A72-340B-472A-A5D4-33533466A8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646" y="1451296"/>
            <a:ext cx="4290970" cy="429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183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3E59-2B4A-4AD9-B46F-0588C2E2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OpenSSL</a:t>
            </a:r>
            <a:r>
              <a:rPr lang="ko-KR" altLang="en-US" dirty="0"/>
              <a:t> 라이브러리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38556-88F7-4869-B438-543CD6F08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stdint.h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openssl</a:t>
            </a:r>
            <a:r>
              <a:rPr lang="en-US" altLang="ko-KR" dirty="0"/>
              <a:t>/</a:t>
            </a:r>
            <a:r>
              <a:rPr lang="en-US" altLang="ko-KR" dirty="0" err="1"/>
              <a:t>aes.h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AES_KEY </a:t>
            </a:r>
            <a:r>
              <a:rPr lang="en-US" altLang="ko-KR" dirty="0" err="1"/>
              <a:t>aes_key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uint8_t key[32] = ...;</a:t>
            </a:r>
          </a:p>
          <a:p>
            <a:pPr marL="0" indent="0">
              <a:buNone/>
            </a:pPr>
            <a:r>
              <a:rPr lang="en-US" altLang="ko-KR" dirty="0"/>
              <a:t>uint8_t </a:t>
            </a:r>
            <a:r>
              <a:rPr lang="en-US" altLang="ko-KR" dirty="0" err="1"/>
              <a:t>pt</a:t>
            </a:r>
            <a:r>
              <a:rPr lang="en-US" altLang="ko-KR" dirty="0"/>
              <a:t>[16] = ...;</a:t>
            </a:r>
          </a:p>
          <a:p>
            <a:pPr marL="0" indent="0">
              <a:buNone/>
            </a:pPr>
            <a:r>
              <a:rPr lang="en-US" altLang="ko-KR" dirty="0"/>
              <a:t>uint8_t </a:t>
            </a:r>
            <a:r>
              <a:rPr lang="en-US" altLang="ko-KR" dirty="0" err="1"/>
              <a:t>ct</a:t>
            </a:r>
            <a:r>
              <a:rPr lang="en-US" altLang="ko-KR" dirty="0"/>
              <a:t>[16] = ...;</a:t>
            </a:r>
          </a:p>
          <a:p>
            <a:pPr marL="0" indent="0">
              <a:buNone/>
            </a:pPr>
            <a:r>
              <a:rPr lang="en-US" altLang="ko-KR" dirty="0" err="1"/>
              <a:t>AES_set_encrypt_key</a:t>
            </a:r>
            <a:r>
              <a:rPr lang="en-US" altLang="ko-KR" dirty="0"/>
              <a:t>(key, 256, &amp;</a:t>
            </a:r>
            <a:r>
              <a:rPr lang="en-US" altLang="ko-KR" dirty="0" err="1"/>
              <a:t>aes_key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AES_ecb_encrypt</a:t>
            </a:r>
            <a:r>
              <a:rPr lang="en-US" altLang="ko-KR" dirty="0"/>
              <a:t>(</a:t>
            </a:r>
            <a:r>
              <a:rPr lang="en-US" altLang="ko-KR" dirty="0" err="1"/>
              <a:t>pt</a:t>
            </a:r>
            <a:r>
              <a:rPr lang="en-US" altLang="ko-KR" dirty="0"/>
              <a:t>, </a:t>
            </a:r>
            <a:r>
              <a:rPr lang="en-US" altLang="ko-KR" dirty="0" err="1"/>
              <a:t>ct</a:t>
            </a:r>
            <a:r>
              <a:rPr lang="en-US" altLang="ko-KR" dirty="0"/>
              <a:t>, &amp;</a:t>
            </a:r>
            <a:r>
              <a:rPr lang="en-US" altLang="ko-KR" dirty="0" err="1"/>
              <a:t>aes_key</a:t>
            </a:r>
            <a:r>
              <a:rPr lang="en-US" altLang="ko-KR" dirty="0"/>
              <a:t>, AES_ENCRYPT);</a:t>
            </a:r>
          </a:p>
          <a:p>
            <a:pPr marL="0" indent="0">
              <a:buNone/>
            </a:pPr>
            <a:r>
              <a:rPr lang="en-US" altLang="ko-KR" dirty="0" err="1"/>
              <a:t>AES_set_</a:t>
            </a:r>
            <a:r>
              <a:rPr lang="en-US" altLang="ko-KR" b="1" dirty="0" err="1">
                <a:solidFill>
                  <a:srgbClr val="FF0000"/>
                </a:solidFill>
              </a:rPr>
              <a:t>decrypt</a:t>
            </a:r>
            <a:r>
              <a:rPr lang="en-US" altLang="ko-KR" dirty="0" err="1"/>
              <a:t>_key</a:t>
            </a:r>
            <a:r>
              <a:rPr lang="en-US" altLang="ko-KR" dirty="0"/>
              <a:t>(key, 256, &amp;</a:t>
            </a:r>
            <a:r>
              <a:rPr lang="en-US" altLang="ko-KR" dirty="0" err="1"/>
              <a:t>aes_key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AES_ecb_</a:t>
            </a:r>
            <a:r>
              <a:rPr lang="en-US" altLang="ko-KR" b="1" dirty="0" err="1">
                <a:solidFill>
                  <a:srgbClr val="FF0000"/>
                </a:solidFill>
              </a:rPr>
              <a:t>en</a:t>
            </a:r>
            <a:r>
              <a:rPr lang="en-US" altLang="ko-KR" dirty="0" err="1"/>
              <a:t>crypt</a:t>
            </a:r>
            <a:r>
              <a:rPr lang="en-US" altLang="ko-KR" dirty="0"/>
              <a:t>(</a:t>
            </a:r>
            <a:r>
              <a:rPr lang="en-US" altLang="ko-KR" dirty="0" err="1"/>
              <a:t>ct</a:t>
            </a:r>
            <a:r>
              <a:rPr lang="en-US" altLang="ko-KR" dirty="0"/>
              <a:t>, </a:t>
            </a:r>
            <a:r>
              <a:rPr lang="en-US" altLang="ko-KR" dirty="0" err="1"/>
              <a:t>pt</a:t>
            </a:r>
            <a:r>
              <a:rPr lang="en-US" altLang="ko-KR" dirty="0"/>
              <a:t>, &amp;</a:t>
            </a:r>
            <a:r>
              <a:rPr lang="en-US" altLang="ko-KR" dirty="0" err="1"/>
              <a:t>aes_key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AES_DECRYPT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331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3E59-2B4A-4AD9-B46F-0588C2E2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OpenSSL</a:t>
            </a:r>
            <a:r>
              <a:rPr lang="ko-KR" altLang="en-US" dirty="0"/>
              <a:t> 라이브러리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38556-88F7-4869-B438-543CD6F08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stdint.h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openssl</a:t>
            </a:r>
            <a:r>
              <a:rPr lang="en-US" altLang="ko-KR" dirty="0"/>
              <a:t>/</a:t>
            </a:r>
            <a:r>
              <a:rPr lang="en-US" altLang="ko-KR" dirty="0" err="1"/>
              <a:t>aes.h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AES_KEY </a:t>
            </a:r>
            <a:r>
              <a:rPr lang="en-US" altLang="ko-KR" dirty="0" err="1"/>
              <a:t>aes_key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uint8_t key[32] = ...;</a:t>
            </a:r>
          </a:p>
          <a:p>
            <a:pPr marL="0" indent="0">
              <a:buNone/>
            </a:pPr>
            <a:r>
              <a:rPr lang="en-US" altLang="ko-KR" dirty="0"/>
              <a:t>uint8_t iv[16] = ...;</a:t>
            </a:r>
          </a:p>
          <a:p>
            <a:pPr marL="0" indent="0">
              <a:buNone/>
            </a:pPr>
            <a:r>
              <a:rPr lang="en-US" altLang="ko-KR" dirty="0"/>
              <a:t>uint8_t </a:t>
            </a:r>
            <a:r>
              <a:rPr lang="en-US" altLang="ko-KR" dirty="0" err="1"/>
              <a:t>pt</a:t>
            </a:r>
            <a:r>
              <a:rPr lang="en-US" altLang="ko-KR" dirty="0"/>
              <a:t>[32] = ...;</a:t>
            </a:r>
          </a:p>
          <a:p>
            <a:pPr marL="0" indent="0">
              <a:buNone/>
            </a:pPr>
            <a:r>
              <a:rPr lang="en-US" altLang="ko-KR" dirty="0"/>
              <a:t>uint8_t </a:t>
            </a:r>
            <a:r>
              <a:rPr lang="en-US" altLang="ko-KR" dirty="0" err="1"/>
              <a:t>ct</a:t>
            </a:r>
            <a:r>
              <a:rPr lang="en-US" altLang="ko-KR" dirty="0"/>
              <a:t>[32] = ...;</a:t>
            </a:r>
          </a:p>
          <a:p>
            <a:pPr marL="0" indent="0">
              <a:buNone/>
            </a:pPr>
            <a:r>
              <a:rPr lang="en-US" altLang="ko-KR" dirty="0"/>
              <a:t>uint32_t length = 32;</a:t>
            </a:r>
          </a:p>
          <a:p>
            <a:pPr marL="0" indent="0">
              <a:buNone/>
            </a:pPr>
            <a:r>
              <a:rPr lang="en-US" altLang="ko-KR" dirty="0" err="1"/>
              <a:t>AES_set_encrypt_key</a:t>
            </a:r>
            <a:r>
              <a:rPr lang="en-US" altLang="ko-KR" dirty="0"/>
              <a:t>(key, 256, &amp;</a:t>
            </a:r>
            <a:r>
              <a:rPr lang="en-US" altLang="ko-KR" dirty="0" err="1"/>
              <a:t>aes_key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AES_cbc_encrypt</a:t>
            </a:r>
            <a:r>
              <a:rPr lang="en-US" altLang="ko-KR" dirty="0"/>
              <a:t>(</a:t>
            </a:r>
            <a:r>
              <a:rPr lang="en-US" altLang="ko-KR" dirty="0" err="1"/>
              <a:t>pt</a:t>
            </a:r>
            <a:r>
              <a:rPr lang="en-US" altLang="ko-KR" dirty="0"/>
              <a:t>, </a:t>
            </a:r>
            <a:r>
              <a:rPr lang="en-US" altLang="ko-KR" dirty="0" err="1"/>
              <a:t>ct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length</a:t>
            </a:r>
            <a:r>
              <a:rPr lang="en-US" altLang="ko-KR" dirty="0"/>
              <a:t>, &amp;</a:t>
            </a:r>
            <a:r>
              <a:rPr lang="en-US" altLang="ko-KR" dirty="0" err="1"/>
              <a:t>aes_key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iv</a:t>
            </a:r>
            <a:r>
              <a:rPr lang="en-US" altLang="ko-KR" dirty="0"/>
              <a:t>, AES_ENCRYPT);</a:t>
            </a:r>
          </a:p>
          <a:p>
            <a:pPr marL="0" indent="0">
              <a:buNone/>
            </a:pPr>
            <a:r>
              <a:rPr lang="en-US" altLang="ko-KR" dirty="0" err="1"/>
              <a:t>AES_set_</a:t>
            </a:r>
            <a:r>
              <a:rPr lang="en-US" altLang="ko-KR" b="1" dirty="0" err="1">
                <a:solidFill>
                  <a:srgbClr val="FF0000"/>
                </a:solidFill>
              </a:rPr>
              <a:t>decrypt</a:t>
            </a:r>
            <a:r>
              <a:rPr lang="en-US" altLang="ko-KR" dirty="0" err="1"/>
              <a:t>_key</a:t>
            </a:r>
            <a:r>
              <a:rPr lang="en-US" altLang="ko-KR" dirty="0"/>
              <a:t>(key, 256, &amp;</a:t>
            </a:r>
            <a:r>
              <a:rPr lang="en-US" altLang="ko-KR" dirty="0" err="1"/>
              <a:t>aes_key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AES_cbc_encrypt</a:t>
            </a:r>
            <a:r>
              <a:rPr lang="en-US" altLang="ko-KR" dirty="0"/>
              <a:t>(</a:t>
            </a:r>
            <a:r>
              <a:rPr lang="en-US" altLang="ko-KR" dirty="0" err="1"/>
              <a:t>ct</a:t>
            </a:r>
            <a:r>
              <a:rPr lang="en-US" altLang="ko-KR" dirty="0"/>
              <a:t>, </a:t>
            </a:r>
            <a:r>
              <a:rPr lang="en-US" altLang="ko-KR" dirty="0" err="1"/>
              <a:t>pt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length</a:t>
            </a:r>
            <a:r>
              <a:rPr lang="en-US" altLang="ko-KR" dirty="0"/>
              <a:t>, &amp;</a:t>
            </a:r>
            <a:r>
              <a:rPr lang="en-US" altLang="ko-KR" dirty="0" err="1"/>
              <a:t>aes_key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iv</a:t>
            </a:r>
            <a:r>
              <a:rPr lang="en-US" altLang="ko-KR" dirty="0"/>
              <a:t>, AES_DECRYPT);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614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3E59-2B4A-4AD9-B46F-0588C2E2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OpenSSL</a:t>
            </a:r>
            <a:r>
              <a:rPr lang="ko-KR" altLang="en-US" dirty="0"/>
              <a:t> 라이브러리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38556-88F7-4869-B438-543CD6F08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stdint.h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openssl</a:t>
            </a:r>
            <a:r>
              <a:rPr lang="en-US" altLang="ko-KR" dirty="0"/>
              <a:t>/</a:t>
            </a:r>
            <a:r>
              <a:rPr lang="en-US" altLang="ko-KR" dirty="0" err="1"/>
              <a:t>aes.h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AES_KEY </a:t>
            </a:r>
            <a:r>
              <a:rPr lang="en-US" altLang="ko-KR" dirty="0" err="1"/>
              <a:t>aes_key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uint8_t key[32] = ...;</a:t>
            </a:r>
          </a:p>
          <a:p>
            <a:pPr marL="0" indent="0">
              <a:buNone/>
            </a:pPr>
            <a:r>
              <a:rPr lang="en-US" altLang="ko-KR" dirty="0"/>
              <a:t>uint8_t iv[16] = ...;</a:t>
            </a:r>
          </a:p>
          <a:p>
            <a:pPr marL="0" indent="0">
              <a:buNone/>
            </a:pPr>
            <a:r>
              <a:rPr lang="en-US" altLang="ko-KR" dirty="0"/>
              <a:t>uint8_t </a:t>
            </a:r>
            <a:r>
              <a:rPr lang="en-US" altLang="ko-KR" dirty="0" err="1"/>
              <a:t>pt</a:t>
            </a:r>
            <a:r>
              <a:rPr lang="en-US" altLang="ko-KR" dirty="0"/>
              <a:t>[32] = ...;</a:t>
            </a:r>
          </a:p>
          <a:p>
            <a:pPr marL="0" indent="0">
              <a:buNone/>
            </a:pPr>
            <a:r>
              <a:rPr lang="en-US" altLang="ko-KR" dirty="0"/>
              <a:t>uint8_t </a:t>
            </a:r>
            <a:r>
              <a:rPr lang="en-US" altLang="ko-KR" dirty="0" err="1"/>
              <a:t>ct</a:t>
            </a:r>
            <a:r>
              <a:rPr lang="en-US" altLang="ko-KR" dirty="0"/>
              <a:t>[32] = ...;</a:t>
            </a:r>
          </a:p>
          <a:p>
            <a:pPr marL="0" indent="0">
              <a:buNone/>
            </a:pPr>
            <a:r>
              <a:rPr lang="en-US" altLang="ko-KR" dirty="0"/>
              <a:t>uint32_t length = 32;</a:t>
            </a:r>
          </a:p>
          <a:p>
            <a:pPr marL="0" indent="0">
              <a:buNone/>
            </a:pPr>
            <a:r>
              <a:rPr lang="en-US" altLang="ko-KR" dirty="0"/>
              <a:t>Unsigned int num = 0;</a:t>
            </a:r>
          </a:p>
          <a:p>
            <a:pPr marL="0" indent="0">
              <a:buNone/>
            </a:pPr>
            <a:r>
              <a:rPr lang="en-US" altLang="ko-KR" dirty="0" err="1"/>
              <a:t>AES_set_encrypt_key</a:t>
            </a:r>
            <a:r>
              <a:rPr lang="en-US" altLang="ko-KR" dirty="0"/>
              <a:t>(key, 256, &amp;</a:t>
            </a:r>
            <a:r>
              <a:rPr lang="en-US" altLang="ko-KR" dirty="0" err="1"/>
              <a:t>aes_key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AES_cfb128_encrypt(</a:t>
            </a:r>
            <a:r>
              <a:rPr lang="en-US" altLang="ko-KR" dirty="0" err="1"/>
              <a:t>pt</a:t>
            </a:r>
            <a:r>
              <a:rPr lang="en-US" altLang="ko-KR" dirty="0"/>
              <a:t>, </a:t>
            </a:r>
            <a:r>
              <a:rPr lang="en-US" altLang="ko-KR" dirty="0" err="1"/>
              <a:t>ct</a:t>
            </a:r>
            <a:r>
              <a:rPr lang="en-US" altLang="ko-KR" dirty="0"/>
              <a:t>, length, &amp;</a:t>
            </a:r>
            <a:r>
              <a:rPr lang="en-US" altLang="ko-KR" dirty="0" err="1"/>
              <a:t>aes_key</a:t>
            </a:r>
            <a:r>
              <a:rPr lang="en-US" altLang="ko-KR" dirty="0"/>
              <a:t>, iv, </a:t>
            </a:r>
            <a:r>
              <a:rPr lang="en-US" altLang="ko-KR" b="1" dirty="0">
                <a:solidFill>
                  <a:srgbClr val="FF0000"/>
                </a:solidFill>
              </a:rPr>
              <a:t>&amp;num</a:t>
            </a:r>
            <a:r>
              <a:rPr lang="en-US" altLang="ko-KR" dirty="0"/>
              <a:t>, AES_ENCRYPT);</a:t>
            </a:r>
          </a:p>
          <a:p>
            <a:pPr marL="0" indent="0">
              <a:buNone/>
            </a:pPr>
            <a:r>
              <a:rPr lang="en-US" altLang="ko-KR" dirty="0" err="1"/>
              <a:t>AES_set_</a:t>
            </a:r>
            <a:r>
              <a:rPr lang="en-US" altLang="ko-KR" b="1" dirty="0" err="1">
                <a:solidFill>
                  <a:srgbClr val="FF0000"/>
                </a:solidFill>
              </a:rPr>
              <a:t>encrypt</a:t>
            </a:r>
            <a:r>
              <a:rPr lang="en-US" altLang="ko-KR" dirty="0" err="1"/>
              <a:t>_key</a:t>
            </a:r>
            <a:r>
              <a:rPr lang="en-US" altLang="ko-KR" dirty="0"/>
              <a:t>(key, 256, &amp;</a:t>
            </a:r>
            <a:r>
              <a:rPr lang="en-US" altLang="ko-KR" dirty="0" err="1"/>
              <a:t>aes_key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AES_cfb128_encrypt(</a:t>
            </a:r>
            <a:r>
              <a:rPr lang="en-US" altLang="ko-KR" dirty="0" err="1"/>
              <a:t>ct</a:t>
            </a:r>
            <a:r>
              <a:rPr lang="en-US" altLang="ko-KR" dirty="0"/>
              <a:t>, </a:t>
            </a:r>
            <a:r>
              <a:rPr lang="en-US" altLang="ko-KR" dirty="0" err="1"/>
              <a:t>pt</a:t>
            </a:r>
            <a:r>
              <a:rPr lang="en-US" altLang="ko-KR" dirty="0"/>
              <a:t>, length, &amp;</a:t>
            </a:r>
            <a:r>
              <a:rPr lang="en-US" altLang="ko-KR" dirty="0" err="1"/>
              <a:t>aes_key</a:t>
            </a:r>
            <a:r>
              <a:rPr lang="en-US" altLang="ko-KR" dirty="0"/>
              <a:t>, iv, </a:t>
            </a:r>
            <a:r>
              <a:rPr lang="en-US" altLang="ko-KR" b="1" dirty="0">
                <a:solidFill>
                  <a:srgbClr val="FF0000"/>
                </a:solidFill>
              </a:rPr>
              <a:t>&amp;num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AES_DECRYPT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9564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3E59-2B4A-4AD9-B46F-0588C2E2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OpenSSL</a:t>
            </a:r>
            <a:r>
              <a:rPr lang="ko-KR" altLang="en-US" dirty="0"/>
              <a:t> 라이브러리 소개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D69AFF-AFA9-4CD7-B4D0-2DF0BC4FE4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5328" y="1102256"/>
            <a:ext cx="6901344" cy="52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750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3E59-2B4A-4AD9-B46F-0588C2E2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OpenSSL</a:t>
            </a:r>
            <a:r>
              <a:rPr lang="ko-KR" altLang="en-US" dirty="0"/>
              <a:t> 라이브러리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38556-88F7-4869-B438-543CD6F08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stdint.h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openssl</a:t>
            </a:r>
            <a:r>
              <a:rPr lang="en-US" altLang="ko-KR" dirty="0"/>
              <a:t>/</a:t>
            </a:r>
            <a:r>
              <a:rPr lang="en-US" altLang="ko-KR" dirty="0" err="1"/>
              <a:t>aes.h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AES_KEY </a:t>
            </a:r>
            <a:r>
              <a:rPr lang="en-US" altLang="ko-KR" dirty="0" err="1"/>
              <a:t>aes_key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uint8_t key[32] = ...;</a:t>
            </a:r>
          </a:p>
          <a:p>
            <a:pPr marL="0" indent="0">
              <a:buNone/>
            </a:pPr>
            <a:r>
              <a:rPr lang="en-US" altLang="ko-KR" dirty="0"/>
              <a:t>uint8_t iv[16] = ...;</a:t>
            </a:r>
          </a:p>
          <a:p>
            <a:pPr marL="0" indent="0">
              <a:buNone/>
            </a:pPr>
            <a:r>
              <a:rPr lang="en-US" altLang="ko-KR" dirty="0"/>
              <a:t>uint8_t </a:t>
            </a:r>
            <a:r>
              <a:rPr lang="en-US" altLang="ko-KR" dirty="0" err="1"/>
              <a:t>pt</a:t>
            </a:r>
            <a:r>
              <a:rPr lang="en-US" altLang="ko-KR" dirty="0"/>
              <a:t>[32] = ...;</a:t>
            </a:r>
          </a:p>
          <a:p>
            <a:pPr marL="0" indent="0">
              <a:buNone/>
            </a:pPr>
            <a:r>
              <a:rPr lang="en-US" altLang="ko-KR" dirty="0"/>
              <a:t>uint8_t </a:t>
            </a:r>
            <a:r>
              <a:rPr lang="en-US" altLang="ko-KR" dirty="0" err="1"/>
              <a:t>ct</a:t>
            </a:r>
            <a:r>
              <a:rPr lang="en-US" altLang="ko-KR" dirty="0"/>
              <a:t>[32] = ...;</a:t>
            </a:r>
          </a:p>
          <a:p>
            <a:pPr marL="0" indent="0">
              <a:buNone/>
            </a:pPr>
            <a:r>
              <a:rPr lang="en-US" altLang="ko-KR" dirty="0"/>
              <a:t>uint32_t length = 32;</a:t>
            </a:r>
          </a:p>
          <a:p>
            <a:pPr marL="0" indent="0">
              <a:buNone/>
            </a:pPr>
            <a:r>
              <a:rPr lang="en-US" altLang="ko-KR" dirty="0"/>
              <a:t>Unsigned int num = 0;</a:t>
            </a:r>
          </a:p>
          <a:p>
            <a:pPr marL="0" indent="0">
              <a:buNone/>
            </a:pPr>
            <a:r>
              <a:rPr lang="en-US" altLang="ko-KR" dirty="0" err="1"/>
              <a:t>AES_set_encrypt_key</a:t>
            </a:r>
            <a:r>
              <a:rPr lang="en-US" altLang="ko-KR" dirty="0"/>
              <a:t>(key, 256, &amp;</a:t>
            </a:r>
            <a:r>
              <a:rPr lang="en-US" altLang="ko-KR" dirty="0" err="1"/>
              <a:t>aes_key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AES_ofb128_encrypt(</a:t>
            </a:r>
            <a:r>
              <a:rPr lang="en-US" altLang="ko-KR" b="1" dirty="0" err="1">
                <a:solidFill>
                  <a:srgbClr val="FF0000"/>
                </a:solidFill>
              </a:rPr>
              <a:t>pt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ct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dirty="0"/>
              <a:t>length, &amp;</a:t>
            </a:r>
            <a:r>
              <a:rPr lang="en-US" altLang="ko-KR" dirty="0" err="1"/>
              <a:t>aes_key</a:t>
            </a:r>
            <a:r>
              <a:rPr lang="en-US" altLang="ko-KR" dirty="0"/>
              <a:t>, iv, &amp;num);</a:t>
            </a:r>
          </a:p>
          <a:p>
            <a:pPr marL="0" indent="0">
              <a:buNone/>
            </a:pPr>
            <a:r>
              <a:rPr lang="en-US" altLang="ko-KR" dirty="0" err="1"/>
              <a:t>AES_set_</a:t>
            </a:r>
            <a:r>
              <a:rPr lang="en-US" altLang="ko-KR" b="1" dirty="0" err="1">
                <a:solidFill>
                  <a:srgbClr val="FF0000"/>
                </a:solidFill>
              </a:rPr>
              <a:t>encrypt</a:t>
            </a:r>
            <a:r>
              <a:rPr lang="en-US" altLang="ko-KR" dirty="0" err="1"/>
              <a:t>_key</a:t>
            </a:r>
            <a:r>
              <a:rPr lang="en-US" altLang="ko-KR" dirty="0"/>
              <a:t>(key, 256, &amp;</a:t>
            </a:r>
            <a:r>
              <a:rPr lang="en-US" altLang="ko-KR" dirty="0" err="1"/>
              <a:t>aes_key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AES_ofb128_encrypt(</a:t>
            </a:r>
            <a:r>
              <a:rPr lang="en-US" altLang="ko-KR" b="1" dirty="0" err="1">
                <a:solidFill>
                  <a:srgbClr val="FF0000"/>
                </a:solidFill>
              </a:rPr>
              <a:t>ct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pt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dirty="0"/>
              <a:t>length, &amp;</a:t>
            </a:r>
            <a:r>
              <a:rPr lang="en-US" altLang="ko-KR" dirty="0" err="1"/>
              <a:t>aes_key</a:t>
            </a:r>
            <a:r>
              <a:rPr lang="en-US" altLang="ko-KR" dirty="0"/>
              <a:t>, iv, &amp;num);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957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3E59-2B4A-4AD9-B46F-0588C2E2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OpenSSL</a:t>
            </a:r>
            <a:r>
              <a:rPr lang="ko-KR" altLang="en-US" dirty="0"/>
              <a:t> 라이브러리 소개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6DBF80-46F2-4686-8695-C569A9826C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8093" y="1093460"/>
            <a:ext cx="6235814" cy="510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157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B3E59-2B4A-4AD9-B46F-0588C2E28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OpenSSL</a:t>
            </a:r>
            <a:r>
              <a:rPr lang="ko-KR" altLang="en-US" dirty="0"/>
              <a:t> 라이브러리 소개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538556-88F7-4869-B438-543CD6F080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stdint.h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openssl</a:t>
            </a:r>
            <a:r>
              <a:rPr lang="en-US" altLang="ko-KR" dirty="0"/>
              <a:t>/</a:t>
            </a:r>
            <a:r>
              <a:rPr lang="en-US" altLang="ko-KR" dirty="0" err="1"/>
              <a:t>aes.h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#include &lt;</a:t>
            </a:r>
            <a:r>
              <a:rPr lang="en-US" altLang="ko-KR" dirty="0" err="1"/>
              <a:t>openssl</a:t>
            </a:r>
            <a:r>
              <a:rPr lang="en-US" altLang="ko-KR" dirty="0"/>
              <a:t>/</a:t>
            </a:r>
            <a:r>
              <a:rPr lang="en-US" altLang="ko-KR" dirty="0" err="1"/>
              <a:t>modes.h</a:t>
            </a:r>
            <a:r>
              <a:rPr lang="en-US" altLang="ko-KR" dirty="0"/>
              <a:t>&gt;</a:t>
            </a:r>
          </a:p>
          <a:p>
            <a:pPr marL="0" indent="0">
              <a:buNone/>
            </a:pPr>
            <a:r>
              <a:rPr lang="en-US" altLang="ko-KR" dirty="0"/>
              <a:t>AES_KEY </a:t>
            </a:r>
            <a:r>
              <a:rPr lang="en-US" altLang="ko-KR" dirty="0" err="1"/>
              <a:t>aes_key</a:t>
            </a:r>
            <a:r>
              <a:rPr lang="en-US" altLang="ko-KR" dirty="0"/>
              <a:t>;</a:t>
            </a:r>
          </a:p>
          <a:p>
            <a:pPr marL="0" indent="0">
              <a:buNone/>
            </a:pPr>
            <a:r>
              <a:rPr lang="en-US" altLang="ko-KR" dirty="0"/>
              <a:t>uint8_t key[32] = ...;</a:t>
            </a:r>
          </a:p>
          <a:p>
            <a:pPr marL="0" indent="0">
              <a:buNone/>
            </a:pPr>
            <a:r>
              <a:rPr lang="en-US" altLang="ko-KR" dirty="0"/>
              <a:t>uint8_t ctr[16] = ...;</a:t>
            </a:r>
          </a:p>
          <a:p>
            <a:pPr marL="0" indent="0">
              <a:buNone/>
            </a:pPr>
            <a:r>
              <a:rPr lang="en-US" altLang="ko-KR" dirty="0"/>
              <a:t>uint8_t </a:t>
            </a:r>
            <a:r>
              <a:rPr lang="en-US" altLang="ko-KR" dirty="0" err="1"/>
              <a:t>pt</a:t>
            </a:r>
            <a:r>
              <a:rPr lang="en-US" altLang="ko-KR" dirty="0"/>
              <a:t>[32] = ...;</a:t>
            </a:r>
          </a:p>
          <a:p>
            <a:pPr marL="0" indent="0">
              <a:buNone/>
            </a:pPr>
            <a:r>
              <a:rPr lang="en-US" altLang="ko-KR" dirty="0"/>
              <a:t>uint8_t </a:t>
            </a:r>
            <a:r>
              <a:rPr lang="en-US" altLang="ko-KR" dirty="0" err="1"/>
              <a:t>ct</a:t>
            </a:r>
            <a:r>
              <a:rPr lang="en-US" altLang="ko-KR" dirty="0"/>
              <a:t>[32] = ...;</a:t>
            </a:r>
          </a:p>
          <a:p>
            <a:pPr marL="0" indent="0">
              <a:buNone/>
            </a:pPr>
            <a:r>
              <a:rPr lang="en-US" altLang="ko-KR" dirty="0"/>
              <a:t>uint32_t length = 32;</a:t>
            </a:r>
          </a:p>
          <a:p>
            <a:pPr marL="0" indent="0">
              <a:buNone/>
            </a:pPr>
            <a:r>
              <a:rPr lang="en-US" altLang="ko-KR" dirty="0"/>
              <a:t>Unsigned int num = 0;</a:t>
            </a:r>
          </a:p>
          <a:p>
            <a:pPr marL="0" indent="0">
              <a:buNone/>
            </a:pPr>
            <a:r>
              <a:rPr lang="en-US" altLang="ko-KR" dirty="0"/>
              <a:t>uint8_t </a:t>
            </a:r>
            <a:r>
              <a:rPr lang="en-US" altLang="ko-KR" dirty="0" err="1"/>
              <a:t>ectr</a:t>
            </a:r>
            <a:r>
              <a:rPr lang="en-US" altLang="ko-KR" dirty="0"/>
              <a:t>[16] = ...;</a:t>
            </a:r>
          </a:p>
          <a:p>
            <a:pPr marL="0" indent="0">
              <a:buNone/>
            </a:pPr>
            <a:r>
              <a:rPr lang="en-US" altLang="ko-KR" dirty="0" err="1"/>
              <a:t>AES_set_encrypt_key</a:t>
            </a:r>
            <a:r>
              <a:rPr lang="en-US" altLang="ko-KR" dirty="0"/>
              <a:t>(key, 256, &amp;</a:t>
            </a:r>
            <a:r>
              <a:rPr lang="en-US" altLang="ko-KR" dirty="0" err="1"/>
              <a:t>aes_key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CRYPTO_ctr128_encrypt(</a:t>
            </a:r>
            <a:r>
              <a:rPr lang="en-US" altLang="ko-KR" b="1" dirty="0" err="1">
                <a:solidFill>
                  <a:srgbClr val="FF0000"/>
                </a:solidFill>
              </a:rPr>
              <a:t>pt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ct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dirty="0"/>
              <a:t>length, &amp;</a:t>
            </a:r>
            <a:r>
              <a:rPr lang="en-US" altLang="ko-KR" dirty="0" err="1"/>
              <a:t>aes_key</a:t>
            </a:r>
            <a:r>
              <a:rPr lang="en-US" altLang="ko-KR" dirty="0"/>
              <a:t>, ctr, </a:t>
            </a:r>
            <a:r>
              <a:rPr lang="en-US" altLang="ko-KR" b="1" dirty="0" err="1">
                <a:solidFill>
                  <a:srgbClr val="FF0000"/>
                </a:solidFill>
              </a:rPr>
              <a:t>ectr</a:t>
            </a:r>
            <a:r>
              <a:rPr lang="en-US" altLang="ko-KR" dirty="0"/>
              <a:t>, &amp;num, </a:t>
            </a:r>
            <a:r>
              <a:rPr lang="en-US" altLang="ko-KR" b="1" dirty="0">
                <a:solidFill>
                  <a:srgbClr val="FF0000"/>
                </a:solidFill>
              </a:rPr>
              <a:t>(block128_f)</a:t>
            </a:r>
            <a:r>
              <a:rPr lang="en-US" altLang="ko-KR" b="1" dirty="0" err="1">
                <a:solidFill>
                  <a:srgbClr val="FF0000"/>
                </a:solidFill>
              </a:rPr>
              <a:t>AES_encrypt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 err="1"/>
              <a:t>AES_set_</a:t>
            </a:r>
            <a:r>
              <a:rPr lang="en-US" altLang="ko-KR" b="1" dirty="0" err="1">
                <a:solidFill>
                  <a:srgbClr val="FF0000"/>
                </a:solidFill>
              </a:rPr>
              <a:t>encrypt</a:t>
            </a:r>
            <a:r>
              <a:rPr lang="en-US" altLang="ko-KR" dirty="0" err="1"/>
              <a:t>_key</a:t>
            </a:r>
            <a:r>
              <a:rPr lang="en-US" altLang="ko-KR" dirty="0"/>
              <a:t>(key, 256, &amp;</a:t>
            </a:r>
            <a:r>
              <a:rPr lang="en-US" altLang="ko-KR" dirty="0" err="1"/>
              <a:t>aes_key</a:t>
            </a:r>
            <a:r>
              <a:rPr lang="en-US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CRYPTO_ctr128_encrypt(</a:t>
            </a:r>
            <a:r>
              <a:rPr lang="en-US" altLang="ko-KR" b="1" dirty="0" err="1">
                <a:solidFill>
                  <a:srgbClr val="FF0000"/>
                </a:solidFill>
              </a:rPr>
              <a:t>ct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b="1" dirty="0" err="1">
                <a:solidFill>
                  <a:srgbClr val="FF0000"/>
                </a:solidFill>
              </a:rPr>
              <a:t>pt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en-US" altLang="ko-KR" dirty="0"/>
              <a:t>length, &amp;</a:t>
            </a:r>
            <a:r>
              <a:rPr lang="en-US" altLang="ko-KR" dirty="0" err="1"/>
              <a:t>aes_key</a:t>
            </a:r>
            <a:r>
              <a:rPr lang="en-US" altLang="ko-KR" dirty="0"/>
              <a:t>, ctr, </a:t>
            </a:r>
            <a:r>
              <a:rPr lang="en-US" altLang="ko-KR" b="1" dirty="0" err="1">
                <a:solidFill>
                  <a:srgbClr val="FF0000"/>
                </a:solidFill>
              </a:rPr>
              <a:t>ectr</a:t>
            </a:r>
            <a:r>
              <a:rPr lang="en-US" altLang="ko-KR" dirty="0"/>
              <a:t>, &amp;num, </a:t>
            </a:r>
            <a:r>
              <a:rPr lang="en-US" altLang="ko-KR" b="1" dirty="0">
                <a:solidFill>
                  <a:srgbClr val="FF0000"/>
                </a:solidFill>
              </a:rPr>
              <a:t>(block128_f)</a:t>
            </a:r>
            <a:r>
              <a:rPr lang="en-US" altLang="ko-KR" b="1" dirty="0" err="1">
                <a:solidFill>
                  <a:srgbClr val="FF0000"/>
                </a:solidFill>
              </a:rPr>
              <a:t>AES_encrypt</a:t>
            </a:r>
            <a:r>
              <a:rPr lang="en-US" altLang="ko-KR" dirty="0"/>
              <a:t>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7319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임베디드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마이크로 컨트롤러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집적회로 안에 </a:t>
            </a:r>
            <a:r>
              <a:rPr lang="ko-KR" altLang="en-US" b="1" dirty="0">
                <a:solidFill>
                  <a:srgbClr val="FF0000"/>
                </a:solidFill>
              </a:rPr>
              <a:t>최소한의 컴퓨팅 요소</a:t>
            </a:r>
            <a:r>
              <a:rPr lang="ko-KR" altLang="en-US" dirty="0"/>
              <a:t>를 내장한 초소형 컨트롤러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err="1">
                <a:solidFill>
                  <a:srgbClr val="FF0000"/>
                </a:solidFill>
              </a:rPr>
              <a:t>저성능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저전력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저비용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전원만 공급된다면</a:t>
            </a:r>
            <a:r>
              <a:rPr lang="en-US" altLang="ko-KR" dirty="0"/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프로그래밍된</a:t>
            </a:r>
            <a:r>
              <a:rPr lang="ko-KR" altLang="en-US" b="1" dirty="0">
                <a:solidFill>
                  <a:srgbClr val="FF0000"/>
                </a:solidFill>
              </a:rPr>
              <a:t> 작업을 수행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분야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대부분의 가전제품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산업용 단순제어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프로그래밍 교육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제품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8bit Atmel AVR </a:t>
            </a:r>
            <a:r>
              <a:rPr lang="ko-KR" altLang="en-US" b="1" dirty="0"/>
              <a:t>시리즈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en-US" altLang="ko-KR" dirty="0"/>
              <a:t>16bit Texas Instrument MSP </a:t>
            </a:r>
            <a:r>
              <a:rPr lang="ko-KR" altLang="en-US" dirty="0"/>
              <a:t>시리즈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32bit ARM Cortex-M </a:t>
            </a:r>
            <a:r>
              <a:rPr lang="ko-KR" altLang="en-US" b="1" dirty="0"/>
              <a:t>시리즈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E51817A-AA5E-4599-98DE-EF400311B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100" y="2533475"/>
            <a:ext cx="3388624" cy="324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254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암호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패딩과 초기화 벡터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 OpenSSL</a:t>
            </a:r>
            <a:r>
              <a:rPr lang="ko-KR" altLang="en-US" dirty="0"/>
              <a:t> 라이브러리 소개</a:t>
            </a:r>
          </a:p>
        </p:txBody>
      </p:sp>
      <p:sp>
        <p:nvSpPr>
          <p:cNvPr id="7" name="텍스트 개체 틀 3">
            <a:extLst>
              <a:ext uri="{FF2B5EF4-FFF2-40B4-BE49-F238E27FC236}">
                <a16:creationId xmlns:a16="http://schemas.microsoft.com/office/drawing/2014/main" id="{C7268C44-571A-49CC-8BDF-E3191DCEBAB3}"/>
              </a:ext>
            </a:extLst>
          </p:cNvPr>
          <p:cNvSpPr txBox="1">
            <a:spLocks/>
          </p:cNvSpPr>
          <p:nvPr/>
        </p:nvSpPr>
        <p:spPr>
          <a:xfrm>
            <a:off x="3797638" y="4489697"/>
            <a:ext cx="7380428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 </a:t>
            </a:r>
            <a:r>
              <a:rPr lang="ko-KR" altLang="en-US" dirty="0"/>
              <a:t>임베디드</a:t>
            </a:r>
            <a:r>
              <a:rPr lang="en-US" altLang="ko-KR" dirty="0"/>
              <a:t> </a:t>
            </a:r>
            <a:r>
              <a:rPr lang="ko-KR" altLang="en-US" dirty="0"/>
              <a:t>구현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임베디드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구현 절차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코드 작성</a:t>
            </a:r>
            <a:r>
              <a:rPr lang="en-US" altLang="ko-KR" dirty="0"/>
              <a:t>: C</a:t>
            </a:r>
            <a:r>
              <a:rPr lang="ko-KR" altLang="en-US" dirty="0"/>
              <a:t>코드 작성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컴파일</a:t>
            </a:r>
            <a:r>
              <a:rPr lang="en-US" altLang="ko-KR" dirty="0"/>
              <a:t>: </a:t>
            </a:r>
            <a:r>
              <a:rPr lang="en-US" altLang="ko-KR" dirty="0" err="1"/>
              <a:t>avr-gcc</a:t>
            </a:r>
            <a:r>
              <a:rPr lang="en-US" altLang="ko-KR" dirty="0"/>
              <a:t>, </a:t>
            </a:r>
            <a:r>
              <a:rPr lang="en-US" altLang="ko-KR" dirty="0" err="1"/>
              <a:t>gcc</a:t>
            </a:r>
            <a:r>
              <a:rPr lang="en-US" altLang="ko-KR" dirty="0"/>
              <a:t>-arm-none-</a:t>
            </a:r>
            <a:r>
              <a:rPr lang="en-US" altLang="ko-KR" dirty="0" err="1"/>
              <a:t>eabi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바이너리 업로드</a:t>
            </a:r>
            <a:r>
              <a:rPr lang="en-US" altLang="ko-KR" dirty="0"/>
              <a:t>: ROM Writer, Platform IO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전원 공급</a:t>
            </a:r>
            <a:r>
              <a:rPr lang="en-US" altLang="ko-KR" dirty="0"/>
              <a:t>: </a:t>
            </a:r>
            <a:r>
              <a:rPr lang="ko-KR" altLang="en-US" dirty="0"/>
              <a:t>코드 실행</a:t>
            </a:r>
          </a:p>
        </p:txBody>
      </p:sp>
    </p:spTree>
    <p:extLst>
      <p:ext uri="{BB962C8B-B14F-4D97-AF65-F5344CB8AC3E}">
        <p14:creationId xmlns:p14="http://schemas.microsoft.com/office/powerpoint/2010/main" val="30358769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임베디드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아두이노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오픈소스 하드웨어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스케치 </a:t>
            </a:r>
            <a:r>
              <a:rPr lang="en-US" altLang="ko-KR" dirty="0"/>
              <a:t>IDE</a:t>
            </a:r>
            <a:r>
              <a:rPr lang="ko-KR" altLang="en-US" dirty="0"/>
              <a:t>를 사용하여 </a:t>
            </a:r>
            <a:r>
              <a:rPr lang="ko-KR" altLang="en-US" dirty="0" err="1"/>
              <a:t>아두이노</a:t>
            </a:r>
            <a:r>
              <a:rPr lang="ko-KR" altLang="en-US" dirty="0"/>
              <a:t> 프로그래밍 작성 가능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342227-4535-4741-B8F6-E8EC4A39A7DB}"/>
              </a:ext>
            </a:extLst>
          </p:cNvPr>
          <p:cNvSpPr/>
          <p:nvPr/>
        </p:nvSpPr>
        <p:spPr>
          <a:xfrm>
            <a:off x="4471332" y="4370664"/>
            <a:ext cx="2801923" cy="9060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b="1" dirty="0" err="1"/>
              <a:t>아두이노</a:t>
            </a:r>
            <a:endParaRPr lang="ko-KR" altLang="en-US" sz="2400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EF78A0D-30AF-47D6-9020-31C4A0A43971}"/>
              </a:ext>
            </a:extLst>
          </p:cNvPr>
          <p:cNvSpPr/>
          <p:nvPr/>
        </p:nvSpPr>
        <p:spPr>
          <a:xfrm>
            <a:off x="1118534" y="5276675"/>
            <a:ext cx="2515298" cy="68929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아두이노</a:t>
            </a:r>
            <a:r>
              <a:rPr lang="ko-KR" altLang="en-US" dirty="0"/>
              <a:t> 스케치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B92665-DF63-403A-A135-594693B1F222}"/>
              </a:ext>
            </a:extLst>
          </p:cNvPr>
          <p:cNvSpPr/>
          <p:nvPr/>
        </p:nvSpPr>
        <p:spPr>
          <a:xfrm>
            <a:off x="7695503" y="3429000"/>
            <a:ext cx="3319242" cy="57324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마이크로컨트롤러</a:t>
            </a:r>
            <a:r>
              <a:rPr lang="en-US" altLang="ko-KR" dirty="0"/>
              <a:t>(MCU)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D61B43D-4CC6-4D3D-A587-9BC951376854}"/>
              </a:ext>
            </a:extLst>
          </p:cNvPr>
          <p:cNvSpPr/>
          <p:nvPr/>
        </p:nvSpPr>
        <p:spPr>
          <a:xfrm>
            <a:off x="7695503" y="5531839"/>
            <a:ext cx="1456886" cy="5732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개발보드</a:t>
            </a:r>
          </a:p>
        </p:txBody>
      </p:sp>
      <p:cxnSp>
        <p:nvCxnSpPr>
          <p:cNvPr id="12" name="연결선: 구부러짐 11">
            <a:extLst>
              <a:ext uri="{FF2B5EF4-FFF2-40B4-BE49-F238E27FC236}">
                <a16:creationId xmlns:a16="http://schemas.microsoft.com/office/drawing/2014/main" id="{B9660EAC-6B86-4D17-9623-DA5706A0B5BD}"/>
              </a:ext>
            </a:extLst>
          </p:cNvPr>
          <p:cNvCxnSpPr>
            <a:stCxn id="8" idx="1"/>
            <a:endCxn id="4" idx="0"/>
          </p:cNvCxnSpPr>
          <p:nvPr/>
        </p:nvCxnSpPr>
        <p:spPr>
          <a:xfrm rot="10800000" flipV="1">
            <a:off x="5872295" y="3715624"/>
            <a:ext cx="1823209" cy="655040"/>
          </a:xfrm>
          <a:prstGeom prst="curved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연결선: 구부러짐 12">
            <a:extLst>
              <a:ext uri="{FF2B5EF4-FFF2-40B4-BE49-F238E27FC236}">
                <a16:creationId xmlns:a16="http://schemas.microsoft.com/office/drawing/2014/main" id="{24917DB1-DBD3-4274-81CF-A3FC3973E484}"/>
              </a:ext>
            </a:extLst>
          </p:cNvPr>
          <p:cNvCxnSpPr>
            <a:cxnSpLocks/>
            <a:stCxn id="10" idx="0"/>
            <a:endCxn id="4" idx="3"/>
          </p:cNvCxnSpPr>
          <p:nvPr/>
        </p:nvCxnSpPr>
        <p:spPr>
          <a:xfrm rot="16200000" flipV="1">
            <a:off x="7494517" y="4602409"/>
            <a:ext cx="708169" cy="1150691"/>
          </a:xfrm>
          <a:prstGeom prst="curved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A36D0C63-C09C-4F0F-9586-712386E046FE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V="1">
            <a:off x="2376184" y="4823669"/>
            <a:ext cx="2095149" cy="453005"/>
          </a:xfrm>
          <a:prstGeom prst="curvedConnector2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90CAD4-DC3F-46E8-A5C8-320E4FDBB102}"/>
              </a:ext>
            </a:extLst>
          </p:cNvPr>
          <p:cNvSpPr txBox="1"/>
          <p:nvPr/>
        </p:nvSpPr>
        <p:spPr>
          <a:xfrm>
            <a:off x="9152389" y="5495296"/>
            <a:ext cx="16596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전원</a:t>
            </a:r>
            <a:endParaRPr lang="en-US" altLang="ko-KR" dirty="0"/>
          </a:p>
          <a:p>
            <a:r>
              <a:rPr lang="ko-KR" altLang="en-US" dirty="0"/>
              <a:t>외부 입출력</a:t>
            </a:r>
          </a:p>
        </p:txBody>
      </p:sp>
    </p:spTree>
    <p:extLst>
      <p:ext uri="{BB962C8B-B14F-4D97-AF65-F5344CB8AC3E}">
        <p14:creationId xmlns:p14="http://schemas.microsoft.com/office/powerpoint/2010/main" val="3230468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임베디드 구현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마이크로 컨트롤러는 열악한 환경을 지니므로 최적화 전략이 필요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ko-KR" altLang="en-US" dirty="0"/>
          </a:p>
        </p:txBody>
      </p:sp>
      <p:graphicFrame>
        <p:nvGraphicFramePr>
          <p:cNvPr id="5" name="표 6">
            <a:extLst>
              <a:ext uri="{FF2B5EF4-FFF2-40B4-BE49-F238E27FC236}">
                <a16:creationId xmlns:a16="http://schemas.microsoft.com/office/drawing/2014/main" id="{3313D0A0-D43F-495C-9D1B-8467E2059E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104981"/>
              </p:ext>
            </p:extLst>
          </p:nvPr>
        </p:nvGraphicFramePr>
        <p:xfrm>
          <a:off x="415493" y="2091774"/>
          <a:ext cx="11361015" cy="41185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005">
                  <a:extLst>
                    <a:ext uri="{9D8B030D-6E8A-4147-A177-3AD203B41FA5}">
                      <a16:colId xmlns:a16="http://schemas.microsoft.com/office/drawing/2014/main" val="2107896142"/>
                    </a:ext>
                  </a:extLst>
                </a:gridCol>
                <a:gridCol w="3787005">
                  <a:extLst>
                    <a:ext uri="{9D8B030D-6E8A-4147-A177-3AD203B41FA5}">
                      <a16:colId xmlns:a16="http://schemas.microsoft.com/office/drawing/2014/main" val="2797436829"/>
                    </a:ext>
                  </a:extLst>
                </a:gridCol>
                <a:gridCol w="3787005">
                  <a:extLst>
                    <a:ext uri="{9D8B030D-6E8A-4147-A177-3AD203B41FA5}">
                      <a16:colId xmlns:a16="http://schemas.microsoft.com/office/drawing/2014/main" val="578816906"/>
                    </a:ext>
                  </a:extLst>
                </a:gridCol>
              </a:tblGrid>
              <a:tr h="8237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성능 최적화</a:t>
                      </a:r>
                    </a:p>
                  </a:txBody>
                  <a:tcPr marL="127811" marR="127811" marT="63906" marB="639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코드 최적화</a:t>
                      </a:r>
                    </a:p>
                  </a:txBody>
                  <a:tcPr marL="127811" marR="127811" marT="63906" marB="639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800" dirty="0"/>
                        <a:t>균형 최적화</a:t>
                      </a:r>
                    </a:p>
                  </a:txBody>
                  <a:tcPr marL="127811" marR="127811" marT="63906" marB="63906" anchor="ctr"/>
                </a:tc>
                <a:extLst>
                  <a:ext uri="{0D108BD9-81ED-4DB2-BD59-A6C34878D82A}">
                    <a16:rowId xmlns:a16="http://schemas.microsoft.com/office/drawing/2014/main" val="1508166779"/>
                  </a:ext>
                </a:extLst>
              </a:tr>
              <a:tr h="329482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수행 속도가 우선되는 환경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코드 크기가 커지는 경향</a:t>
                      </a:r>
                      <a:endParaRPr lang="en-US" altLang="ko-KR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기법</a:t>
                      </a:r>
                      <a:r>
                        <a:rPr lang="en-US" altLang="ko-KR" sz="2000" dirty="0"/>
                        <a:t>:</a:t>
                      </a:r>
                    </a:p>
                    <a:p>
                      <a:pPr algn="ctr" latinLnBrk="1"/>
                      <a:r>
                        <a:rPr lang="ko-KR" altLang="en-US" sz="2000" dirty="0"/>
                        <a:t>함수 사용 지양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인라인 함수</a:t>
                      </a:r>
                      <a:r>
                        <a:rPr lang="en-US" altLang="ko-KR" sz="2000" dirty="0"/>
                        <a:t>, </a:t>
                      </a:r>
                      <a:r>
                        <a:rPr lang="ko-KR" altLang="en-US" sz="2000" dirty="0"/>
                        <a:t>매크로 사용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루프 해제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인라인 어셈블리</a:t>
                      </a:r>
                    </a:p>
                  </a:txBody>
                  <a:tcPr marL="127811" marR="127811" marT="63906" marB="639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저장공간을 우선시하는 환경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b="1" dirty="0">
                          <a:solidFill>
                            <a:srgbClr val="FF0000"/>
                          </a:solidFill>
                        </a:rPr>
                        <a:t>성능이 다소 떨어짐</a:t>
                      </a:r>
                      <a:endParaRPr lang="en-US" altLang="ko-KR" sz="2000" b="1" dirty="0">
                        <a:solidFill>
                          <a:srgbClr val="FF0000"/>
                        </a:solidFill>
                      </a:endParaRPr>
                    </a:p>
                    <a:p>
                      <a:pPr algn="ctr" latinLnBrk="1"/>
                      <a:endParaRPr lang="en-US" altLang="ko-KR" sz="2000" dirty="0"/>
                    </a:p>
                    <a:p>
                      <a:pPr algn="l" latinLnBrk="1"/>
                      <a:r>
                        <a:rPr lang="ko-KR" altLang="en-US" sz="2000" dirty="0"/>
                        <a:t>기법</a:t>
                      </a:r>
                      <a:r>
                        <a:rPr lang="en-US" altLang="ko-KR" sz="2000" dirty="0"/>
                        <a:t>:</a:t>
                      </a:r>
                    </a:p>
                    <a:p>
                      <a:pPr algn="ctr" latinLnBrk="1"/>
                      <a:r>
                        <a:rPr lang="ko-KR" altLang="en-US" sz="2000" dirty="0"/>
                        <a:t>적극적인 함수 사용</a:t>
                      </a:r>
                      <a:endParaRPr lang="en-US" altLang="ko-KR" sz="2000" dirty="0"/>
                    </a:p>
                  </a:txBody>
                  <a:tcPr marL="127811" marR="127811" marT="63906" marB="63906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/>
                        <a:t>플랫폼에 맞춰</a:t>
                      </a:r>
                      <a:endParaRPr lang="en-US" altLang="ko-KR" sz="2000" dirty="0"/>
                    </a:p>
                    <a:p>
                      <a:pPr algn="ctr" latinLnBrk="1"/>
                      <a:r>
                        <a:rPr lang="ko-KR" altLang="en-US" sz="2000" dirty="0"/>
                        <a:t>적절한 성능 유지</a:t>
                      </a:r>
                    </a:p>
                  </a:txBody>
                  <a:tcPr marL="127811" marR="127811" marT="63906" marB="63906" anchor="ctr"/>
                </a:tc>
                <a:extLst>
                  <a:ext uri="{0D108BD9-81ED-4DB2-BD59-A6C34878D82A}">
                    <a16:rowId xmlns:a16="http://schemas.microsoft.com/office/drawing/2014/main" val="111431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1854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암호 라이브러리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라이브러리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다른 프로그램과 링크될 수 있는 </a:t>
            </a:r>
            <a:r>
              <a:rPr lang="ko-KR" altLang="en-US" b="1" dirty="0">
                <a:solidFill>
                  <a:srgbClr val="FF0000"/>
                </a:solidFill>
              </a:rPr>
              <a:t>오브젝트 코드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코드 재사용을 위한 기법</a:t>
            </a:r>
            <a:r>
              <a:rPr lang="ko-KR" altLang="en-US" dirty="0"/>
              <a:t> 중 하나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소스코드 제공 없이 기술을 제공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개발 시간의 단축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오픈소스 라이브러리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오픈소스 프로젝트에 속한 라이브러리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암호 라이브러리 중에서도 오픈소스 라이브러리가 존재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A0133-5D33-4F72-87F6-3F794DFE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암호 라이브러리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C5D82C-DE25-4F0F-A91C-54E35F9802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OpenSSL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OpenSSL </a:t>
            </a:r>
            <a:r>
              <a:rPr lang="ko-KR" altLang="en-US" dirty="0"/>
              <a:t>재단에서 제작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전세계에서 가장 많이 사용되는 오픈소스 암호 라이브러리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Crypto++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C++ </a:t>
            </a:r>
            <a:r>
              <a:rPr lang="ko-KR" altLang="en-US" dirty="0"/>
              <a:t>기반의 오픈소스 암호 라이브러리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Bouncy Castle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Java, C#, Kotlin </a:t>
            </a:r>
            <a:r>
              <a:rPr lang="ko-KR" altLang="en-US" dirty="0"/>
              <a:t>기반의 오픈소스 암호 라이브러리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다른 오픈소스 암호 라이브러리에 비해 문서가 친절하고 자세함</a:t>
            </a:r>
          </a:p>
        </p:txBody>
      </p:sp>
    </p:spTree>
    <p:extLst>
      <p:ext uri="{BB962C8B-B14F-4D97-AF65-F5344CB8AC3E}">
        <p14:creationId xmlns:p14="http://schemas.microsoft.com/office/powerpoint/2010/main" val="506964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7EB1A2-47FF-4F56-A634-263F9AE64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암호 라이브러리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163831-7F2E-498B-84C5-B74D2B4778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오픈소스 암호 라이브러리는 사용하기에 </a:t>
            </a:r>
            <a:r>
              <a:rPr lang="ko-KR" altLang="en-US"/>
              <a:t>앞서 개발환경 세팅 필요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 err="1"/>
              <a:t>gcc</a:t>
            </a:r>
            <a:r>
              <a:rPr lang="en-US" altLang="ko-KR" dirty="0"/>
              <a:t>/g++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Visual Studio Code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Linux(</a:t>
            </a:r>
            <a:r>
              <a:rPr lang="ko-KR" altLang="en-US" dirty="0"/>
              <a:t>가상환경도 가능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WSL(Windows Subsystem for Linux)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Java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JDK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Eclipse IDE</a:t>
            </a:r>
          </a:p>
        </p:txBody>
      </p:sp>
    </p:spTree>
    <p:extLst>
      <p:ext uri="{BB962C8B-B14F-4D97-AF65-F5344CB8AC3E}">
        <p14:creationId xmlns:p14="http://schemas.microsoft.com/office/powerpoint/2010/main" val="2886059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99DA-F9D6-413C-84AF-002EB03C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암호 라이브러리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B3A63-E01D-431F-B929-40BAA9115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/>
              <a:t>자료형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시스템마다 동일한 자료형 이름이지만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크기가 다를 수 있음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모든 시스템에서 균일한 동작을 보장하는 </a:t>
            </a:r>
            <a:r>
              <a:rPr lang="ko-KR" altLang="en-US" b="1" dirty="0">
                <a:solidFill>
                  <a:srgbClr val="FF0000"/>
                </a:solidFill>
              </a:rPr>
              <a:t>스탠다드 자료형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 err="1"/>
              <a:t>stdint.h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en-US" altLang="ko-KR" dirty="0"/>
              <a:t>int8_t, int16_t, int32_t, int64_t, uint8_t, uint16_t, uint32_t, uint64_t</a:t>
            </a:r>
          </a:p>
        </p:txBody>
      </p:sp>
    </p:spTree>
    <p:extLst>
      <p:ext uri="{BB962C8B-B14F-4D97-AF65-F5344CB8AC3E}">
        <p14:creationId xmlns:p14="http://schemas.microsoft.com/office/powerpoint/2010/main" val="3764188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99DA-F9D6-413C-84AF-002EB03C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패딩과 초기화 벡터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B3A63-E01D-431F-B929-40BAA9115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ko-KR" altLang="en-US" dirty="0"/>
              <a:t>패딩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 err="1"/>
              <a:t>평문</a:t>
            </a:r>
            <a:r>
              <a:rPr lang="ko-KR" altLang="en-US" b="1" dirty="0"/>
              <a:t> 길이가 블록 크기와 맞지 않을 때 사용</a:t>
            </a:r>
            <a:endParaRPr lang="en-US" altLang="ko-KR" b="1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마지막 블록에 추가적으로 붙는 </a:t>
            </a:r>
            <a:r>
              <a:rPr lang="ko-KR" altLang="en-US" b="1" dirty="0">
                <a:solidFill>
                  <a:srgbClr val="FF0000"/>
                </a:solidFill>
              </a:rPr>
              <a:t>임의의 값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임의 값이지만 </a:t>
            </a:r>
            <a:r>
              <a:rPr lang="ko-KR" altLang="en-US" dirty="0" err="1"/>
              <a:t>평문</a:t>
            </a:r>
            <a:r>
              <a:rPr lang="ko-KR" altLang="en-US" dirty="0"/>
              <a:t> 블록인지 구분해야 하기 때문에 </a:t>
            </a:r>
            <a:r>
              <a:rPr lang="ko-KR" altLang="en-US" b="1" dirty="0">
                <a:solidFill>
                  <a:srgbClr val="FF0000"/>
                </a:solidFill>
              </a:rPr>
              <a:t>특별한 규칙을 사용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6AAED85-5590-421C-9A2A-A01E108EB9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382605"/>
              </p:ext>
            </p:extLst>
          </p:nvPr>
        </p:nvGraphicFramePr>
        <p:xfrm>
          <a:off x="411162" y="4050096"/>
          <a:ext cx="1136967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6996">
                  <a:extLst>
                    <a:ext uri="{9D8B030D-6E8A-4147-A177-3AD203B41FA5}">
                      <a16:colId xmlns:a16="http://schemas.microsoft.com/office/drawing/2014/main" val="2504607425"/>
                    </a:ext>
                  </a:extLst>
                </a:gridCol>
                <a:gridCol w="9142680">
                  <a:extLst>
                    <a:ext uri="{9D8B030D-6E8A-4147-A177-3AD203B41FA5}">
                      <a16:colId xmlns:a16="http://schemas.microsoft.com/office/drawing/2014/main" val="29309318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규격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방식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71232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ANSI X.923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dd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00 00 00 04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424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ISO 10126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dd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81 a9 d3 04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190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PKCS#7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dd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04 04 04 04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314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ISO/IEC 7816-4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dd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dirty="0" err="1"/>
                        <a:t>dd</a:t>
                      </a:r>
                      <a:r>
                        <a:rPr lang="en-US" altLang="ko-KR" dirty="0"/>
                        <a:t> </a:t>
                      </a:r>
                      <a:r>
                        <a:rPr lang="en-US" altLang="ko-KR" b="1" dirty="0">
                          <a:solidFill>
                            <a:srgbClr val="FF0000"/>
                          </a:solidFill>
                        </a:rPr>
                        <a:t>80 00 00 00</a:t>
                      </a:r>
                      <a:endParaRPr lang="ko-KR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13406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581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99DA-F9D6-413C-84AF-002EB03C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패딩과 초기화 벡터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5B3A63-E01D-431F-B929-40BAA9115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200000"/>
              </a:lnSpc>
            </a:pPr>
            <a:r>
              <a:rPr lang="ko-KR" altLang="en-US" dirty="0"/>
              <a:t>초기화 벡터 </a:t>
            </a:r>
            <a:r>
              <a:rPr lang="en-US" altLang="ko-KR" dirty="0"/>
              <a:t>(Initialization Vector; IV)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첫 블록을 암호화 할 때 사용하는 값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블록 크기와 같은 크기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공개되어도 무관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200000"/>
              </a:lnSpc>
            </a:pPr>
            <a:r>
              <a:rPr lang="ko-KR" altLang="en-US" dirty="0"/>
              <a:t>반복 사용 지양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5490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099DA-F9D6-413C-84AF-002EB03C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패딩과 초기화 벡터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32035E5-0F34-4783-95EB-C6DF314A1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675" y="1381954"/>
            <a:ext cx="10534650" cy="4714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28571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</TotalTime>
  <Words>1252</Words>
  <Application>Microsoft Office PowerPoint</Application>
  <PresentationFormat>와이드스크린</PresentationFormat>
  <Paragraphs>182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CryptoCraft 테마</vt:lpstr>
      <vt:lpstr>제목 테마</vt:lpstr>
      <vt:lpstr>암호인재 인력양성 2차 교육</vt:lpstr>
      <vt:lpstr>PowerPoint 프레젠테이션</vt:lpstr>
      <vt:lpstr> 암호 라이브러리</vt:lpstr>
      <vt:lpstr> 암호 라이브러리</vt:lpstr>
      <vt:lpstr> 암호 라이브러리</vt:lpstr>
      <vt:lpstr> 암호 라이브러리</vt:lpstr>
      <vt:lpstr> 패딩과 초기화 벡터</vt:lpstr>
      <vt:lpstr> 패딩과 초기화 벡터</vt:lpstr>
      <vt:lpstr> 패딩과 초기화 벡터</vt:lpstr>
      <vt:lpstr> 패딩과 초기화 벡터</vt:lpstr>
      <vt:lpstr> 패딩과 초기화 벡터</vt:lpstr>
      <vt:lpstr> OpenSSL 라이브러리 소개</vt:lpstr>
      <vt:lpstr> OpenSSL 라이브러리 소개</vt:lpstr>
      <vt:lpstr> OpenSSL 라이브러리 소개</vt:lpstr>
      <vt:lpstr> OpenSSL 라이브러리 소개</vt:lpstr>
      <vt:lpstr> OpenSSL 라이브러리 소개</vt:lpstr>
      <vt:lpstr> OpenSSL 라이브러리 소개</vt:lpstr>
      <vt:lpstr> OpenSSL 라이브러리 소개</vt:lpstr>
      <vt:lpstr> 임베디드 구현</vt:lpstr>
      <vt:lpstr> 임베디드 구현</vt:lpstr>
      <vt:lpstr> 임베디드 구현</vt:lpstr>
      <vt:lpstr> 임베디드 구현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49</cp:revision>
  <dcterms:created xsi:type="dcterms:W3CDTF">2019-03-05T04:29:07Z</dcterms:created>
  <dcterms:modified xsi:type="dcterms:W3CDTF">2020-07-12T05:33:50Z</dcterms:modified>
</cp:coreProperties>
</file>