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72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9FCF6-7608-4744-BF6D-6E9AD30B8E4D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DC88C-8038-4E53-B48E-D38091651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89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06FF9-868A-4E14-9758-F02137FA7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E2790B-2FC4-4678-99A1-54F6E2C4C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C4C00-61A0-473D-AEC3-D5B6FEB9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4A5811-9648-4798-B421-8BC57B43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4B9BD-D1E8-44E3-ACA0-49FC04F9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82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15BC8-BBA4-4EFB-80BB-79C2F4FD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F5FB3B-D171-40EF-8FEE-80A88216B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9BB5C-85CF-473C-90D5-5291C7A3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BD2B8-7CAC-4A01-BEF2-C84CFFA4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BF7D7-4EB1-44B0-864A-A4F2721E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9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38B3BE-66DB-4166-AEDC-96FF42F06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E5E17E-B823-421D-A423-A883C9FEF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4D911-4ACF-41AA-A9FE-6887A27E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32FF17-0176-47B6-9800-E5888F16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2B56E-75FE-4942-8772-0C5D9C74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27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FFAC-8996-45EE-99E3-7BC29D28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C7A5F-937A-4606-B128-1536EDB33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7622F-EC1E-4A81-AF48-FA054BC9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4C0A27-4CFA-47C3-A276-F5D3245B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8DF7C-2D80-4824-8905-9B42CAC3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92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99BA5-78BC-4CDC-8189-E9F2DDB94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17A10E-4DC2-4CEA-AFC6-FC7950C12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8D2740-1CD2-4AA1-8B73-288891F9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886871-6610-43FF-9C1B-BFC2F9D2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EFE4E-3AA5-4019-B34F-2288E99E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38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D94C3-8DFD-43CE-95F1-AA2B7D14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FCA5A-25C7-499D-9395-24F153BA0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23BF2-77D2-4B35-AAEA-F7E4DDB01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0830BB-F1A5-4680-87EA-7372868DF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39915C-01AC-4861-8CDF-2E9D8378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9D0BEE-2BB4-449D-99BB-6773F389D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14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1654A-0210-444B-943D-5D236AB48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B98D76-722C-4F46-A863-B7CF32BDE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5AEA8E-97B5-4F95-9783-DC63B165A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6A22CA-EBBD-4600-83DA-9286C4E87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1CC3F8-3737-419E-9AB9-3711A7309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A88E33-E42A-4F83-A58C-A1EE0B26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08398F-2AB0-41E9-B1A8-D2147210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151553-D807-4F92-B86F-8183FDF9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90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13E8E-6E2C-4B0E-B4AC-D9168A20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DD811B-3AD0-4CBB-AA0E-DB405783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3C960B-A54D-4D04-B92C-D045FD9E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0C54BD-E453-47D8-84BD-81BD7148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1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877F57-2264-4B62-856A-B7EEC0E3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8E8D00-1EE0-4186-82E8-DED3B470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1BF225-B8F0-49C8-855D-F285263F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6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C915A-87DB-40AD-BD94-AEC6BFDB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634EC-98FA-4D36-AE41-D9AE36B51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1FE14E-6B09-4A57-B489-8E87444FD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D223C-010B-41F7-99C3-2E23E805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C9C453-6678-4144-BFD2-913E44880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7788AA-69AD-473A-A569-98487B2C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99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4C58-7966-4BFF-9CAF-D17F5907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0863FF-0292-4A27-8DD2-A6A42C22A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CF077A-925E-45BD-B457-3E809CD6B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891ECA-D0F8-4CCE-8388-D6A61BEF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D49E02-AC40-4981-A2C9-5CBDE828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50E664-B718-4318-B0D9-AEC089DD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76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1DC361-0177-4995-9866-61647C934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4233B-65D9-4D1A-937A-79AD45262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9838E1-665E-4963-A0EC-6BCEDCA60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A55DC-B5ED-440D-8241-971064E8544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E6783-D468-48AA-B3B0-DD83829AC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2570D5-9BFC-4343-9CDD-66C2A2DDF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20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07076-0A23-4EC5-9861-6FF963CD7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6106"/>
            <a:ext cx="9144000" cy="2494189"/>
          </a:xfrm>
        </p:spPr>
        <p:txBody>
          <a:bodyPr>
            <a:normAutofit/>
          </a:bodyPr>
          <a:lstStyle/>
          <a:p>
            <a:r>
              <a:rPr lang="ko-KR" altLang="en-US" dirty="0"/>
              <a:t>자료 구조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2800" dirty="0"/>
              <a:t>https://youtu.be/DIyWTIZO8bI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5A19CD-3A05-412B-9556-13102BE37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4424" y="4772025"/>
            <a:ext cx="1933575" cy="485774"/>
          </a:xfrm>
        </p:spPr>
        <p:txBody>
          <a:bodyPr/>
          <a:lstStyle/>
          <a:p>
            <a:r>
              <a:rPr lang="ko-KR" altLang="en-US" dirty="0"/>
              <a:t>송경주</a:t>
            </a:r>
          </a:p>
        </p:txBody>
      </p:sp>
    </p:spTree>
    <p:extLst>
      <p:ext uri="{BB962C8B-B14F-4D97-AF65-F5344CB8AC3E}">
        <p14:creationId xmlns:p14="http://schemas.microsoft.com/office/powerpoint/2010/main" val="55628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순환</a:t>
            </a:r>
            <a:endParaRPr lang="en-US" altLang="ko-KR" sz="36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E75AFE6-3A67-4483-B4EC-AD1656B95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747" y="3683790"/>
            <a:ext cx="4385982" cy="199241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21F1C7F-609D-4A05-B65A-4235AB6ABBCE}"/>
              </a:ext>
            </a:extLst>
          </p:cNvPr>
          <p:cNvSpPr/>
          <p:nvPr/>
        </p:nvSpPr>
        <p:spPr>
          <a:xfrm>
            <a:off x="2447365" y="4303059"/>
            <a:ext cx="2563906" cy="376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BCA2F5-5BDB-4B17-9F50-CE4C2D9C34AC}"/>
              </a:ext>
            </a:extLst>
          </p:cNvPr>
          <p:cNvSpPr/>
          <p:nvPr/>
        </p:nvSpPr>
        <p:spPr>
          <a:xfrm>
            <a:off x="2447365" y="4989631"/>
            <a:ext cx="3971364" cy="376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B7CA0CF-DF34-4FCE-BE30-5E11AEDDE77F}"/>
              </a:ext>
            </a:extLst>
          </p:cNvPr>
          <p:cNvCxnSpPr>
            <a:stCxn id="7" idx="3"/>
          </p:cNvCxnSpPr>
          <p:nvPr/>
        </p:nvCxnSpPr>
        <p:spPr>
          <a:xfrm flipV="1">
            <a:off x="5011271" y="4482354"/>
            <a:ext cx="1775011" cy="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96A2BD-6C2C-4D9E-BDAC-4B884FB9152B}"/>
              </a:ext>
            </a:extLst>
          </p:cNvPr>
          <p:cNvSpPr txBox="1"/>
          <p:nvPr/>
        </p:nvSpPr>
        <p:spPr>
          <a:xfrm>
            <a:off x="7297271" y="429679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순환을 멈추는 부분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5AA9E9E-CC58-4622-A707-A30E2873F18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418729" y="5178099"/>
            <a:ext cx="12192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28BF06-7C4D-48AE-B209-19D716731A95}"/>
              </a:ext>
            </a:extLst>
          </p:cNvPr>
          <p:cNvSpPr txBox="1"/>
          <p:nvPr/>
        </p:nvSpPr>
        <p:spPr>
          <a:xfrm>
            <a:off x="7915836" y="501427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순환 호출을 하는 부분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D2A644C-6BE4-4E75-BD06-514AAB45221F}"/>
              </a:ext>
            </a:extLst>
          </p:cNvPr>
          <p:cNvSpPr/>
          <p:nvPr/>
        </p:nvSpPr>
        <p:spPr>
          <a:xfrm>
            <a:off x="1192306" y="3558988"/>
            <a:ext cx="9699812" cy="2223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4A1D32-ADE5-4AF7-BEE3-952D6FC85509}"/>
              </a:ext>
            </a:extLst>
          </p:cNvPr>
          <p:cNvSpPr txBox="1"/>
          <p:nvPr/>
        </p:nvSpPr>
        <p:spPr>
          <a:xfrm>
            <a:off x="663388" y="1961760"/>
            <a:ext cx="10690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순환 알고리즘은 자기 자신을 </a:t>
            </a:r>
            <a:r>
              <a:rPr lang="ko-KR" altLang="en-US" sz="2400" dirty="0">
                <a:solidFill>
                  <a:schemeClr val="accent1"/>
                </a:solidFill>
              </a:rPr>
              <a:t>순환적으로 호출하는 부분</a:t>
            </a:r>
            <a:r>
              <a:rPr lang="ko-KR" altLang="en-US" sz="2400" dirty="0"/>
              <a:t>과 </a:t>
            </a:r>
            <a:r>
              <a:rPr lang="ko-KR" altLang="en-US" sz="2400" dirty="0">
                <a:solidFill>
                  <a:schemeClr val="accent1"/>
                </a:solidFill>
              </a:rPr>
              <a:t>순환 호출을 멈추는 부분</a:t>
            </a:r>
            <a:r>
              <a:rPr lang="ko-KR" altLang="en-US" sz="2400" dirty="0"/>
              <a:t>으로 구성되어 있음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2832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순환</a:t>
            </a:r>
            <a:endParaRPr lang="en-US" altLang="ko-KR" sz="36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E75AFE6-3A67-4483-B4EC-AD1656B95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2646" y="2545272"/>
            <a:ext cx="4385982" cy="19924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96A2BD-6C2C-4D9E-BDAC-4B884FB9152B}"/>
              </a:ext>
            </a:extLst>
          </p:cNvPr>
          <p:cNvSpPr txBox="1"/>
          <p:nvPr/>
        </p:nvSpPr>
        <p:spPr>
          <a:xfrm>
            <a:off x="7551643" y="460134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해결된 부분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5AA9E9E-CC58-4622-A707-A30E2873F18E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8261934" y="4204447"/>
            <a:ext cx="0" cy="39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28BF06-7C4D-48AE-B209-19D716731A95}"/>
              </a:ext>
            </a:extLst>
          </p:cNvPr>
          <p:cNvSpPr txBox="1"/>
          <p:nvPr/>
        </p:nvSpPr>
        <p:spPr>
          <a:xfrm>
            <a:off x="9173931" y="459929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남아 있는 부분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D2A644C-6BE4-4E75-BD06-514AAB45221F}"/>
              </a:ext>
            </a:extLst>
          </p:cNvPr>
          <p:cNvSpPr/>
          <p:nvPr/>
        </p:nvSpPr>
        <p:spPr>
          <a:xfrm>
            <a:off x="5809129" y="2160494"/>
            <a:ext cx="5316072" cy="3272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4A1D32-ADE5-4AF7-BEE3-952D6FC85509}"/>
              </a:ext>
            </a:extLst>
          </p:cNvPr>
          <p:cNvSpPr txBox="1"/>
          <p:nvPr/>
        </p:nvSpPr>
        <p:spPr>
          <a:xfrm>
            <a:off x="703250" y="3027147"/>
            <a:ext cx="49718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/>
              <a:t>-</a:t>
            </a:r>
            <a:r>
              <a:rPr lang="ko-KR" altLang="en-US" sz="2100" dirty="0"/>
              <a:t>동일한 문제들로 분해하여 해결하는 방법을 </a:t>
            </a:r>
            <a:r>
              <a:rPr lang="ko-KR" altLang="en-US" sz="2100" dirty="0">
                <a:solidFill>
                  <a:schemeClr val="accent1"/>
                </a:solidFill>
              </a:rPr>
              <a:t>분할 정복</a:t>
            </a:r>
            <a:r>
              <a:rPr lang="ko-KR" altLang="en-US" sz="2100" dirty="0"/>
              <a:t>이라 하는데</a:t>
            </a:r>
            <a:r>
              <a:rPr lang="en-US" altLang="ko-KR" sz="2100" dirty="0"/>
              <a:t>, </a:t>
            </a:r>
            <a:r>
              <a:rPr lang="ko-KR" altLang="en-US" sz="2100" dirty="0"/>
              <a:t>중요한 것은 </a:t>
            </a:r>
            <a:r>
              <a:rPr lang="ko-KR" altLang="en-US" sz="2100" dirty="0">
                <a:solidFill>
                  <a:schemeClr val="accent1"/>
                </a:solidFill>
              </a:rPr>
              <a:t>순환 호출이 일어날 때마다 문제의 크기가 작아진다는 것</a:t>
            </a:r>
            <a:r>
              <a:rPr lang="en-US" altLang="ko-KR" sz="2100" dirty="0">
                <a:solidFill>
                  <a:schemeClr val="accent1"/>
                </a:solidFill>
              </a:rPr>
              <a:t>.</a:t>
            </a:r>
            <a:endParaRPr lang="ko-KR" altLang="en-US" sz="2100" dirty="0">
              <a:solidFill>
                <a:schemeClr val="accent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3F62AAD-A4FF-4102-9E08-EFCC76CCCB46}"/>
              </a:ext>
            </a:extLst>
          </p:cNvPr>
          <p:cNvSpPr/>
          <p:nvPr/>
        </p:nvSpPr>
        <p:spPr>
          <a:xfrm>
            <a:off x="8060228" y="3890815"/>
            <a:ext cx="403412" cy="3136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A954B6-18AC-4471-912A-9CDD5F79A6DE}"/>
              </a:ext>
            </a:extLst>
          </p:cNvPr>
          <p:cNvSpPr/>
          <p:nvPr/>
        </p:nvSpPr>
        <p:spPr>
          <a:xfrm>
            <a:off x="8563290" y="3890815"/>
            <a:ext cx="1782937" cy="3136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A59C02F-737B-490A-9E04-7CD7F7E0726E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173932" y="4101875"/>
            <a:ext cx="866583" cy="497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929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순환을 사용하는 이유</a:t>
            </a:r>
            <a:r>
              <a:rPr lang="en-US" altLang="ko-KR" sz="3600" dirty="0"/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4A1D32-ADE5-4AF7-BEE3-952D6FC85509}"/>
              </a:ext>
            </a:extLst>
          </p:cNvPr>
          <p:cNvSpPr txBox="1"/>
          <p:nvPr/>
        </p:nvSpPr>
        <p:spPr>
          <a:xfrm>
            <a:off x="714935" y="1744013"/>
            <a:ext cx="107621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/>
              <a:t>-</a:t>
            </a:r>
            <a:r>
              <a:rPr lang="ko-KR" altLang="en-US" sz="2100" dirty="0"/>
              <a:t>순환으로 구현되는 것은 반복문으로도 구현할 수 있다</a:t>
            </a:r>
            <a:r>
              <a:rPr lang="en-US" altLang="ko-KR" sz="2100" dirty="0"/>
              <a:t>. </a:t>
            </a:r>
            <a:r>
              <a:rPr lang="ko-KR" altLang="en-US" sz="2100" dirty="0"/>
              <a:t>그런데 순환을 사용하는 이유는</a:t>
            </a:r>
            <a:r>
              <a:rPr lang="en-US" altLang="ko-KR" sz="2100" dirty="0"/>
              <a:t>?</a:t>
            </a:r>
          </a:p>
          <a:p>
            <a:r>
              <a:rPr lang="en-US" altLang="ko-KR" sz="2100" dirty="0">
                <a:solidFill>
                  <a:schemeClr val="accent1"/>
                </a:solidFill>
              </a:rPr>
              <a:t>(</a:t>
            </a:r>
            <a:r>
              <a:rPr lang="ko-KR" altLang="en-US" sz="2100" dirty="0">
                <a:solidFill>
                  <a:schemeClr val="accent1"/>
                </a:solidFill>
              </a:rPr>
              <a:t>각 구현할 문제마다 반복문이 더 효율적일때도 있고 순환이 효율적일 때도 있다</a:t>
            </a:r>
            <a:r>
              <a:rPr lang="en-US" altLang="ko-KR" sz="2100" dirty="0">
                <a:solidFill>
                  <a:schemeClr val="accent1"/>
                </a:solidFill>
              </a:rPr>
              <a:t>.)</a:t>
            </a:r>
            <a:endParaRPr lang="ko-KR" altLang="en-US" sz="21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26DB5E-DBB2-4625-A6C8-621EA81330B6}"/>
              </a:ext>
            </a:extLst>
          </p:cNvPr>
          <p:cNvSpPr txBox="1"/>
          <p:nvPr/>
        </p:nvSpPr>
        <p:spPr>
          <a:xfrm>
            <a:off x="6499412" y="3429000"/>
            <a:ext cx="468405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dirty="0"/>
              <a:t>[</a:t>
            </a:r>
            <a:r>
              <a:rPr lang="ko-KR" altLang="en-US" sz="2100" dirty="0"/>
              <a:t>반복</a:t>
            </a:r>
            <a:r>
              <a:rPr lang="en-US" altLang="ko-KR" sz="2100" dirty="0"/>
              <a:t>]</a:t>
            </a:r>
          </a:p>
          <a:p>
            <a:pPr algn="ctr"/>
            <a:endParaRPr lang="en-US" altLang="ko-K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순환에 비해 수행속도가 빠름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기억 공간의 사용에 효율적임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179937-0248-4FE6-89EC-BB4E8BC05779}"/>
              </a:ext>
            </a:extLst>
          </p:cNvPr>
          <p:cNvSpPr txBox="1"/>
          <p:nvPr/>
        </p:nvSpPr>
        <p:spPr>
          <a:xfrm>
            <a:off x="838200" y="3036111"/>
            <a:ext cx="4684059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dirty="0"/>
              <a:t>[</a:t>
            </a:r>
            <a:r>
              <a:rPr lang="ko-KR" altLang="en-US" sz="2100" dirty="0"/>
              <a:t>순환</a:t>
            </a:r>
            <a:r>
              <a:rPr lang="en-US" altLang="ko-KR" sz="2100" dirty="0"/>
              <a:t>]</a:t>
            </a:r>
          </a:p>
          <a:p>
            <a:pPr algn="ctr"/>
            <a:endParaRPr lang="en-US" altLang="ko-K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순환적인 문제나 자료 구조를 다루는 문제를 해결하는 데에 적합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반복에 비해 알고리즘을 훨씬 명확하고 간결하게 나타낼 수 있음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가독성이 좋음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반복에 비해 수행속도는 떨어짐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701A59-6999-4927-9A0E-F179077CC9BE}"/>
              </a:ext>
            </a:extLst>
          </p:cNvPr>
          <p:cNvSpPr/>
          <p:nvPr/>
        </p:nvSpPr>
        <p:spPr>
          <a:xfrm>
            <a:off x="838200" y="2825234"/>
            <a:ext cx="4684059" cy="3575566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21F3E96-7B66-4DB7-89C3-BA22A991DFC5}"/>
              </a:ext>
            </a:extLst>
          </p:cNvPr>
          <p:cNvSpPr/>
          <p:nvPr/>
        </p:nvSpPr>
        <p:spPr>
          <a:xfrm>
            <a:off x="6499412" y="2798118"/>
            <a:ext cx="4684059" cy="3575566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14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배열</a:t>
            </a:r>
            <a:endParaRPr lang="en-US" altLang="ko-KR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4A1D32-ADE5-4AF7-BEE3-952D6FC85509}"/>
              </a:ext>
            </a:extLst>
          </p:cNvPr>
          <p:cNvSpPr txBox="1"/>
          <p:nvPr/>
        </p:nvSpPr>
        <p:spPr>
          <a:xfrm>
            <a:off x="714935" y="2078796"/>
            <a:ext cx="10437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</a:t>
            </a:r>
            <a:r>
              <a:rPr lang="ko-KR" altLang="en-US" sz="2400" dirty="0"/>
              <a:t>같은 형의 변수를 여러 개 만드는 경우 사용 </a:t>
            </a:r>
            <a:r>
              <a:rPr lang="en-US" altLang="ko-KR" sz="2400" dirty="0"/>
              <a:t>(</a:t>
            </a:r>
            <a:r>
              <a:rPr lang="ko-KR" altLang="en-US" sz="2400" dirty="0"/>
              <a:t>타입이 같은 데이터 묶기</a:t>
            </a:r>
            <a:r>
              <a:rPr lang="en-US" altLang="ko-KR" sz="2400" dirty="0"/>
              <a:t>)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179937-0248-4FE6-89EC-BB4E8BC05779}"/>
              </a:ext>
            </a:extLst>
          </p:cNvPr>
          <p:cNvSpPr txBox="1"/>
          <p:nvPr/>
        </p:nvSpPr>
        <p:spPr>
          <a:xfrm>
            <a:off x="838200" y="3851899"/>
            <a:ext cx="1020631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dirty="0"/>
              <a:t>[</a:t>
            </a:r>
            <a:r>
              <a:rPr lang="ko-KR" altLang="en-US" sz="2100" dirty="0"/>
              <a:t>함수의 매개 변수로서의 배열</a:t>
            </a:r>
            <a:r>
              <a:rPr lang="en-US" altLang="ko-KR" sz="2100" dirty="0"/>
              <a:t>]</a:t>
            </a:r>
          </a:p>
          <a:p>
            <a:pPr algn="just"/>
            <a:endParaRPr lang="en-US" altLang="ko-KR" sz="20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배열의 이름은 포인터와 같은 역할을 함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배열의 이름을 함수의 매개변수로 전달하여 값을 수정하면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main()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에 영향을 미친다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.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701A59-6999-4927-9A0E-F179077CC9BE}"/>
              </a:ext>
            </a:extLst>
          </p:cNvPr>
          <p:cNvSpPr/>
          <p:nvPr/>
        </p:nvSpPr>
        <p:spPr>
          <a:xfrm>
            <a:off x="838200" y="3641022"/>
            <a:ext cx="10206318" cy="1873256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610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F5FDC3F-6215-4E49-A867-76044371A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873" y="3816594"/>
            <a:ext cx="2528048" cy="19323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구조체</a:t>
            </a:r>
            <a:endParaRPr lang="en-US" altLang="ko-KR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4A1D32-ADE5-4AF7-BEE3-952D6FC85509}"/>
              </a:ext>
            </a:extLst>
          </p:cNvPr>
          <p:cNvSpPr txBox="1"/>
          <p:nvPr/>
        </p:nvSpPr>
        <p:spPr>
          <a:xfrm>
            <a:off x="714935" y="2078796"/>
            <a:ext cx="7281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</a:t>
            </a:r>
            <a:r>
              <a:rPr lang="ko-KR" altLang="en-US" sz="2400" dirty="0"/>
              <a:t>타입이 다른 데이터 묶기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179937-0248-4FE6-89EC-BB4E8BC05779}"/>
              </a:ext>
            </a:extLst>
          </p:cNvPr>
          <p:cNvSpPr txBox="1"/>
          <p:nvPr/>
        </p:nvSpPr>
        <p:spPr>
          <a:xfrm>
            <a:off x="4498127" y="4090473"/>
            <a:ext cx="234230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dirty="0"/>
              <a:t>[</a:t>
            </a:r>
            <a:r>
              <a:rPr lang="ko-KR" altLang="en-US" sz="2100" dirty="0"/>
              <a:t>구조체 사용</a:t>
            </a:r>
            <a:r>
              <a:rPr lang="en-US" altLang="ko-KR" sz="2100" dirty="0"/>
              <a:t>]</a:t>
            </a:r>
          </a:p>
          <a:p>
            <a:pPr algn="ctr"/>
            <a:endParaRPr lang="en-US" altLang="ko-KR" sz="1200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구조체 형식 정의</a:t>
            </a:r>
            <a:endParaRPr lang="en-US" altLang="ko-KR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구조체 선언</a:t>
            </a:r>
            <a:endParaRPr lang="en-US" altLang="ko-KR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701A59-6999-4927-9A0E-F179077CC9BE}"/>
              </a:ext>
            </a:extLst>
          </p:cNvPr>
          <p:cNvSpPr/>
          <p:nvPr/>
        </p:nvSpPr>
        <p:spPr>
          <a:xfrm>
            <a:off x="7072883" y="3686610"/>
            <a:ext cx="3960838" cy="2127221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E70FA-B778-4712-A7C2-B1CD6578E8DB}"/>
              </a:ext>
            </a:extLst>
          </p:cNvPr>
          <p:cNvSpPr txBox="1"/>
          <p:nvPr/>
        </p:nvSpPr>
        <p:spPr>
          <a:xfrm>
            <a:off x="5939917" y="2617720"/>
            <a:ext cx="3592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typedef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 사용시 구조체를 새로운 타입으로 선언하는 것이 가능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151DD-6FE6-4CBC-8F0F-94344DADB27A}"/>
              </a:ext>
            </a:extLst>
          </p:cNvPr>
          <p:cNvSpPr txBox="1"/>
          <p:nvPr/>
        </p:nvSpPr>
        <p:spPr>
          <a:xfrm>
            <a:off x="7186916" y="3843325"/>
            <a:ext cx="109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typedef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629493E-F861-4898-BC60-A5DBE554B250}"/>
              </a:ext>
            </a:extLst>
          </p:cNvPr>
          <p:cNvSpPr/>
          <p:nvPr/>
        </p:nvSpPr>
        <p:spPr>
          <a:xfrm>
            <a:off x="7186916" y="3843325"/>
            <a:ext cx="1098103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03A648C-18AE-424F-8B52-F1D5ED9572CF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H="1" flipV="1">
            <a:off x="7735967" y="3202495"/>
            <a:ext cx="1" cy="640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610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포인터</a:t>
            </a:r>
            <a:endParaRPr lang="en-US" altLang="ko-KR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4A1D32-ADE5-4AF7-BEE3-952D6FC85509}"/>
              </a:ext>
            </a:extLst>
          </p:cNvPr>
          <p:cNvSpPr txBox="1"/>
          <p:nvPr/>
        </p:nvSpPr>
        <p:spPr>
          <a:xfrm>
            <a:off x="714935" y="2078796"/>
            <a:ext cx="1080281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</a:t>
            </a:r>
            <a:r>
              <a:rPr lang="ko-KR" altLang="en-US" sz="2400" dirty="0"/>
              <a:t>포인터 변수</a:t>
            </a:r>
            <a:r>
              <a:rPr lang="en-US" altLang="ko-KR" sz="2400" dirty="0"/>
              <a:t>: </a:t>
            </a:r>
            <a:r>
              <a:rPr lang="ko-KR" altLang="en-US" sz="2400" dirty="0"/>
              <a:t>다른 변수의 주소를 가지고 있는 변수</a:t>
            </a:r>
            <a:endParaRPr lang="en-US" altLang="ko-KR" sz="2400" dirty="0"/>
          </a:p>
          <a:p>
            <a:endParaRPr lang="en-US" altLang="ko-KR" sz="2400" dirty="0">
              <a:solidFill>
                <a:schemeClr val="accent1"/>
              </a:solidFill>
            </a:endParaRPr>
          </a:p>
          <a:p>
            <a:endParaRPr lang="en-US" altLang="ko-KR" sz="2400" dirty="0">
              <a:solidFill>
                <a:schemeClr val="accent1"/>
              </a:solidFill>
            </a:endParaRPr>
          </a:p>
          <a:p>
            <a:endParaRPr lang="en-US" altLang="ko-KR" sz="2000" dirty="0">
              <a:solidFill>
                <a:schemeClr val="accent1"/>
              </a:solidFill>
            </a:endParaRPr>
          </a:p>
          <a:p>
            <a:r>
              <a:rPr lang="en-US" altLang="ko-KR" sz="2000" dirty="0"/>
              <a:t>[</a:t>
            </a:r>
            <a:r>
              <a:rPr lang="ko-KR" altLang="en-US" sz="2000" dirty="0"/>
              <a:t>사용 방식</a:t>
            </a:r>
            <a:r>
              <a:rPr lang="en-US" altLang="ko-KR" sz="2000" dirty="0"/>
              <a:t>]</a:t>
            </a:r>
          </a:p>
          <a:p>
            <a:endParaRPr lang="en-US" altLang="ko-KR" sz="2000" dirty="0"/>
          </a:p>
          <a:p>
            <a:r>
              <a:rPr lang="en-US" altLang="ko-KR" dirty="0"/>
              <a:t>1. main()</a:t>
            </a:r>
            <a:r>
              <a:rPr lang="ko-KR" altLang="en-US" dirty="0"/>
              <a:t>함수의 </a:t>
            </a:r>
            <a:r>
              <a:rPr lang="ko-KR" altLang="en-US" dirty="0" err="1"/>
              <a:t>변수값을</a:t>
            </a:r>
            <a:r>
              <a:rPr lang="ko-KR" altLang="en-US" dirty="0"/>
              <a:t> 바꾸고 싶을 때 포인터를 매개변수로 전달해 값을 바꿀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함수에서 하나 이상의 값을 반환해야 할 때 사용</a:t>
            </a:r>
            <a:r>
              <a:rPr lang="en-US" altLang="ko-KR" dirty="0"/>
              <a:t>. (</a:t>
            </a:r>
            <a:r>
              <a:rPr lang="en-US" altLang="ko-KR" sz="1600" dirty="0"/>
              <a:t>C</a:t>
            </a:r>
            <a:r>
              <a:rPr lang="ko-KR" altLang="en-US" sz="1600" dirty="0"/>
              <a:t>언어에서 </a:t>
            </a:r>
            <a:r>
              <a:rPr lang="en-US" altLang="ko-KR" sz="1600" dirty="0"/>
              <a:t>return</a:t>
            </a:r>
            <a:r>
              <a:rPr lang="ko-KR" altLang="en-US" sz="1600" dirty="0"/>
              <a:t>문장은 하나의 </a:t>
            </a:r>
            <a:r>
              <a:rPr lang="ko-KR" altLang="en-US" sz="1600" dirty="0" err="1"/>
              <a:t>값만을</a:t>
            </a:r>
            <a:r>
              <a:rPr lang="ko-KR" altLang="en-US" sz="1600" dirty="0"/>
              <a:t> 반환할 수 있음</a:t>
            </a:r>
            <a:r>
              <a:rPr lang="en-US" altLang="ko-KR" sz="1600" dirty="0"/>
              <a:t>.)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958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포인터</a:t>
            </a:r>
            <a:endParaRPr lang="en-US" altLang="ko-KR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4A1D32-ADE5-4AF7-BEE3-952D6FC85509}"/>
              </a:ext>
            </a:extLst>
          </p:cNvPr>
          <p:cNvSpPr txBox="1"/>
          <p:nvPr/>
        </p:nvSpPr>
        <p:spPr>
          <a:xfrm>
            <a:off x="1207994" y="2075867"/>
            <a:ext cx="90476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</a:t>
            </a:r>
            <a:r>
              <a:rPr lang="ko-KR" altLang="en-US" sz="2400" dirty="0"/>
              <a:t>배열과 포인터</a:t>
            </a:r>
            <a:r>
              <a:rPr lang="en-US" altLang="ko-KR" sz="2400" dirty="0"/>
              <a:t>]</a:t>
            </a:r>
          </a:p>
          <a:p>
            <a:endParaRPr lang="en-US" altLang="ko-KR" sz="2400" dirty="0"/>
          </a:p>
          <a:p>
            <a:r>
              <a:rPr lang="ko-KR" altLang="en-US" sz="2000" dirty="0"/>
              <a:t>배열의 이름이 배열의 시작부분을 가리키는 포인터</a:t>
            </a:r>
            <a:r>
              <a:rPr lang="en-US" altLang="ko-KR" sz="2000" dirty="0"/>
              <a:t>. </a:t>
            </a:r>
            <a:r>
              <a:rPr lang="en-US" altLang="ko-KR" sz="1600" dirty="0"/>
              <a:t>(</a:t>
            </a:r>
            <a:r>
              <a:rPr lang="ko-KR" altLang="en-US" sz="1600" dirty="0"/>
              <a:t>메모리 공간 절약</a:t>
            </a:r>
            <a:r>
              <a:rPr lang="en-US" altLang="ko-KR" sz="1600" dirty="0"/>
              <a:t>)</a:t>
            </a:r>
            <a:endParaRPr lang="en-US" altLang="ko-KR" sz="2000" dirty="0"/>
          </a:p>
          <a:p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sym typeface="Wingdings" panose="05000000000000000000" pitchFamily="2" charset="2"/>
              </a:rPr>
              <a:t>배열의 이름 전달이 곧 포인터의 전달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AB5E87-EABD-444A-B141-54F525D8FD26}"/>
              </a:ext>
            </a:extLst>
          </p:cNvPr>
          <p:cNvSpPr txBox="1"/>
          <p:nvPr/>
        </p:nvSpPr>
        <p:spPr>
          <a:xfrm>
            <a:off x="1207994" y="4107329"/>
            <a:ext cx="96841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</a:t>
            </a:r>
            <a:r>
              <a:rPr lang="ko-KR" altLang="en-US" sz="2400" dirty="0"/>
              <a:t>구조체와 포인터</a:t>
            </a:r>
            <a:r>
              <a:rPr lang="en-US" altLang="ko-KR" sz="2400" dirty="0"/>
              <a:t>]</a:t>
            </a:r>
          </a:p>
          <a:p>
            <a:endParaRPr lang="en-US" altLang="ko-KR" sz="2400" dirty="0"/>
          </a:p>
          <a:p>
            <a:r>
              <a:rPr lang="ko-KR" altLang="en-US" sz="2000" dirty="0"/>
              <a:t>구조체 자체를 매개변수로 넘기는 경우</a:t>
            </a:r>
            <a:r>
              <a:rPr lang="en-US" altLang="ko-KR" sz="2000" dirty="0"/>
              <a:t>, </a:t>
            </a:r>
            <a:r>
              <a:rPr lang="ko-KR" altLang="en-US" sz="2000" dirty="0"/>
              <a:t>구조체가 큰 경우에는 상당한 부담이 됨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sym typeface="Wingdings" panose="05000000000000000000" pitchFamily="2" charset="2"/>
              </a:rPr>
              <a:t>구조체 포인터를 넘겨 주소만 함수에 전달</a:t>
            </a:r>
            <a:endParaRPr lang="ko-KR" altLang="en-US" sz="1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1B53CFC-774D-4233-BDE9-F52F2AAAD0DF}"/>
              </a:ext>
            </a:extLst>
          </p:cNvPr>
          <p:cNvSpPr/>
          <p:nvPr/>
        </p:nvSpPr>
        <p:spPr>
          <a:xfrm>
            <a:off x="651061" y="1690688"/>
            <a:ext cx="10797989" cy="4360488"/>
          </a:xfrm>
          <a:prstGeom prst="roundRect">
            <a:avLst>
              <a:gd name="adj" fmla="val 8663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04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포인터에 대한 연산</a:t>
            </a:r>
            <a:endParaRPr lang="en-US" altLang="ko-KR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4A1D32-ADE5-4AF7-BEE3-952D6FC85509}"/>
              </a:ext>
            </a:extLst>
          </p:cNvPr>
          <p:cNvSpPr txBox="1"/>
          <p:nvPr/>
        </p:nvSpPr>
        <p:spPr>
          <a:xfrm>
            <a:off x="978442" y="2626043"/>
            <a:ext cx="6761462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※pi+1, pi-1 </a:t>
            </a:r>
            <a:r>
              <a:rPr lang="ko-KR" altLang="en-US" sz="1700" dirty="0"/>
              <a:t>의 값은</a:t>
            </a:r>
            <a:r>
              <a:rPr lang="en-US" altLang="ko-KR" sz="1700" dirty="0"/>
              <a:t>?</a:t>
            </a:r>
          </a:p>
          <a:p>
            <a:endParaRPr lang="en-US" altLang="ko-KR" sz="1700" dirty="0"/>
          </a:p>
          <a:p>
            <a:r>
              <a:rPr lang="ko-KR" altLang="en-US" sz="1700" dirty="0"/>
              <a:t>주소 값이 하나 감소되고 증가하는 것이 아니라</a:t>
            </a:r>
            <a:endParaRPr lang="en-US" altLang="ko-KR" sz="1700" dirty="0"/>
          </a:p>
          <a:p>
            <a:r>
              <a:rPr lang="en-US" altLang="ko-KR" sz="1700" dirty="0"/>
              <a:t>pi-1 :</a:t>
            </a:r>
            <a:r>
              <a:rPr lang="ko-KR" altLang="en-US" sz="1700" dirty="0"/>
              <a:t> </a:t>
            </a:r>
            <a:r>
              <a:rPr lang="en-US" altLang="ko-KR" sz="1700" dirty="0"/>
              <a:t>pi</a:t>
            </a:r>
            <a:r>
              <a:rPr lang="ko-KR" altLang="en-US" sz="1700" dirty="0"/>
              <a:t>가 가리키는 객체 하나 뒤에 있는 객체를 </a:t>
            </a:r>
            <a:r>
              <a:rPr lang="ko-KR" altLang="en-US" sz="1700" dirty="0" err="1"/>
              <a:t>가르킴</a:t>
            </a:r>
            <a:r>
              <a:rPr lang="en-US" altLang="ko-KR" sz="1700" dirty="0"/>
              <a:t>. </a:t>
            </a:r>
            <a:r>
              <a:rPr lang="ko-KR" altLang="en-US" sz="1700" dirty="0"/>
              <a:t>즉</a:t>
            </a:r>
            <a:r>
              <a:rPr lang="en-US" altLang="ko-KR" sz="1700" dirty="0"/>
              <a:t>, A[2]</a:t>
            </a:r>
          </a:p>
          <a:p>
            <a:r>
              <a:rPr lang="en-US" altLang="ko-KR" sz="1700" dirty="0"/>
              <a:t>pi+1 : pi</a:t>
            </a:r>
            <a:r>
              <a:rPr lang="ko-KR" altLang="en-US" sz="1700" dirty="0"/>
              <a:t>가 가리키는 객체 하나 앞에 있는 객체를 </a:t>
            </a:r>
            <a:r>
              <a:rPr lang="ko-KR" altLang="en-US" sz="1700" dirty="0" err="1"/>
              <a:t>가르킴</a:t>
            </a:r>
            <a:r>
              <a:rPr lang="en-US" altLang="ko-KR" sz="1700" dirty="0"/>
              <a:t>. </a:t>
            </a:r>
            <a:r>
              <a:rPr lang="ko-KR" altLang="en-US" sz="1700" dirty="0"/>
              <a:t>즉</a:t>
            </a:r>
            <a:r>
              <a:rPr lang="en-US" altLang="ko-KR" sz="1700" dirty="0"/>
              <a:t>, A[4]</a:t>
            </a:r>
          </a:p>
          <a:p>
            <a:endParaRPr lang="en-US" altLang="ko-KR" sz="17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700" dirty="0"/>
              <a:t>(*pi)++ : </a:t>
            </a:r>
            <a:r>
              <a:rPr lang="ko-KR" altLang="en-US" sz="1700" dirty="0"/>
              <a:t>포인터가 가리키는 값을 증가시킴</a:t>
            </a:r>
            <a:endParaRPr lang="en-US" altLang="ko-KR" sz="17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1B53CFC-774D-4233-BDE9-F52F2AAAD0DF}"/>
              </a:ext>
            </a:extLst>
          </p:cNvPr>
          <p:cNvSpPr/>
          <p:nvPr/>
        </p:nvSpPr>
        <p:spPr>
          <a:xfrm>
            <a:off x="651061" y="1690688"/>
            <a:ext cx="10797989" cy="4360488"/>
          </a:xfrm>
          <a:prstGeom prst="roundRect">
            <a:avLst>
              <a:gd name="adj" fmla="val 8663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69C54C-EF34-46CC-AC0A-799DE7179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139" y="3137031"/>
            <a:ext cx="2988599" cy="101280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B326F6E-519F-4EBE-BD43-455ADD803EF5}"/>
              </a:ext>
            </a:extLst>
          </p:cNvPr>
          <p:cNvSpPr/>
          <p:nvPr/>
        </p:nvSpPr>
        <p:spPr>
          <a:xfrm>
            <a:off x="7739904" y="3016251"/>
            <a:ext cx="3288926" cy="1237129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730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동적 메모리 할당</a:t>
            </a:r>
            <a:endParaRPr lang="en-US" altLang="ko-KR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4A1D32-ADE5-4AF7-BEE3-952D6FC85509}"/>
              </a:ext>
            </a:extLst>
          </p:cNvPr>
          <p:cNvSpPr txBox="1"/>
          <p:nvPr/>
        </p:nvSpPr>
        <p:spPr>
          <a:xfrm>
            <a:off x="829235" y="1717747"/>
            <a:ext cx="108028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</a:t>
            </a:r>
            <a:r>
              <a:rPr lang="ko-KR" altLang="en-US" sz="2400" dirty="0"/>
              <a:t>프로그램 실행 도중에 동적으로 메모리를 할당 받는 것</a:t>
            </a:r>
            <a:r>
              <a:rPr lang="en-US" altLang="ko-KR" sz="2400" dirty="0"/>
              <a:t>.</a:t>
            </a:r>
            <a:endParaRPr lang="en-US" altLang="ko-KR" sz="2400" dirty="0">
              <a:solidFill>
                <a:schemeClr val="accent1"/>
              </a:solidFill>
            </a:endParaRPr>
          </a:p>
          <a:p>
            <a:endParaRPr lang="en-US" altLang="ko-KR" sz="2400" dirty="0">
              <a:solidFill>
                <a:schemeClr val="accent1"/>
              </a:solidFill>
            </a:endParaRPr>
          </a:p>
          <a:p>
            <a:r>
              <a:rPr lang="ko-KR" altLang="en-US" dirty="0"/>
              <a:t>메모리 할당 방식에는 정적 할당과 동적 할당 두가지 방식이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32B0E-6907-4EB0-A189-18D176A006FE}"/>
              </a:ext>
            </a:extLst>
          </p:cNvPr>
          <p:cNvSpPr txBox="1"/>
          <p:nvPr/>
        </p:nvSpPr>
        <p:spPr>
          <a:xfrm>
            <a:off x="6723531" y="3429000"/>
            <a:ext cx="463923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[</a:t>
            </a:r>
            <a:r>
              <a:rPr lang="ko-KR" altLang="en-US" sz="2400" dirty="0"/>
              <a:t>정적 메모리 할당</a:t>
            </a:r>
            <a:r>
              <a:rPr lang="en-US" altLang="ko-KR" sz="2400" dirty="0"/>
              <a:t>]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dirty="0"/>
              <a:t>프로그램 시작 전 결정됨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프로그램 실행 도중 크기 변경 불가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1500" dirty="0"/>
              <a:t>장점 </a:t>
            </a:r>
            <a:r>
              <a:rPr lang="en-US" altLang="ko-KR" sz="1500" dirty="0"/>
              <a:t>– </a:t>
            </a:r>
            <a:r>
              <a:rPr lang="ko-KR" altLang="en-US" sz="1500" dirty="0"/>
              <a:t>간단하게 메모리 할당 가능</a:t>
            </a:r>
            <a:r>
              <a:rPr lang="en-US" altLang="ko-KR" sz="1500" dirty="0"/>
              <a:t>.</a:t>
            </a:r>
          </a:p>
          <a:p>
            <a:pPr algn="ctr"/>
            <a:r>
              <a:rPr lang="ko-KR" altLang="en-US" sz="1500" dirty="0"/>
              <a:t>단점 </a:t>
            </a:r>
            <a:r>
              <a:rPr lang="en-US" altLang="ko-KR" sz="1500" dirty="0"/>
              <a:t>– </a:t>
            </a:r>
            <a:r>
              <a:rPr lang="ko-KR" altLang="en-US" sz="1500" dirty="0"/>
              <a:t>메모리가 부족할 경우 고정된 크기 변경 불가</a:t>
            </a:r>
            <a:r>
              <a:rPr lang="en-US" altLang="ko-KR" sz="1500" dirty="0"/>
              <a:t>, </a:t>
            </a:r>
            <a:r>
              <a:rPr lang="ko-KR" altLang="en-US" sz="1500" dirty="0"/>
              <a:t>남는 경우 메모리 낭비</a:t>
            </a:r>
            <a:endParaRPr lang="en-US" altLang="ko-KR" sz="1500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AF5E7D-C3CF-49B7-8B37-F5002F38AEF8}"/>
              </a:ext>
            </a:extLst>
          </p:cNvPr>
          <p:cNvSpPr txBox="1"/>
          <p:nvPr/>
        </p:nvSpPr>
        <p:spPr>
          <a:xfrm>
            <a:off x="829235" y="3611198"/>
            <a:ext cx="46392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[</a:t>
            </a:r>
            <a:r>
              <a:rPr lang="ko-KR" altLang="en-US" sz="2400" dirty="0"/>
              <a:t>동적 메모리 할당</a:t>
            </a:r>
            <a:r>
              <a:rPr lang="en-US" altLang="ko-KR" sz="2400" dirty="0"/>
              <a:t>]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dirty="0"/>
              <a:t>프로그램 실행 도중 메모리 할당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1500" dirty="0"/>
              <a:t>장점 </a:t>
            </a:r>
            <a:r>
              <a:rPr lang="en-US" altLang="ko-KR" sz="1500" dirty="0"/>
              <a:t>– </a:t>
            </a:r>
            <a:r>
              <a:rPr lang="ko-KR" altLang="en-US" sz="1500" dirty="0"/>
              <a:t>필요한 만큼 할당 받기 때문에 메모리 낭비가 없고 효율적으로 사용 가능</a:t>
            </a:r>
            <a:r>
              <a:rPr lang="en-US" altLang="ko-KR" sz="1500" dirty="0"/>
              <a:t>.</a:t>
            </a:r>
          </a:p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AF712A-55AB-4F57-B0A6-2A9B67BED41C}"/>
              </a:ext>
            </a:extLst>
          </p:cNvPr>
          <p:cNvSpPr/>
          <p:nvPr/>
        </p:nvSpPr>
        <p:spPr>
          <a:xfrm>
            <a:off x="829235" y="3360697"/>
            <a:ext cx="4733365" cy="2699794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4D22A3-E9AF-4DA7-8AA0-0C6DDE04004B}"/>
              </a:ext>
            </a:extLst>
          </p:cNvPr>
          <p:cNvSpPr/>
          <p:nvPr/>
        </p:nvSpPr>
        <p:spPr>
          <a:xfrm>
            <a:off x="6676465" y="3360697"/>
            <a:ext cx="4733365" cy="2699793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464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동적 메모리 할당</a:t>
            </a:r>
            <a:endParaRPr lang="en-US" altLang="ko-KR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4A1D32-ADE5-4AF7-BEE3-952D6FC85509}"/>
              </a:ext>
            </a:extLst>
          </p:cNvPr>
          <p:cNvSpPr txBox="1"/>
          <p:nvPr/>
        </p:nvSpPr>
        <p:spPr>
          <a:xfrm>
            <a:off x="829235" y="1717747"/>
            <a:ext cx="108028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void *malloc(int size)</a:t>
            </a:r>
          </a:p>
          <a:p>
            <a:endParaRPr lang="en-US" altLang="ko-KR" sz="2400" dirty="0"/>
          </a:p>
          <a:p>
            <a:r>
              <a:rPr lang="en-US" altLang="ko-KR" sz="2400" dirty="0"/>
              <a:t>Size </a:t>
            </a:r>
            <a:r>
              <a:rPr lang="ko-KR" altLang="en-US" sz="2400" dirty="0"/>
              <a:t>바이트만큼의 메모리 블록을 할당함</a:t>
            </a:r>
            <a:r>
              <a:rPr lang="en-US" altLang="ko-KR" sz="2400" dirty="0"/>
              <a:t>. </a:t>
            </a:r>
            <a:r>
              <a:rPr lang="ko-KR" altLang="en-US" sz="2400" dirty="0"/>
              <a:t>새로운 메모리 블록의 시작 주소를 반환함</a:t>
            </a:r>
            <a:r>
              <a:rPr lang="en-US" altLang="ko-KR" sz="2400" dirty="0"/>
              <a:t>. </a:t>
            </a:r>
            <a:r>
              <a:rPr lang="ko-KR" altLang="en-US" sz="2400" dirty="0"/>
              <a:t>반환되는 포인터는 </a:t>
            </a:r>
            <a:r>
              <a:rPr lang="en-US" altLang="ko-KR" sz="2400" dirty="0"/>
              <a:t>void *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AD411F-3DA3-4BBE-AE60-A3E2C6576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188" y="4096870"/>
            <a:ext cx="5673986" cy="116989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AD0DB49-9DBB-4F28-9414-6C0B88889863}"/>
              </a:ext>
            </a:extLst>
          </p:cNvPr>
          <p:cNvSpPr/>
          <p:nvPr/>
        </p:nvSpPr>
        <p:spPr>
          <a:xfrm>
            <a:off x="2796988" y="4096870"/>
            <a:ext cx="2061883" cy="1223682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2BA2D59-2BD0-463B-BC6F-85E4B9A61455}"/>
              </a:ext>
            </a:extLst>
          </p:cNvPr>
          <p:cNvCxnSpPr>
            <a:cxnSpLocks/>
          </p:cNvCxnSpPr>
          <p:nvPr/>
        </p:nvCxnSpPr>
        <p:spPr>
          <a:xfrm>
            <a:off x="2949390" y="4473387"/>
            <a:ext cx="995081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722C84A-C907-46D4-8EA8-425C95301D88}"/>
              </a:ext>
            </a:extLst>
          </p:cNvPr>
          <p:cNvCxnSpPr>
            <a:cxnSpLocks/>
          </p:cNvCxnSpPr>
          <p:nvPr/>
        </p:nvCxnSpPr>
        <p:spPr>
          <a:xfrm>
            <a:off x="2949390" y="4840939"/>
            <a:ext cx="85164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8AE58CB-0046-429C-B957-E0806F60290F}"/>
              </a:ext>
            </a:extLst>
          </p:cNvPr>
          <p:cNvCxnSpPr>
            <a:cxnSpLocks/>
          </p:cNvCxnSpPr>
          <p:nvPr/>
        </p:nvCxnSpPr>
        <p:spPr>
          <a:xfrm>
            <a:off x="2949390" y="5204011"/>
            <a:ext cx="1909481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A4ECD2-9BF2-4C1C-8DC3-58C1E28B3628}"/>
              </a:ext>
            </a:extLst>
          </p:cNvPr>
          <p:cNvSpPr txBox="1"/>
          <p:nvPr/>
        </p:nvSpPr>
        <p:spPr>
          <a:xfrm>
            <a:off x="1542201" y="5948081"/>
            <a:ext cx="9015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malloc()</a:t>
            </a:r>
            <a:r>
              <a:rPr lang="ko-KR" altLang="en-US" sz="1400" b="1" dirty="0"/>
              <a:t>은 블록의 시작주소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포인터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를  </a:t>
            </a:r>
            <a:r>
              <a:rPr lang="en-US" altLang="ko-KR" sz="1400" b="1" dirty="0"/>
              <a:t>void * </a:t>
            </a:r>
            <a:r>
              <a:rPr lang="ko-KR" altLang="en-US" sz="1400" b="1" dirty="0"/>
              <a:t>로 반환하므로 적절한 타입의 포인터로 타입변환을 해야 한다</a:t>
            </a:r>
            <a:r>
              <a:rPr lang="en-US" altLang="ko-KR" sz="1400" b="1" dirty="0"/>
              <a:t>.</a:t>
            </a:r>
            <a:r>
              <a:rPr lang="ko-KR" altLang="en-US" sz="1400" b="1" dirty="0"/>
              <a:t> 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358CF08-B048-454D-B1AC-197382B807F9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827929" y="5320552"/>
            <a:ext cx="1" cy="52294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8BF9D53-9A9E-47E7-B53A-71DF0782C628}"/>
              </a:ext>
            </a:extLst>
          </p:cNvPr>
          <p:cNvSpPr/>
          <p:nvPr/>
        </p:nvSpPr>
        <p:spPr>
          <a:xfrm>
            <a:off x="2528049" y="3914936"/>
            <a:ext cx="6302186" cy="1569661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2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CAE37-13C5-4FE5-9A9A-BA846660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8840A-5F89-4F63-BFD8-48492E694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3890963"/>
          </a:xfrm>
        </p:spPr>
        <p:txBody>
          <a:bodyPr/>
          <a:lstStyle/>
          <a:p>
            <a:r>
              <a:rPr lang="ko-KR" altLang="en-US" dirty="0"/>
              <a:t>자료 구조와 알고리즘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순환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</a:t>
            </a:r>
            <a:r>
              <a:rPr lang="en-US" altLang="ko-KR" dirty="0"/>
              <a:t>, </a:t>
            </a:r>
            <a:r>
              <a:rPr lang="ko-KR" altLang="en-US" dirty="0"/>
              <a:t>구조체</a:t>
            </a:r>
            <a:r>
              <a:rPr lang="en-US" altLang="ko-KR" dirty="0"/>
              <a:t>, </a:t>
            </a:r>
            <a:r>
              <a:rPr lang="ko-KR" altLang="en-US" dirty="0"/>
              <a:t>포인터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31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자료 구조와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자료 구조란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sz="2400" dirty="0"/>
              <a:t>프로그램에서 자료들을 정리하는 여러가지 구조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(</a:t>
            </a:r>
            <a:r>
              <a:rPr lang="ko-KR" altLang="en-US" sz="2400" dirty="0"/>
              <a:t>리스트</a:t>
            </a:r>
            <a:r>
              <a:rPr lang="en-US" altLang="ko-KR" sz="2400" dirty="0"/>
              <a:t>, </a:t>
            </a:r>
            <a:r>
              <a:rPr lang="ko-KR" altLang="en-US" sz="2400" dirty="0"/>
              <a:t>스택</a:t>
            </a:r>
            <a:r>
              <a:rPr lang="en-US" altLang="ko-KR" sz="2400" dirty="0"/>
              <a:t>, </a:t>
            </a:r>
            <a:r>
              <a:rPr lang="ko-KR" altLang="en-US" sz="2400" dirty="0"/>
              <a:t>큐</a:t>
            </a:r>
            <a:r>
              <a:rPr lang="en-US" altLang="ko-KR" sz="2400" dirty="0"/>
              <a:t>, </a:t>
            </a:r>
            <a:r>
              <a:rPr lang="ko-KR" altLang="en-US" sz="2400" dirty="0"/>
              <a:t>트리 등등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알고리즘이란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sz="2400" dirty="0"/>
              <a:t>주어진 문제를 처리하는 절차</a:t>
            </a:r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9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추상 데이터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새로운 데이터 타입을 </a:t>
            </a:r>
            <a:r>
              <a:rPr lang="ko-KR" altLang="en-US" sz="2000" dirty="0">
                <a:solidFill>
                  <a:schemeClr val="accent1"/>
                </a:solidFill>
              </a:rPr>
              <a:t>추상적으로</a:t>
            </a:r>
            <a:r>
              <a:rPr lang="ko-KR" altLang="en-US" sz="2000" dirty="0"/>
              <a:t> 정의한 것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데이터 타입의 구현으로부터 </a:t>
            </a:r>
            <a:r>
              <a:rPr lang="ko-KR" altLang="en-US" sz="2000" dirty="0">
                <a:solidFill>
                  <a:schemeClr val="accent1"/>
                </a:solidFill>
              </a:rPr>
              <a:t>분리된</a:t>
            </a: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chemeClr val="accent1"/>
                </a:solidFill>
              </a:rPr>
              <a:t>데이터 타입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solidFill>
                  <a:schemeClr val="accent1"/>
                </a:solidFill>
                <a:sym typeface="Wingdings" panose="05000000000000000000" pitchFamily="2" charset="2"/>
              </a:rPr>
              <a:t>자료구조</a:t>
            </a:r>
            <a:r>
              <a:rPr lang="ko-KR" altLang="en-US" sz="1600" dirty="0">
                <a:sym typeface="Wingdings" panose="05000000000000000000" pitchFamily="2" charset="2"/>
              </a:rPr>
              <a:t>는 이러한 추상 데이터 타입을 프로그래밍 언어로 구현한 것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A65501-637F-4501-A0A9-4E5D259639EA}"/>
              </a:ext>
            </a:extLst>
          </p:cNvPr>
          <p:cNvSpPr/>
          <p:nvPr/>
        </p:nvSpPr>
        <p:spPr>
          <a:xfrm>
            <a:off x="769936" y="4334831"/>
            <a:ext cx="1810869" cy="1418664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03ED3-D606-4BB3-BF4E-5A2D6E448645}"/>
              </a:ext>
            </a:extLst>
          </p:cNvPr>
          <p:cNvSpPr txBox="1"/>
          <p:nvPr/>
        </p:nvSpPr>
        <p:spPr>
          <a:xfrm>
            <a:off x="785442" y="4874886"/>
            <a:ext cx="179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추상 데이터 타입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7529C5-BD9F-4559-AC1B-913DEDF806F8}"/>
              </a:ext>
            </a:extLst>
          </p:cNvPr>
          <p:cNvCxnSpPr>
            <a:cxnSpLocks/>
            <a:stCxn id="4" idx="3"/>
            <a:endCxn id="1028" idx="1"/>
          </p:cNvCxnSpPr>
          <p:nvPr/>
        </p:nvCxnSpPr>
        <p:spPr>
          <a:xfrm>
            <a:off x="2580805" y="5044163"/>
            <a:ext cx="1566585" cy="1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vatar, member, person, profile icon">
            <a:extLst>
              <a:ext uri="{FF2B5EF4-FFF2-40B4-BE49-F238E27FC236}">
                <a16:creationId xmlns:a16="http://schemas.microsoft.com/office/drawing/2014/main" id="{B29B959D-7494-4027-94C2-00C22195B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90" y="4334831"/>
            <a:ext cx="1418665" cy="141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300D95F-830C-4ABB-976F-BAEA873E1D71}"/>
              </a:ext>
            </a:extLst>
          </p:cNvPr>
          <p:cNvSpPr txBox="1"/>
          <p:nvPr/>
        </p:nvSpPr>
        <p:spPr>
          <a:xfrm>
            <a:off x="2654765" y="4667137"/>
            <a:ext cx="14186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인터페이스 제공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BC380B-6F68-42B3-AC64-F597B9CBBBB3}"/>
              </a:ext>
            </a:extLst>
          </p:cNvPr>
          <p:cNvSpPr txBox="1"/>
          <p:nvPr/>
        </p:nvSpPr>
        <p:spPr>
          <a:xfrm>
            <a:off x="5655519" y="4297805"/>
            <a:ext cx="613746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-</a:t>
            </a:r>
            <a:r>
              <a:rPr lang="ko-KR" altLang="en-US" sz="1300" dirty="0"/>
              <a:t>사용자에게 추상 데이터 타입이 제공하는 인터페이스만을 제공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dirty="0"/>
              <a:t>-</a:t>
            </a:r>
            <a:r>
              <a:rPr lang="ko-KR" altLang="en-US" sz="1300" dirty="0"/>
              <a:t>추상 데이터 타입이 수정되더라도 제공하는 인터페이스는 바뀌지 않음</a:t>
            </a:r>
            <a:r>
              <a:rPr lang="en-US" altLang="ko-KR" sz="1300" dirty="0"/>
              <a:t>.</a:t>
            </a:r>
          </a:p>
          <a:p>
            <a:endParaRPr lang="en-US" altLang="ko-KR" sz="1300" dirty="0"/>
          </a:p>
          <a:p>
            <a:r>
              <a:rPr lang="en-US" altLang="ko-KR" sz="1300" dirty="0"/>
              <a:t>-</a:t>
            </a:r>
            <a:r>
              <a:rPr lang="ko-KR" altLang="en-US" sz="1300" dirty="0"/>
              <a:t>사용자는 추상 데이터 타입의 내부를 볼 수 없음</a:t>
            </a:r>
            <a:r>
              <a:rPr lang="en-US" altLang="ko-KR" sz="1300" dirty="0"/>
              <a:t>.</a:t>
            </a:r>
          </a:p>
          <a:p>
            <a:endParaRPr lang="en-US" altLang="ko-KR" sz="1300" dirty="0"/>
          </a:p>
          <a:p>
            <a:r>
              <a:rPr lang="en-US" altLang="ko-KR" sz="1300" dirty="0"/>
              <a:t>-</a:t>
            </a:r>
            <a:r>
              <a:rPr lang="ko-KR" altLang="en-US" sz="1300" dirty="0"/>
              <a:t>사용자는 추상 데이터 타입이 제공하는 연산을 어떻게 사용하는지를 알아야 함</a:t>
            </a:r>
            <a:r>
              <a:rPr lang="en-US" altLang="ko-KR" sz="1300" dirty="0"/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1304105-4DF5-477C-A691-37C90CB77BF0}"/>
              </a:ext>
            </a:extLst>
          </p:cNvPr>
          <p:cNvSpPr/>
          <p:nvPr/>
        </p:nvSpPr>
        <p:spPr>
          <a:xfrm>
            <a:off x="519953" y="3792071"/>
            <a:ext cx="11257521" cy="2519829"/>
          </a:xfrm>
          <a:prstGeom prst="rect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7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알고리즘의 성능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</a:t>
            </a:r>
            <a:r>
              <a:rPr lang="ko-KR" altLang="en-US" sz="2400" dirty="0"/>
              <a:t>상용 프로그램의 규모가 이전에 비해 엄청나게 커지고 있기 때문에</a:t>
            </a:r>
            <a:r>
              <a:rPr lang="en-US" altLang="ko-KR" sz="2400" dirty="0"/>
              <a:t> </a:t>
            </a:r>
            <a:r>
              <a:rPr lang="ko-KR" altLang="en-US" sz="2400" dirty="0">
                <a:solidFill>
                  <a:schemeClr val="accent1"/>
                </a:solidFill>
              </a:rPr>
              <a:t>알고리즘의 효율성이 중요</a:t>
            </a:r>
            <a:r>
              <a:rPr lang="en-US" altLang="ko-KR" sz="2400" dirty="0"/>
              <a:t>. </a:t>
            </a:r>
            <a:r>
              <a:rPr lang="ko-KR" altLang="en-US" sz="2400" dirty="0"/>
              <a:t>자료의 양이 많아지면 그 </a:t>
            </a:r>
            <a:r>
              <a:rPr lang="ko-KR" altLang="en-US" sz="2400" dirty="0">
                <a:solidFill>
                  <a:schemeClr val="accent1"/>
                </a:solidFill>
              </a:rPr>
              <a:t>차이는 상당함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분석 방법</a:t>
            </a:r>
            <a:r>
              <a:rPr lang="en-US" altLang="ko-KR" sz="2000" dirty="0"/>
              <a:t>]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/>
              <a:t>실행 시간 측정 방법</a:t>
            </a: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/>
              <a:t>알고리즘의 복잡도 분석 방법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063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실행 시간 측정 방법</a:t>
            </a:r>
            <a:endParaRPr lang="en-US" altLang="ko-KR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-</a:t>
            </a:r>
            <a:r>
              <a:rPr lang="ko-KR" altLang="en-US" sz="2400" dirty="0"/>
              <a:t>알고리즘을 </a:t>
            </a:r>
            <a:r>
              <a:rPr lang="ko-KR" altLang="en-US" sz="2400" dirty="0">
                <a:solidFill>
                  <a:schemeClr val="accent1"/>
                </a:solidFill>
              </a:rPr>
              <a:t>프로그래밍 언어로 작성하여 </a:t>
            </a:r>
            <a:r>
              <a:rPr lang="ko-KR" altLang="en-US" sz="2400" dirty="0"/>
              <a:t>실제 컴퓨터상에서 실행시킨 다음</a:t>
            </a:r>
            <a:r>
              <a:rPr lang="en-US" altLang="ko-KR" sz="2400" dirty="0"/>
              <a:t>, </a:t>
            </a:r>
            <a:r>
              <a:rPr lang="ko-KR" altLang="en-US" sz="2400" dirty="0"/>
              <a:t>그 </a:t>
            </a:r>
            <a:r>
              <a:rPr lang="ko-KR" altLang="en-US" sz="2400" dirty="0">
                <a:solidFill>
                  <a:schemeClr val="accent1"/>
                </a:solidFill>
              </a:rPr>
              <a:t>실행 시간을 측정하는 것</a:t>
            </a:r>
            <a:endParaRPr lang="en-US" altLang="ko-KR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(clock</a:t>
            </a:r>
            <a:r>
              <a:rPr lang="ko-KR" altLang="en-US" sz="2000" dirty="0"/>
              <a:t> 함수 사용</a:t>
            </a:r>
            <a:r>
              <a:rPr lang="en-US" altLang="ko-KR" sz="2000" dirty="0">
                <a:sym typeface="Wingdings" panose="05000000000000000000" pitchFamily="2" charset="2"/>
              </a:rPr>
              <a:t> clock</a:t>
            </a:r>
            <a:r>
              <a:rPr lang="ko-KR" altLang="en-US" sz="2000" dirty="0">
                <a:sym typeface="Wingdings" panose="05000000000000000000" pitchFamily="2" charset="2"/>
              </a:rPr>
              <a:t>함수</a:t>
            </a:r>
            <a:r>
              <a:rPr lang="en-US" altLang="ko-KR" sz="2000" dirty="0">
                <a:sym typeface="Wingdings" panose="05000000000000000000" pitchFamily="2" charset="2"/>
              </a:rPr>
              <a:t>: </a:t>
            </a:r>
            <a:r>
              <a:rPr lang="ko-KR" altLang="en-US" sz="2000" dirty="0">
                <a:sym typeface="Wingdings" panose="05000000000000000000" pitchFamily="2" charset="2"/>
              </a:rPr>
              <a:t>호출 프로세스에 의하여 사용된 </a:t>
            </a:r>
            <a:r>
              <a:rPr lang="en-US" altLang="ko-KR" sz="2000" dirty="0">
                <a:sym typeface="Wingdings" panose="05000000000000000000" pitchFamily="2" charset="2"/>
              </a:rPr>
              <a:t>CPU</a:t>
            </a:r>
            <a:r>
              <a:rPr lang="ko-KR" altLang="en-US" sz="2000" dirty="0">
                <a:sym typeface="Wingdings" panose="05000000000000000000" pitchFamily="2" charset="2"/>
              </a:rPr>
              <a:t>시간 계산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장점</a:t>
            </a:r>
            <a:r>
              <a:rPr lang="en-US" altLang="ko-KR" sz="2000" dirty="0"/>
              <a:t>]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800" dirty="0"/>
              <a:t>정확하고 확실한 방식임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단점</a:t>
            </a:r>
            <a:r>
              <a:rPr lang="en-US" altLang="ko-KR" sz="2000" dirty="0"/>
              <a:t>]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800" dirty="0"/>
              <a:t>복잡한 경우 알고리즘을 구현하고 테스트하기 어려움</a:t>
            </a:r>
            <a:r>
              <a:rPr lang="en-US" altLang="ko-KR" sz="1800" dirty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800" dirty="0"/>
              <a:t>2</a:t>
            </a:r>
            <a:r>
              <a:rPr lang="ko-KR" altLang="en-US" sz="1800" dirty="0"/>
              <a:t>개의 알고리즘을 비교하려면 반드시 똑같은 하드웨어를 사용하여 실행시간을 측정해야 함</a:t>
            </a:r>
            <a:r>
              <a:rPr lang="en-US" altLang="ko-KR" sz="1800" dirty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800" dirty="0"/>
              <a:t>같은 언어를 사용하여 비교해야 함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744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알고리즘의 복잡도 분석 방법</a:t>
            </a:r>
            <a:endParaRPr lang="en-US" altLang="ko-KR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-</a:t>
            </a:r>
            <a:r>
              <a:rPr lang="ko-KR" altLang="en-US" sz="2400" dirty="0"/>
              <a:t>구현하지 않고 알고리즘의 효율성을 따져보는 기법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(</a:t>
            </a:r>
            <a:r>
              <a:rPr lang="ko-KR" altLang="en-US" sz="1800" dirty="0">
                <a:solidFill>
                  <a:schemeClr val="accent1"/>
                </a:solidFill>
              </a:rPr>
              <a:t>시간 복잡도</a:t>
            </a:r>
            <a:r>
              <a:rPr lang="en-US" altLang="ko-KR" sz="1800" dirty="0"/>
              <a:t>: </a:t>
            </a:r>
            <a:r>
              <a:rPr lang="ko-KR" altLang="en-US" sz="1800" dirty="0"/>
              <a:t>알고리즘의 실행 시간 분석</a:t>
            </a:r>
            <a:r>
              <a:rPr lang="en-US" altLang="ko-KR" sz="1800" dirty="0"/>
              <a:t>, </a:t>
            </a:r>
            <a:r>
              <a:rPr lang="ko-KR" altLang="en-US" sz="1800" dirty="0">
                <a:solidFill>
                  <a:schemeClr val="accent1"/>
                </a:solidFill>
              </a:rPr>
              <a:t>기억 복잡도</a:t>
            </a:r>
            <a:r>
              <a:rPr lang="en-US" altLang="ko-KR" sz="1800" dirty="0"/>
              <a:t>: </a:t>
            </a:r>
            <a:r>
              <a:rPr lang="ko-KR" altLang="en-US" sz="1800" dirty="0"/>
              <a:t>알고리즘이 사용하는 기억 공간 분석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ko-KR" altLang="en-US" sz="1800" dirty="0">
                <a:sym typeface="Wingdings" panose="05000000000000000000" pitchFamily="2" charset="2"/>
              </a:rPr>
              <a:t>알고리즘의 복잡도를 얘기할 때 보통 시간 복잡도를 말한다</a:t>
            </a:r>
            <a:r>
              <a:rPr lang="en-US" altLang="ko-KR" sz="1800" dirty="0">
                <a:sym typeface="Wingdings" panose="05000000000000000000" pitchFamily="2" charset="2"/>
              </a:rPr>
              <a:t>. </a:t>
            </a:r>
            <a:r>
              <a:rPr lang="en-US" altLang="ko-KR" sz="1200" dirty="0">
                <a:sym typeface="Wingdings" panose="05000000000000000000" pitchFamily="2" charset="2"/>
              </a:rPr>
              <a:t>(</a:t>
            </a:r>
            <a:r>
              <a:rPr lang="ko-KR" altLang="en-US" sz="1200" dirty="0">
                <a:sym typeface="Wingdings" panose="05000000000000000000" pitchFamily="2" charset="2"/>
              </a:rPr>
              <a:t>차지하는 공간보다 실행 시간에 더 관심이 있기 때문</a:t>
            </a:r>
            <a:r>
              <a:rPr lang="en-US" altLang="ko-KR" sz="12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장점</a:t>
            </a:r>
            <a:r>
              <a:rPr lang="en-US" altLang="ko-KR" sz="2000" dirty="0"/>
              <a:t>]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800" dirty="0"/>
              <a:t>구현하지 않고서도 대략적으로 알고리즘의 효율성을 비교할 수 있다</a:t>
            </a:r>
            <a:r>
              <a:rPr lang="en-US" altLang="ko-KR" sz="1800" dirty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800" dirty="0"/>
              <a:t>실행 하드웨어나 소프트웨어 환경과는 관계없이 알고리즘의 효율성을 평가할 수 있다</a:t>
            </a:r>
            <a:r>
              <a:rPr lang="en-US" altLang="ko-KR" sz="1800" dirty="0"/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단점</a:t>
            </a:r>
            <a:r>
              <a:rPr lang="en-US" altLang="ko-KR" sz="2000" dirty="0"/>
              <a:t>]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800" dirty="0"/>
              <a:t>대략적인 방식임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071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시간 복잡도</a:t>
            </a:r>
            <a:endParaRPr lang="en-US" altLang="ko-KR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755776" cy="4351338"/>
          </a:xfr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</a:t>
            </a:r>
            <a:r>
              <a:rPr lang="ko-KR" altLang="en-US" sz="1800" dirty="0"/>
              <a:t>시간 복잡도</a:t>
            </a:r>
            <a:r>
              <a:rPr lang="en-US" altLang="ko-KR" sz="1800" dirty="0"/>
              <a:t>]</a:t>
            </a:r>
          </a:p>
          <a:p>
            <a:pPr marL="0" indent="0">
              <a:buNone/>
            </a:pPr>
            <a:r>
              <a:rPr lang="ko-KR" altLang="en-US" sz="1600" dirty="0"/>
              <a:t>연산이 몇 번이나 실행되는지를 숫자로 표시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연산의 실행 횟수를 사용하여 복잡도 분석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입력 개수 </a:t>
            </a:r>
            <a:r>
              <a:rPr lang="en-US" altLang="ko-KR" sz="1600" dirty="0"/>
              <a:t>n</a:t>
            </a:r>
            <a:r>
              <a:rPr lang="ko-KR" altLang="en-US" sz="1600" dirty="0"/>
              <a:t>에 따라 변하게 됨</a:t>
            </a:r>
            <a:r>
              <a:rPr lang="en-US" altLang="ko-KR" sz="1600" dirty="0"/>
              <a:t>.)</a:t>
            </a:r>
          </a:p>
          <a:p>
            <a:pPr marL="0" indent="0">
              <a:buNone/>
            </a:pPr>
            <a:r>
              <a:rPr lang="en-US" altLang="ko-KR" sz="1600" u="sng" dirty="0">
                <a:sym typeface="Wingdings" panose="05000000000000000000" pitchFamily="2" charset="2"/>
              </a:rPr>
              <a:t></a:t>
            </a:r>
            <a:r>
              <a:rPr lang="ko-KR" altLang="en-US" sz="1600" u="sng" dirty="0">
                <a:sym typeface="Wingdings" panose="05000000000000000000" pitchFamily="2" charset="2"/>
              </a:rPr>
              <a:t>시간 복잡도 함수 </a:t>
            </a:r>
            <a:r>
              <a:rPr lang="en-US" altLang="ko-KR" sz="1600" u="sng" dirty="0">
                <a:sym typeface="Wingdings" panose="05000000000000000000" pitchFamily="2" charset="2"/>
              </a:rPr>
              <a:t>T(n)</a:t>
            </a:r>
            <a:endParaRPr lang="en-US" altLang="ko-KR" sz="1600" u="sng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DC52D4A-FBE2-4C9A-8238-87E45E6F71A1}"/>
              </a:ext>
            </a:extLst>
          </p:cNvPr>
          <p:cNvSpPr txBox="1">
            <a:spLocks/>
          </p:cNvSpPr>
          <p:nvPr/>
        </p:nvSpPr>
        <p:spPr>
          <a:xfrm>
            <a:off x="6031007" y="1825625"/>
            <a:ext cx="5277966" cy="4351338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입력의 개수 </a:t>
            </a: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과 시간</a:t>
            </a: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복잡도 함수 </a:t>
            </a: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</a:rPr>
              <a:t>T(n)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의 관계가 상당히 복잡할 수 있다</a:t>
            </a: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이때 사용할 수 있는 여러 표기법이 있다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</a:rPr>
              <a:t>빅오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</a:rPr>
              <a:t>빅오메가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</a:rPr>
              <a:t>빅쎄타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400" b="1" u="sng" dirty="0" err="1">
                <a:sym typeface="Wingdings" panose="05000000000000000000" pitchFamily="2" charset="2"/>
              </a:rPr>
              <a:t>빅오</a:t>
            </a:r>
            <a:r>
              <a:rPr lang="ko-KR" altLang="en-US" sz="1400" b="1" u="sng" dirty="0">
                <a:sym typeface="Wingdings" panose="05000000000000000000" pitchFamily="2" charset="2"/>
              </a:rPr>
              <a:t> 표기법 </a:t>
            </a:r>
            <a:r>
              <a:rPr lang="en-US" altLang="ko-KR" sz="1400" u="sng" dirty="0">
                <a:sym typeface="Wingdings" panose="05000000000000000000" pitchFamily="2" charset="2"/>
              </a:rPr>
              <a:t>: </a:t>
            </a:r>
            <a:r>
              <a:rPr lang="ko-KR" altLang="en-US" sz="1400" u="sng" dirty="0"/>
              <a:t>자료의 개수가 많은 경우에는 가장 큰 항이 가장 영향을 크게 미치고 다른 항들은 상대적으로 무시될 수 있다</a:t>
            </a:r>
            <a:r>
              <a:rPr lang="en-US" altLang="ko-KR" sz="1400" u="sng" dirty="0"/>
              <a:t>.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Ex)</a:t>
            </a:r>
          </a:p>
          <a:p>
            <a:pPr marL="0" indent="0">
              <a:buNone/>
            </a:pPr>
            <a:r>
              <a:rPr lang="en-US" altLang="ko-KR" sz="1800" dirty="0"/>
              <a:t>2n^2+1 </a:t>
            </a:r>
            <a:r>
              <a:rPr lang="en-US" altLang="ko-KR" sz="1800" dirty="0">
                <a:sym typeface="Wingdings" panose="05000000000000000000" pitchFamily="2" charset="2"/>
              </a:rPr>
              <a:t> O(n^2)</a:t>
            </a:r>
          </a:p>
          <a:p>
            <a:pPr marL="0" indent="0">
              <a:buNone/>
            </a:pPr>
            <a:r>
              <a:rPr lang="en-US" altLang="ko-KR" sz="1800" dirty="0"/>
              <a:t>3n+5 </a:t>
            </a:r>
            <a:r>
              <a:rPr lang="en-US" altLang="ko-KR" sz="1800" dirty="0">
                <a:sym typeface="Wingdings" panose="05000000000000000000" pitchFamily="2" charset="2"/>
              </a:rPr>
              <a:t> O(n)</a:t>
            </a:r>
            <a:endParaRPr lang="en-US" altLang="ko-KR" sz="18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8612D7-06FD-4830-BED4-A064E74A2072}"/>
              </a:ext>
            </a:extLst>
          </p:cNvPr>
          <p:cNvSpPr/>
          <p:nvPr/>
        </p:nvSpPr>
        <p:spPr>
          <a:xfrm>
            <a:off x="3583638" y="4159631"/>
            <a:ext cx="1194549" cy="8112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05AFB6-0223-4B8B-8685-7823B927DA1E}"/>
              </a:ext>
            </a:extLst>
          </p:cNvPr>
          <p:cNvSpPr txBox="1"/>
          <p:nvPr/>
        </p:nvSpPr>
        <p:spPr>
          <a:xfrm>
            <a:off x="3583638" y="4370923"/>
            <a:ext cx="1194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알고리즘</a:t>
            </a:r>
            <a:r>
              <a:rPr lang="en-US" altLang="ko-KR" sz="1600" dirty="0"/>
              <a:t> 2</a:t>
            </a:r>
            <a:endParaRPr lang="ko-KR" altLang="en-US" sz="16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F7EF132-826F-46E9-B3AA-58656A0CA483}"/>
              </a:ext>
            </a:extLst>
          </p:cNvPr>
          <p:cNvSpPr/>
          <p:nvPr/>
        </p:nvSpPr>
        <p:spPr>
          <a:xfrm>
            <a:off x="1662950" y="4159631"/>
            <a:ext cx="1194549" cy="8112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11761-A163-49F1-866A-77AD70D78FE7}"/>
              </a:ext>
            </a:extLst>
          </p:cNvPr>
          <p:cNvSpPr txBox="1"/>
          <p:nvPr/>
        </p:nvSpPr>
        <p:spPr>
          <a:xfrm>
            <a:off x="1662950" y="4396003"/>
            <a:ext cx="1194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알고리즘</a:t>
            </a:r>
            <a:r>
              <a:rPr lang="en-US" altLang="ko-KR" sz="1600" dirty="0"/>
              <a:t> 1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A12F8-6ED0-4CF8-AABE-B353F811BF84}"/>
              </a:ext>
            </a:extLst>
          </p:cNvPr>
          <p:cNvSpPr txBox="1"/>
          <p:nvPr/>
        </p:nvSpPr>
        <p:spPr>
          <a:xfrm>
            <a:off x="1846727" y="5083920"/>
            <a:ext cx="793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3n +1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839D66-F8A9-4A83-A778-DCEC223B07E9}"/>
              </a:ext>
            </a:extLst>
          </p:cNvPr>
          <p:cNvSpPr txBox="1"/>
          <p:nvPr/>
        </p:nvSpPr>
        <p:spPr>
          <a:xfrm>
            <a:off x="3648633" y="5086349"/>
            <a:ext cx="1102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5n^2 +1</a:t>
            </a:r>
            <a:endParaRPr lang="ko-KR" altLang="en-US" sz="16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0E60D2D-C182-4904-9F91-E6AFBE57B384}"/>
              </a:ext>
            </a:extLst>
          </p:cNvPr>
          <p:cNvCxnSpPr/>
          <p:nvPr/>
        </p:nvCxnSpPr>
        <p:spPr>
          <a:xfrm>
            <a:off x="1804143" y="5385442"/>
            <a:ext cx="793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5E4FA9-45FA-4059-9790-58394DA9AC71}"/>
              </a:ext>
            </a:extLst>
          </p:cNvPr>
          <p:cNvCxnSpPr>
            <a:cxnSpLocks/>
          </p:cNvCxnSpPr>
          <p:nvPr/>
        </p:nvCxnSpPr>
        <p:spPr>
          <a:xfrm>
            <a:off x="3648633" y="5385442"/>
            <a:ext cx="971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D38FA17A-556C-4A49-B484-EF5CEACA199E}"/>
              </a:ext>
            </a:extLst>
          </p:cNvPr>
          <p:cNvCxnSpPr>
            <a:cxnSpLocks/>
            <a:stCxn id="9" idx="2"/>
            <a:endCxn id="10" idx="2"/>
          </p:cNvCxnSpPr>
          <p:nvPr/>
        </p:nvCxnSpPr>
        <p:spPr>
          <a:xfrm rot="16200000" flipH="1">
            <a:off x="3220476" y="4445414"/>
            <a:ext cx="2429" cy="1956547"/>
          </a:xfrm>
          <a:prstGeom prst="bentConnector3">
            <a:avLst>
              <a:gd name="adj1" fmla="val 6189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EF5B18A-8F63-4848-BD42-6503EF7A914C}"/>
              </a:ext>
            </a:extLst>
          </p:cNvPr>
          <p:cNvSpPr txBox="1"/>
          <p:nvPr/>
        </p:nvSpPr>
        <p:spPr>
          <a:xfrm>
            <a:off x="2940424" y="5631655"/>
            <a:ext cx="523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T(n)</a:t>
            </a:r>
            <a:endParaRPr lang="ko-KR" altLang="en-US" sz="16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2B1C891-31AC-4CED-9640-4D50D6C07283}"/>
              </a:ext>
            </a:extLst>
          </p:cNvPr>
          <p:cNvSpPr/>
          <p:nvPr/>
        </p:nvSpPr>
        <p:spPr>
          <a:xfrm>
            <a:off x="2678765" y="3228448"/>
            <a:ext cx="523317" cy="338554"/>
          </a:xfrm>
          <a:prstGeom prst="ellipse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A1FABFA-3BEB-40F8-BD26-22CA34B6BF23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3202082" y="2360543"/>
            <a:ext cx="2814918" cy="10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82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순환</a:t>
            </a:r>
            <a:endParaRPr lang="en-US" altLang="ko-KR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81" y="1960096"/>
            <a:ext cx="11158819" cy="41090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dirty="0"/>
              <a:t>-</a:t>
            </a:r>
            <a:r>
              <a:rPr lang="ko-KR" altLang="en-US" sz="2400" dirty="0"/>
              <a:t>어떤 알고리즘이나 함수가 자기 자신을 호출하여 문제를 해결하는 프로그래밍 기법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000" b="1" dirty="0"/>
              <a:t>[</a:t>
            </a:r>
            <a:r>
              <a:rPr lang="ko-KR" altLang="en-US" sz="2000" b="1" dirty="0"/>
              <a:t>내부적인 구현</a:t>
            </a:r>
            <a:r>
              <a:rPr lang="en-US" altLang="ko-KR" sz="2000" b="1" dirty="0"/>
              <a:t>]</a:t>
            </a:r>
          </a:p>
          <a:p>
            <a:pPr marL="0" indent="0">
              <a:buNone/>
            </a:pPr>
            <a:endParaRPr lang="en-US" altLang="ko-KR" sz="400" dirty="0"/>
          </a:p>
          <a:p>
            <a:pPr marL="457200" indent="-457200">
              <a:buAutoNum type="arabicPeriod"/>
            </a:pPr>
            <a:r>
              <a:rPr lang="ko-KR" altLang="en-US" sz="1800" dirty="0"/>
              <a:t>복귀주소가 시스템 스택에 저장되고 호출되는 함수를 위한 매개 변수와 지역 변수를 스택으로부터 할당 받음</a:t>
            </a:r>
            <a:r>
              <a:rPr lang="en-US" altLang="ko-KR" sz="1800" dirty="0"/>
              <a:t>.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이러한 스택에서의 공간</a:t>
            </a:r>
            <a:r>
              <a:rPr lang="en-US" altLang="ko-KR" sz="1400" dirty="0">
                <a:sym typeface="Wingdings" panose="05000000000000000000" pitchFamily="2" charset="2"/>
              </a:rPr>
              <a:t> : </a:t>
            </a:r>
            <a:r>
              <a:rPr lang="ko-KR" altLang="en-US" sz="1400" dirty="0">
                <a:sym typeface="Wingdings" panose="05000000000000000000" pitchFamily="2" charset="2"/>
              </a:rPr>
              <a:t>활성레코드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800" dirty="0"/>
              <a:t>2.   </a:t>
            </a:r>
            <a:r>
              <a:rPr lang="ko-KR" altLang="en-US" sz="1800" dirty="0"/>
              <a:t>호출된 함수의 코드의 시작 위치로 점프하여 수행을 시작</a:t>
            </a:r>
            <a:r>
              <a:rPr lang="en-US" altLang="ko-KR" sz="1800" dirty="0"/>
              <a:t>.</a:t>
            </a:r>
            <a:r>
              <a:rPr lang="en-US" altLang="ko-KR" sz="1100" dirty="0"/>
              <a:t>(</a:t>
            </a:r>
            <a:r>
              <a:rPr lang="ko-KR" altLang="en-US" sz="1100" dirty="0"/>
              <a:t>호출된 함수가 자기 자신이라면 자기 자신의 시작 위치로 점프</a:t>
            </a:r>
            <a:r>
              <a:rPr lang="en-US" altLang="ko-KR" sz="1100" dirty="0"/>
              <a:t>)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800" dirty="0"/>
              <a:t>3.   </a:t>
            </a:r>
            <a:r>
              <a:rPr lang="ko-KR" altLang="en-US" sz="1800" dirty="0"/>
              <a:t>호출된 함수가 끝나면 시스템 스택에서 복귀 주소를 추출하여 호출한 함수로 되돌아감</a:t>
            </a:r>
            <a:r>
              <a:rPr lang="en-US" altLang="ko-KR" sz="1800" dirty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63403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1004</Words>
  <Application>Microsoft Office PowerPoint</Application>
  <PresentationFormat>와이드스크린</PresentationFormat>
  <Paragraphs>174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Wingdings</vt:lpstr>
      <vt:lpstr>Office 테마</vt:lpstr>
      <vt:lpstr>자료 구조  https://youtu.be/DIyWTIZO8bI</vt:lpstr>
      <vt:lpstr>목차</vt:lpstr>
      <vt:lpstr>자료 구조와 알고리즘</vt:lpstr>
      <vt:lpstr>추상 데이터 타입</vt:lpstr>
      <vt:lpstr>알고리즘의 성능 분석</vt:lpstr>
      <vt:lpstr>1. 실행 시간 측정 방법</vt:lpstr>
      <vt:lpstr>2. 알고리즘의 복잡도 분석 방법</vt:lpstr>
      <vt:lpstr>시간 복잡도</vt:lpstr>
      <vt:lpstr>순환</vt:lpstr>
      <vt:lpstr>순환</vt:lpstr>
      <vt:lpstr>순환</vt:lpstr>
      <vt:lpstr>순환을 사용하는 이유?</vt:lpstr>
      <vt:lpstr>배열</vt:lpstr>
      <vt:lpstr>구조체</vt:lpstr>
      <vt:lpstr>포인터</vt:lpstr>
      <vt:lpstr>포인터</vt:lpstr>
      <vt:lpstr>포인터에 대한 연산</vt:lpstr>
      <vt:lpstr>동적 메모리 할당</vt:lpstr>
      <vt:lpstr>동적 메모리 할당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 구조</dc:title>
  <dc:creator>송 경주</dc:creator>
  <cp:lastModifiedBy>송 경주</cp:lastModifiedBy>
  <cp:revision>3</cp:revision>
  <dcterms:created xsi:type="dcterms:W3CDTF">2020-07-12T07:49:40Z</dcterms:created>
  <dcterms:modified xsi:type="dcterms:W3CDTF">2020-07-12T15:00:17Z</dcterms:modified>
</cp:coreProperties>
</file>