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7" r:id="rId2"/>
    <p:sldId id="266" r:id="rId3"/>
    <p:sldId id="258" r:id="rId4"/>
    <p:sldId id="267" r:id="rId5"/>
    <p:sldId id="259" r:id="rId6"/>
    <p:sldId id="263" r:id="rId7"/>
    <p:sldId id="264" r:id="rId8"/>
    <p:sldId id="261" r:id="rId9"/>
    <p:sldId id="262" r:id="rId10"/>
    <p:sldId id="268" r:id="rId11"/>
    <p:sldId id="265" r:id="rId12"/>
    <p:sldId id="270" r:id="rId13"/>
    <p:sldId id="269" r:id="rId14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Cambria Math" panose="02040503050406030204" pitchFamily="18" charset="0"/>
      <p:regular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SB AggroOTF Medium" panose="020205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377"/>
    <a:srgbClr val="E9EAED"/>
    <a:srgbClr val="E2E1E3"/>
    <a:srgbClr val="DAE3F3"/>
    <a:srgbClr val="002E6E"/>
    <a:srgbClr val="ADC4E6"/>
    <a:srgbClr val="4472C4"/>
    <a:srgbClr val="40537F"/>
    <a:srgbClr val="4D6498"/>
    <a:srgbClr val="94A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33BB5-C553-2A43-8F0F-A4E6AD79F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D0068-8138-DB4C-877E-11F27C0C5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0538AA-B38E-AD4B-822D-1F33CAF9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2F7E7-5844-FE40-9178-2FF32125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A29B8-6606-7843-AFDA-BBB027E5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48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7BC88-D4D5-334D-B982-E8B4DDC4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F20907-FC45-414D-989D-74474843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E12AE-15AD-954B-9353-D610C7A1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A1A80-C8A5-3045-A9C2-E5A1054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7E880D-1348-EE41-9AA7-C09681E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762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65445E-354B-5243-8B84-88A39D7E8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8FAA84-AAA0-A748-9027-4BEDA0951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DE879-7CE5-BE4D-BF80-D8987E75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B925EF-E8E3-E84E-AB76-872D162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F0A62-A7B1-0844-BF87-B74E3120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059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B888D-02F9-FE4D-B187-6C85BE8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E8F72-7F8B-9D47-8888-F1B61CD6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B64F4-3CAC-3645-9687-4D12E30B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A02C5-3155-BD4E-809E-26936BE1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88198-2241-904B-AAC2-40234344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04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E6513-BCC4-7B40-BA25-2411491C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AB2DA-116D-7948-A419-81FEA88C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A5178-99F9-9D4E-947E-A085FC02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CA9424-1058-B045-BFED-AFC7EA1C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BD1B3-3B4D-174C-BD27-998FECFB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85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21B1-DB0F-6F49-B67D-4864B928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860CB-A8D3-224C-9605-A1A1B3DFF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35F0D-EE26-C641-9A63-75648F93F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5BDAF8-44A9-0849-A4BC-39EB8EE2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67C0F-4AD1-DF4B-9392-D39DCAAB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D81BF-8775-444C-93BB-7D4CBED4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843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97AE-5ABA-E64F-B58C-A7B69584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E3B6A-A09F-2D48-A295-26EE0E53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3D1BA-0E09-294E-926E-DE95369AD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831749-026A-F241-AA38-A0AC8831A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BBE2A7-DD1E-B642-A1C9-90BB10856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C6D1EA-7AB7-2C42-8D3A-16498884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1443B6-639C-FB44-BCAA-3D4155F6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ED6AC-84D4-6D41-ABFD-FC623F2D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65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01D4B-CD14-DC4E-8F77-4FC934E2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AE2143-3577-8243-84E6-CDBA67BD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6F8AB3-4D83-0141-B138-EAB09A0D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22DBB-1D0A-AE48-9571-4068478C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002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A6D7C-40DC-EE49-8001-E277E6C5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D09228-9B3C-204E-AC3D-18E02E59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606B1-802B-BB42-93E3-D4FA0CEC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557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42AAB-C000-2F4B-9FCC-A5B97F42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6E671-69C4-2348-BEB3-3039EFE3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3629F-A1B6-F84C-A333-C194888BD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26EBD-1CF8-AA42-A08D-2520A70F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22C6B-5608-DC40-9DD4-DA3FA10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5502C-3DBC-534F-96E9-D3495AE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60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69203-E782-5943-BE34-8C2DF277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72127-F488-A24F-AF3D-687DA1248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8EF4BD-6C39-054D-8579-B02869133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B0C40-D770-D64D-AD54-FE2F5E31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897012-0BAA-E547-B32C-A027669C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2AB71-439C-F34A-8481-3B2E0CC1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95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578511-45B3-C24B-AD5B-57A59B01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44FD9-236E-D243-A933-E35202A1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C135F-2B16-6F4B-A0DB-0D05DFDEB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EEFC-CB6A-314A-BC6C-CAF6AC19DBDA}" type="datetimeFigureOut">
              <a:rPr kumimoji="1" lang="ko-KR" altLang="en-US" smtClean="0"/>
              <a:t>2022. 6. 30.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A482F-1CBF-A945-94AE-AF9973906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B63666-C172-DF4A-83FB-0DB60AAAB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3EA3-8849-9C4C-896A-9E4FB88DDFB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659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CA83879-0503-2245-B6BE-87EC03A56E39}"/>
              </a:ext>
            </a:extLst>
          </p:cNvPr>
          <p:cNvGrpSpPr/>
          <p:nvPr/>
        </p:nvGrpSpPr>
        <p:grpSpPr>
          <a:xfrm>
            <a:off x="8538035" y="1515979"/>
            <a:ext cx="3727367" cy="5587170"/>
            <a:chOff x="7603958" y="1270830"/>
            <a:chExt cx="3727367" cy="5587170"/>
          </a:xfrm>
        </p:grpSpPr>
        <p:pic>
          <p:nvPicPr>
            <p:cNvPr id="2050" name="Picture 2" descr="그리기, 테이블이(가) 표시된 사진&#10;&#10;자동 생성된 설명">
              <a:extLst>
                <a:ext uri="{FF2B5EF4-FFF2-40B4-BE49-F238E27FC236}">
                  <a16:creationId xmlns:a16="http://schemas.microsoft.com/office/drawing/2014/main" id="{EDE1D9F5-3FBE-A040-B53F-94599F99A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3958" y="1270830"/>
              <a:ext cx="3727367" cy="558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BF381C-295F-C34E-9645-85AC6AEA3CA8}"/>
                </a:ext>
              </a:extLst>
            </p:cNvPr>
            <p:cNvSpPr txBox="1"/>
            <p:nvPr/>
          </p:nvSpPr>
          <p:spPr>
            <a:xfrm>
              <a:off x="8434136" y="4921292"/>
              <a:ext cx="1600201" cy="646331"/>
            </a:xfrm>
            <a:prstGeom prst="rect">
              <a:avLst/>
            </a:prstGeom>
            <a:solidFill>
              <a:srgbClr val="002E6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chemeClr val="bg1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Quantum</a:t>
              </a:r>
            </a:p>
            <a:p>
              <a:pPr algn="ctr"/>
              <a:r>
                <a:rPr kumimoji="1" lang="en-US" altLang="ko-KR" b="1" dirty="0">
                  <a:solidFill>
                    <a:schemeClr val="bg1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rPr>
                <a:t>Boogies</a:t>
              </a:r>
              <a:endParaRPr kumimoji="1" lang="ko-KR" altLang="en-US" b="1" dirty="0">
                <a:solidFill>
                  <a:schemeClr val="bg1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EDDCB72-BE29-984F-B98D-EFA4C59B8F4C}"/>
              </a:ext>
            </a:extLst>
          </p:cNvPr>
          <p:cNvSpPr txBox="1"/>
          <p:nvPr/>
        </p:nvSpPr>
        <p:spPr>
          <a:xfrm>
            <a:off x="-224925" y="6411737"/>
            <a:ext cx="584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002E6E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Quantum Boogies</a:t>
            </a:r>
            <a:r>
              <a:rPr kumimoji="1" lang="en-US" altLang="ko-KR" b="1" dirty="0"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kumimoji="1" lang="en-US" altLang="ko-KR" sz="1400" b="1" dirty="0">
                <a:solidFill>
                  <a:schemeClr val="bg1">
                    <a:lumMod val="6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: </a:t>
            </a:r>
            <a:r>
              <a:rPr kumimoji="1" lang="ko-KR" altLang="en-US" sz="1400" dirty="0">
                <a:solidFill>
                  <a:schemeClr val="bg1">
                    <a:lumMod val="6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김현지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,</a:t>
            </a:r>
            <a:r>
              <a:rPr kumimoji="1" lang="ko-KR" altLang="en-US" sz="1400" dirty="0">
                <a:solidFill>
                  <a:schemeClr val="bg1">
                    <a:lumMod val="6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임세진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,</a:t>
            </a:r>
            <a:r>
              <a:rPr kumimoji="1" lang="ko-KR" altLang="en-US" sz="1400" dirty="0">
                <a:solidFill>
                  <a:schemeClr val="bg1">
                    <a:lumMod val="6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강예준</a:t>
            </a:r>
            <a:r>
              <a:rPr kumimoji="1" lang="en-US" altLang="ko-KR" sz="1400" dirty="0">
                <a:solidFill>
                  <a:schemeClr val="bg1">
                    <a:lumMod val="6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,</a:t>
            </a:r>
            <a:r>
              <a:rPr kumimoji="1" lang="ko-KR" altLang="en-US" sz="1400" dirty="0">
                <a:solidFill>
                  <a:schemeClr val="bg1">
                    <a:lumMod val="65000"/>
                  </a:schemeClr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김원웅</a:t>
            </a:r>
            <a:endParaRPr kumimoji="1" lang="ko-KR" altLang="en-US" dirty="0">
              <a:solidFill>
                <a:schemeClr val="bg1">
                  <a:lumMod val="65000"/>
                </a:schemeClr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E076FA7-FF0D-3F47-8A65-A1FAC75A5722}"/>
              </a:ext>
            </a:extLst>
          </p:cNvPr>
          <p:cNvGrpSpPr/>
          <p:nvPr/>
        </p:nvGrpSpPr>
        <p:grpSpPr>
          <a:xfrm>
            <a:off x="195148" y="2009275"/>
            <a:ext cx="8458200" cy="1358554"/>
            <a:chOff x="228601" y="2009275"/>
            <a:chExt cx="8458200" cy="135855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703161A-3DAF-514C-8F24-C00DAFE161C1}"/>
                </a:ext>
              </a:extLst>
            </p:cNvPr>
            <p:cNvGrpSpPr/>
            <p:nvPr/>
          </p:nvGrpSpPr>
          <p:grpSpPr>
            <a:xfrm>
              <a:off x="228601" y="2009275"/>
              <a:ext cx="8458200" cy="1077218"/>
              <a:chOff x="132348" y="1624264"/>
              <a:chExt cx="8458200" cy="107721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00E96C-97FE-974E-A050-03CF6AE33D63}"/>
                  </a:ext>
                </a:extLst>
              </p:cNvPr>
              <p:cNvSpPr txBox="1"/>
              <p:nvPr/>
            </p:nvSpPr>
            <p:spPr>
              <a:xfrm>
                <a:off x="132348" y="1624264"/>
                <a:ext cx="84582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3200" dirty="0">
                    <a:solidFill>
                      <a:srgbClr val="002E6E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Quantum Neural Distinguisher for</a:t>
                </a:r>
                <a:br>
                  <a:rPr kumimoji="1" lang="en-US" altLang="ko-KR" sz="3200" dirty="0">
                    <a:solidFill>
                      <a:srgbClr val="002E6E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</a:br>
                <a:r>
                  <a:rPr kumimoji="1" lang="en-US" altLang="ko-KR" sz="3200" dirty="0">
                    <a:solidFill>
                      <a:srgbClr val="002E6E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Differential Cryptanalysis </a:t>
                </a:r>
                <a:endParaRPr kumimoji="1" lang="ko-KR" altLang="en-US" sz="3200" dirty="0">
                  <a:solidFill>
                    <a:srgbClr val="002E6E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981AF61-20D6-6C49-B643-D014EAB9AEC6}"/>
                  </a:ext>
                </a:extLst>
              </p:cNvPr>
              <p:cNvSpPr/>
              <p:nvPr/>
            </p:nvSpPr>
            <p:spPr>
              <a:xfrm>
                <a:off x="216569" y="1660360"/>
                <a:ext cx="2237874" cy="478449"/>
              </a:xfrm>
              <a:prstGeom prst="ellipse">
                <a:avLst/>
              </a:prstGeom>
              <a:solidFill>
                <a:srgbClr val="4472C4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E5C9D41-5444-8F4A-AC99-77FB24C5CE50}"/>
                </a:ext>
              </a:extLst>
            </p:cNvPr>
            <p:cNvGrpSpPr/>
            <p:nvPr/>
          </p:nvGrpSpPr>
          <p:grpSpPr>
            <a:xfrm>
              <a:off x="245971" y="3029275"/>
              <a:ext cx="2393878" cy="338554"/>
              <a:chOff x="245971" y="3029275"/>
              <a:chExt cx="2393878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A55ACF-AF41-2E4F-92E5-4DB04BCBA2F6}"/>
                  </a:ext>
                </a:extLst>
              </p:cNvPr>
              <p:cNvSpPr txBox="1"/>
              <p:nvPr/>
            </p:nvSpPr>
            <p:spPr>
              <a:xfrm>
                <a:off x="245971" y="3029275"/>
                <a:ext cx="23938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dirty="0">
                    <a:solidFill>
                      <a:schemeClr val="bg1">
                        <a:lumMod val="65000"/>
                      </a:schemeClr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For Simplified DES </a:t>
                </a:r>
                <a:endParaRPr kumimoji="1" lang="ko-KR" altLang="en-US" sz="1600" dirty="0">
                  <a:solidFill>
                    <a:schemeClr val="bg1">
                      <a:lumMod val="65000"/>
                    </a:schemeClr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2A05A5B-CCC8-BD42-996E-4C7009AB5F41}"/>
                  </a:ext>
                </a:extLst>
              </p:cNvPr>
              <p:cNvSpPr/>
              <p:nvPr/>
            </p:nvSpPr>
            <p:spPr>
              <a:xfrm>
                <a:off x="312822" y="3158703"/>
                <a:ext cx="2237874" cy="151505"/>
              </a:xfrm>
              <a:prstGeom prst="ellipse">
                <a:avLst/>
              </a:prstGeom>
              <a:solidFill>
                <a:schemeClr val="bg1">
                  <a:lumMod val="6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3453FC6-2603-8C49-9F73-329613FABFD5}"/>
              </a:ext>
            </a:extLst>
          </p:cNvPr>
          <p:cNvSpPr txBox="1"/>
          <p:nvPr/>
        </p:nvSpPr>
        <p:spPr>
          <a:xfrm>
            <a:off x="2247167" y="5567728"/>
            <a:ext cx="624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https</a:t>
            </a:r>
            <a:r>
              <a:rPr lang="ko-KR" altLang="en-US" dirty="0"/>
              <a:t>://</a:t>
            </a:r>
            <a:r>
              <a:rPr lang="ko-KR" altLang="en-US" dirty="0" err="1"/>
              <a:t>youtu.be</a:t>
            </a:r>
            <a:r>
              <a:rPr lang="ko-KR" altLang="en-US" dirty="0"/>
              <a:t>/1MeE5NJU-Us</a:t>
            </a:r>
          </a:p>
        </p:txBody>
      </p:sp>
    </p:spTree>
    <p:extLst>
      <p:ext uri="{BB962C8B-B14F-4D97-AF65-F5344CB8AC3E}">
        <p14:creationId xmlns:p14="http://schemas.microsoft.com/office/powerpoint/2010/main" val="343466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7B89F-52B6-A144-9423-DE6763AD3D04}"/>
              </a:ext>
            </a:extLst>
          </p:cNvPr>
          <p:cNvGrpSpPr/>
          <p:nvPr/>
        </p:nvGrpSpPr>
        <p:grpSpPr>
          <a:xfrm>
            <a:off x="115115" y="121104"/>
            <a:ext cx="11651768" cy="946262"/>
            <a:chOff x="115115" y="121104"/>
            <a:chExt cx="11651768" cy="946262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8BA036E0-7E5E-5F48-A6A7-867813FFB3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04A648-438C-874D-BAF0-F0C7F0E6ABB4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E6A06-1B8F-4545-9B9B-90DF1B27DDAD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80A3E6-5AAA-174C-B353-D3F5223FB9E4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03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B4BCB2-AF87-F64B-949A-ED72609CC8F8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B3A4E7-90C4-D84C-9DCF-AFB7123C3F29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1944B0-B3EB-ED4E-B223-53B3E4BED347}"/>
              </a:ext>
            </a:extLst>
          </p:cNvPr>
          <p:cNvSpPr txBox="1"/>
          <p:nvPr/>
        </p:nvSpPr>
        <p:spPr>
          <a:xfrm>
            <a:off x="1236303" y="41851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Discussion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49A554-CF0A-2C43-808A-4569375D9EC1}"/>
                  </a:ext>
                </a:extLst>
              </p:cNvPr>
              <p:cNvSpPr txBox="1"/>
              <p:nvPr/>
            </p:nvSpPr>
            <p:spPr>
              <a:xfrm>
                <a:off x="253275" y="1142377"/>
                <a:ext cx="11513607" cy="2119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Quantum advantage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In all cases, the hybrid neural network achieved higher accuracy than the classical neural network.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Better performance </a:t>
                </a:r>
                <a:r>
                  <a:rPr lang="en" altLang="ko-KR" dirty="0">
                    <a:latin typeface="Georgia" panose="02040502050405020303" pitchFamily="18" charset="0"/>
                  </a:rPr>
                  <a:t>can be achieved </a:t>
                </a:r>
                <a:r>
                  <a:rPr lang="en" altLang="ko-KR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with fewer epochs and fewer training data.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In one case, the c</a:t>
                </a:r>
                <a:r>
                  <a:rPr lang="en" altLang="ko-KR" dirty="0" err="1">
                    <a:solidFill>
                      <a:srgbClr val="000000"/>
                    </a:solidFill>
                    <a:latin typeface="Georgia" panose="02040502050405020303" pitchFamily="18" charset="0"/>
                  </a:rPr>
                  <a:t>lassical</a:t>
                </a:r>
                <a:r>
                  <a:rPr lang="en" altLang="ko-KR" dirty="0">
                    <a:solidFill>
                      <a:srgbClr val="000000"/>
                    </a:solidFill>
                    <a:latin typeface="Georgia" panose="02040502050405020303" pitchFamily="18" charset="0"/>
                  </a:rPr>
                  <a:t> neural network failed, but quantum hybrid succeeded.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Successfully used in step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" altLang="ko-KR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of the differential cryptanalysis.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49A554-CF0A-2C43-808A-4569375D9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5" y="1142377"/>
                <a:ext cx="11513607" cy="2119363"/>
              </a:xfrm>
              <a:prstGeom prst="rect">
                <a:avLst/>
              </a:prstGeom>
              <a:blipFill>
                <a:blip r:embed="rId2"/>
                <a:stretch>
                  <a:fillRect l="-441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6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7B89F-52B6-A144-9423-DE6763AD3D04}"/>
              </a:ext>
            </a:extLst>
          </p:cNvPr>
          <p:cNvGrpSpPr/>
          <p:nvPr/>
        </p:nvGrpSpPr>
        <p:grpSpPr>
          <a:xfrm>
            <a:off x="115115" y="121104"/>
            <a:ext cx="11651768" cy="946262"/>
            <a:chOff x="115115" y="121104"/>
            <a:chExt cx="11651768" cy="946262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8BA036E0-7E5E-5F48-A6A7-867813FFB3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04A648-438C-874D-BAF0-F0C7F0E6ABB4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E6A06-1B8F-4545-9B9B-90DF1B27DDAD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80A3E6-5AAA-174C-B353-D3F5223FB9E4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04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B4BCB2-AF87-F64B-949A-ED72609CC8F8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B3A4E7-90C4-D84C-9DCF-AFB7123C3F29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1944B0-B3EB-ED4E-B223-53B3E4BED347}"/>
              </a:ext>
            </a:extLst>
          </p:cNvPr>
          <p:cNvSpPr txBox="1"/>
          <p:nvPr/>
        </p:nvSpPr>
        <p:spPr>
          <a:xfrm>
            <a:off x="1236303" y="41851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Conclusion</a:t>
            </a:r>
            <a:r>
              <a:rPr kumimoji="1" lang="ko-KR" altLang="en-US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and future work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9A554-CF0A-2C43-808A-4569375D9EC1}"/>
              </a:ext>
            </a:extLst>
          </p:cNvPr>
          <p:cNvSpPr txBox="1"/>
          <p:nvPr/>
        </p:nvSpPr>
        <p:spPr>
          <a:xfrm>
            <a:off x="253275" y="1331944"/>
            <a:ext cx="11513607" cy="4612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  <a:ea typeface="SB AggroOTF Medium" panose="02020503020101020101" pitchFamily="18" charset="-127"/>
              </a:rPr>
              <a:t>Conclusion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We implemented a </a:t>
            </a:r>
            <a:r>
              <a:rPr lang="en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quantum neural distinguisher </a:t>
            </a:r>
            <a:r>
              <a:rPr lang="en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using a hybrid neural network.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Comparison with a classical neural network.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Hybrid neural network has </a:t>
            </a:r>
            <a:r>
              <a:rPr lang="en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quantum advantages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70C0"/>
                </a:solidFill>
                <a:latin typeface="Times New Roman" panose="02020603050405020304" pitchFamily="18" charset="0"/>
              </a:rPr>
              <a:t>Higher accuracy, fewer training data and fewer epochs </a:t>
            </a:r>
            <a:endParaRPr kumimoji="1" lang="en-US" altLang="ko-KR" dirty="0">
              <a:solidFill>
                <a:srgbClr val="0070C0"/>
              </a:solidFill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Quantum neural distinguisher can be successfully used for differential cryptanalysis for S-DES.</a:t>
            </a: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  <a:ea typeface="SB AggroOTF Medium" panose="02020503020101020101" pitchFamily="18" charset="-127"/>
              </a:rPr>
              <a:t>Future 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Try to perform cryptanalysis for other cipher (e.g. S-AES, DES, Speck).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Improving our accuracy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Times New Roman" panose="02020603050405020304" pitchFamily="18" charset="0"/>
              </a:rPr>
              <a:t>Apply QSVM (only quantum circuits) to a quantum distinguisher. </a:t>
            </a:r>
            <a:endParaRPr lang="en" altLang="ko-KR" b="0" dirty="0">
              <a:effectLst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59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7B89F-52B6-A144-9423-DE6763AD3D04}"/>
              </a:ext>
            </a:extLst>
          </p:cNvPr>
          <p:cNvGrpSpPr/>
          <p:nvPr/>
        </p:nvGrpSpPr>
        <p:grpSpPr>
          <a:xfrm>
            <a:off x="115115" y="121104"/>
            <a:ext cx="11651768" cy="946262"/>
            <a:chOff x="115115" y="121104"/>
            <a:chExt cx="11651768" cy="946262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8BA036E0-7E5E-5F48-A6A7-867813FFB3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04A648-438C-874D-BAF0-F0C7F0E6ABB4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E6A06-1B8F-4545-9B9B-90DF1B27DDAD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80A3E6-5AAA-174C-B353-D3F5223FB9E4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05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B4BCB2-AF87-F64B-949A-ED72609CC8F8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B3A4E7-90C4-D84C-9DCF-AFB7123C3F29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1944B0-B3EB-ED4E-B223-53B3E4BED347}"/>
              </a:ext>
            </a:extLst>
          </p:cNvPr>
          <p:cNvSpPr txBox="1"/>
          <p:nvPr/>
        </p:nvSpPr>
        <p:spPr>
          <a:xfrm>
            <a:off x="1236303" y="41851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해커톤에서</a:t>
            </a:r>
            <a:r>
              <a:rPr kumimoji="1" lang="ko-KR" altLang="en-US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알게 된 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9A554-CF0A-2C43-808A-4569375D9EC1}"/>
              </a:ext>
            </a:extLst>
          </p:cNvPr>
          <p:cNvSpPr txBox="1"/>
          <p:nvPr/>
        </p:nvSpPr>
        <p:spPr>
          <a:xfrm>
            <a:off x="253275" y="1081176"/>
            <a:ext cx="11513607" cy="5459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Fake device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100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큐빗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디바이스를 사용할 수는 있으나 매우 느리고 노이즈가 심함</a:t>
            </a:r>
            <a:b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원래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0.7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에서 시작해서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0.6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정도까지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loss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 감소</a:t>
            </a:r>
            <a:b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  그러나 동일한 작업 시에도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0.8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에서 감소하지 않다가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10%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정도 학습했을 때부터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loss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증가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Qiskit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runtime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 빠르다고 했는데 동일한 회로로 실험했을 때 더 느림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Qiskit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메모리는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8GB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이상 쓸 수 없어서 로컬 사용 권장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Colab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 </a:t>
            </a:r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Qiskit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설치 후 실행했더니 더 빠름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원래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시간 이상 걸리던 작업이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20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분 정도면 가능</a:t>
            </a:r>
            <a:endParaRPr lang="en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60A2E86E-0E0A-2C48-86FB-348601C1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186" y="1102662"/>
            <a:ext cx="3200400" cy="104140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EB9E01A-6464-ED4D-A51F-40DA273A6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46" y="3625826"/>
            <a:ext cx="2613191" cy="1633244"/>
          </a:xfrm>
          <a:prstGeom prst="rect">
            <a:avLst/>
          </a:prstGeom>
        </p:spPr>
      </p:pic>
      <p:pic>
        <p:nvPicPr>
          <p:cNvPr id="18" name="그림 17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1A01E85-2528-A34A-83DA-0EDD87869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143" y="2063788"/>
            <a:ext cx="2246582" cy="1460278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2D04BE99-BDDB-9A47-97C9-68D5E512BE86}"/>
              </a:ext>
            </a:extLst>
          </p:cNvPr>
          <p:cNvGrpSpPr/>
          <p:nvPr/>
        </p:nvGrpSpPr>
        <p:grpSpPr>
          <a:xfrm>
            <a:off x="3928227" y="3625826"/>
            <a:ext cx="5882461" cy="1535819"/>
            <a:chOff x="3942108" y="1222708"/>
            <a:chExt cx="5882461" cy="1535819"/>
          </a:xfrm>
        </p:grpSpPr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1EA5B09F-69F0-C44C-B6E9-A79C0B116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7078"/>
            <a:stretch/>
          </p:blipFill>
          <p:spPr>
            <a:xfrm>
              <a:off x="3969869" y="2231619"/>
              <a:ext cx="5854700" cy="526908"/>
            </a:xfrm>
            <a:prstGeom prst="rect">
              <a:avLst/>
            </a:prstGeom>
          </p:spPr>
        </p:pic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644D3483-1F0A-5848-82AC-8E17C01347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55236"/>
            <a:stretch/>
          </p:blipFill>
          <p:spPr>
            <a:xfrm>
              <a:off x="3942108" y="1222708"/>
              <a:ext cx="5854700" cy="1029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33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메랑(💉💉+💉)의 인기 트윗 - 1 - whotwi 그래픽 Twitter 분석">
            <a:extLst>
              <a:ext uri="{FF2B5EF4-FFF2-40B4-BE49-F238E27FC236}">
                <a16:creationId xmlns:a16="http://schemas.microsoft.com/office/drawing/2014/main" id="{E26DA6B2-0FC6-324F-8A8B-203746D8D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2" r="8430" b="7514"/>
          <a:stretch/>
        </p:blipFill>
        <p:spPr bwMode="auto">
          <a:xfrm>
            <a:off x="7515922" y="2858368"/>
            <a:ext cx="4676078" cy="399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0AA289-37B6-D74B-829E-C6257B288DB7}"/>
              </a:ext>
            </a:extLst>
          </p:cNvPr>
          <p:cNvSpPr txBox="1"/>
          <p:nvPr/>
        </p:nvSpPr>
        <p:spPr>
          <a:xfrm>
            <a:off x="1908717" y="2358702"/>
            <a:ext cx="837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Thank you for your attention.</a:t>
            </a:r>
            <a:endParaRPr kumimoji="1" lang="ko-KR" altLang="en-US" sz="3600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CEEC5-75E6-8C4D-89AB-AECE6A850088}"/>
              </a:ext>
            </a:extLst>
          </p:cNvPr>
          <p:cNvSpPr txBox="1"/>
          <p:nvPr/>
        </p:nvSpPr>
        <p:spPr>
          <a:xfrm rot="251799">
            <a:off x="9398511" y="5358179"/>
            <a:ext cx="910899" cy="415498"/>
          </a:xfrm>
          <a:prstGeom prst="rect">
            <a:avLst/>
          </a:prstGeom>
          <a:solidFill>
            <a:srgbClr val="234377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Quantum</a:t>
            </a:r>
          </a:p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Boogies</a:t>
            </a:r>
            <a:endParaRPr kumimoji="1" lang="ko-KR" altLang="en-US" sz="1000" b="1" dirty="0">
              <a:solidFill>
                <a:schemeClr val="bg1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77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E9370260-B606-DF4A-AAEF-A99137B1259C}"/>
              </a:ext>
            </a:extLst>
          </p:cNvPr>
          <p:cNvGrpSpPr/>
          <p:nvPr/>
        </p:nvGrpSpPr>
        <p:grpSpPr>
          <a:xfrm>
            <a:off x="270116" y="1601636"/>
            <a:ext cx="11651768" cy="946262"/>
            <a:chOff x="115115" y="121104"/>
            <a:chExt cx="11651768" cy="946262"/>
          </a:xfrm>
        </p:grpSpPr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49EA8443-CB0F-B748-8277-6F8E6CC05FC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9FE96EB-BE20-C04B-920C-F6C7E13530F7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03EEC329-9CF3-6C46-9961-BFAE4B9B9221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430292-8219-D245-AC6E-5092B4D7150F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01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DAAD2688-C25E-2C4E-A143-6BB0D4D295CE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F662CFB-CC4A-D844-B55B-BEE24168DEEB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7BE575-A833-264F-B4BF-FB6802E5A629}"/>
              </a:ext>
            </a:extLst>
          </p:cNvPr>
          <p:cNvGrpSpPr/>
          <p:nvPr/>
        </p:nvGrpSpPr>
        <p:grpSpPr>
          <a:xfrm>
            <a:off x="270116" y="2854528"/>
            <a:ext cx="11651768" cy="946262"/>
            <a:chOff x="115115" y="121104"/>
            <a:chExt cx="11651768" cy="946262"/>
          </a:xfrm>
        </p:grpSpPr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7AC67370-C123-1941-A23F-FC23B29DA8A4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7986A2C-184A-BC48-8908-87F56BA97FCA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B3FA47E7-5BA9-8B4D-BD7F-A90AFB1C0A01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F9F0000-8D53-904A-8712-35CEB0DEC4BC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02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AF589AF-7428-1945-BBEA-40BC771F3C82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49D88D48-4CED-8B45-9EBE-0B87190D4B55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BEA8C2C-2318-234C-8B07-6CE34B97EF78}"/>
              </a:ext>
            </a:extLst>
          </p:cNvPr>
          <p:cNvGrpSpPr/>
          <p:nvPr/>
        </p:nvGrpSpPr>
        <p:grpSpPr>
          <a:xfrm>
            <a:off x="281267" y="4120096"/>
            <a:ext cx="11651768" cy="946262"/>
            <a:chOff x="115115" y="121104"/>
            <a:chExt cx="11651768" cy="946262"/>
          </a:xfrm>
        </p:grpSpPr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C4396790-FDB9-BE4D-A6EA-19E45325EE88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5F9092F-1F22-6B41-A852-AA11E536F935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FC756EDA-30CB-1940-8914-5F54CE8A0606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3D75FE0-20D3-9648-827F-51CB4C189C49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03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4E0C6941-3685-CC43-BA24-D22A97D89A55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17C8BF0F-E894-144F-8B3E-99BA9332EC21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87FBD64-B601-4641-A3B9-3BCE0420DFA4}"/>
              </a:ext>
            </a:extLst>
          </p:cNvPr>
          <p:cNvGrpSpPr/>
          <p:nvPr/>
        </p:nvGrpSpPr>
        <p:grpSpPr>
          <a:xfrm>
            <a:off x="281267" y="5403302"/>
            <a:ext cx="11651768" cy="946262"/>
            <a:chOff x="115115" y="121104"/>
            <a:chExt cx="11651768" cy="946262"/>
          </a:xfrm>
        </p:grpSpPr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AD42734A-FDCF-FC42-8694-E169F9B59777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DF95ECA-15B0-6C4E-B0CD-A8284D5B5767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C8A82AE-4DB8-554D-A947-DFE153AD4EEC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ABDF14AB-9A1C-7B46-9B40-A4D448789EA8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04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D8DAED0-0436-9046-921C-A0EF97199EF3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34CB1F8-BAFF-B146-8BD4-589767876364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CE75262-84E4-4845-BE8F-75B644085EED}"/>
              </a:ext>
            </a:extLst>
          </p:cNvPr>
          <p:cNvSpPr txBox="1"/>
          <p:nvPr/>
        </p:nvSpPr>
        <p:spPr>
          <a:xfrm>
            <a:off x="1316751" y="1899045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Differential Cryptanalysis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8834DE-492B-0C45-9A2D-C50D8191BE34}"/>
              </a:ext>
            </a:extLst>
          </p:cNvPr>
          <p:cNvSpPr txBox="1"/>
          <p:nvPr/>
        </p:nvSpPr>
        <p:spPr>
          <a:xfrm>
            <a:off x="1316751" y="3167766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Quantum neural distinguisher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C15046-EE6C-9247-8E98-DD36F065E60E}"/>
              </a:ext>
            </a:extLst>
          </p:cNvPr>
          <p:cNvSpPr txBox="1"/>
          <p:nvPr/>
        </p:nvSpPr>
        <p:spPr>
          <a:xfrm>
            <a:off x="1327902" y="440894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Evaluation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C1E25D-A5A4-8A40-832F-8E40958BCCCA}"/>
              </a:ext>
            </a:extLst>
          </p:cNvPr>
          <p:cNvSpPr txBox="1"/>
          <p:nvPr/>
        </p:nvSpPr>
        <p:spPr>
          <a:xfrm>
            <a:off x="1327902" y="5698672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Conclusion</a:t>
            </a:r>
            <a:r>
              <a:rPr kumimoji="1" lang="ko-KR" altLang="en-US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 </a:t>
            </a:r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and future work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304B29-946C-BA4D-8770-93FC7A93B6FA}"/>
              </a:ext>
            </a:extLst>
          </p:cNvPr>
          <p:cNvSpPr txBox="1"/>
          <p:nvPr/>
        </p:nvSpPr>
        <p:spPr>
          <a:xfrm>
            <a:off x="270116" y="789996"/>
            <a:ext cx="6300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2400" dirty="0">
                <a:solidFill>
                  <a:srgbClr val="002E6E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Contents</a:t>
            </a:r>
            <a:endParaRPr kumimoji="1" lang="ko-KR" altLang="en-US" sz="2400" dirty="0">
              <a:solidFill>
                <a:srgbClr val="002E6E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83D9CF-1A1B-4D41-9701-FE7C074167F1}"/>
              </a:ext>
            </a:extLst>
          </p:cNvPr>
          <p:cNvSpPr/>
          <p:nvPr/>
        </p:nvSpPr>
        <p:spPr>
          <a:xfrm>
            <a:off x="167268" y="751930"/>
            <a:ext cx="2074128" cy="478449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30C628-8B5C-8D46-9538-612DCEA8E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756" y="3169892"/>
            <a:ext cx="2848691" cy="384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9978B14-C934-3647-B9AE-75244D7A0FCA}"/>
              </a:ext>
            </a:extLst>
          </p:cNvPr>
          <p:cNvSpPr txBox="1"/>
          <p:nvPr/>
        </p:nvSpPr>
        <p:spPr>
          <a:xfrm>
            <a:off x="10459844" y="5726828"/>
            <a:ext cx="622689" cy="276999"/>
          </a:xfrm>
          <a:prstGeom prst="rect">
            <a:avLst/>
          </a:prstGeom>
          <a:solidFill>
            <a:srgbClr val="002E6E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Quantum</a:t>
            </a:r>
          </a:p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Boogies</a:t>
            </a:r>
            <a:endParaRPr kumimoji="1" lang="ko-KR" altLang="en-US" sz="600" b="1" dirty="0">
              <a:solidFill>
                <a:schemeClr val="bg1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591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7B89F-52B6-A144-9423-DE6763AD3D04}"/>
              </a:ext>
            </a:extLst>
          </p:cNvPr>
          <p:cNvGrpSpPr/>
          <p:nvPr/>
        </p:nvGrpSpPr>
        <p:grpSpPr>
          <a:xfrm>
            <a:off x="115115" y="121104"/>
            <a:ext cx="11651768" cy="946262"/>
            <a:chOff x="115115" y="121104"/>
            <a:chExt cx="11651768" cy="946262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8BA036E0-7E5E-5F48-A6A7-867813FFB3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04A648-438C-874D-BAF0-F0C7F0E6ABB4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E6A06-1B8F-4545-9B9B-90DF1B27DDAD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80A3E6-5AAA-174C-B353-D3F5223FB9E4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01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B4BCB2-AF87-F64B-949A-ED72609CC8F8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B3A4E7-90C4-D84C-9DCF-AFB7123C3F29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2B42F0-64C9-BB45-9F24-A6786F862EA1}"/>
                  </a:ext>
                </a:extLst>
              </p:cNvPr>
              <p:cNvSpPr txBox="1"/>
              <p:nvPr/>
            </p:nvSpPr>
            <p:spPr>
              <a:xfrm>
                <a:off x="253275" y="1265038"/>
                <a:ext cx="11513607" cy="5027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Differential Cryptanalysis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Cryptanalysis techniques for block ciphers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Probabilistically predict the change of the output according to the change of the input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Process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Step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1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: Find the difference characteristics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Step </a:t>
                </a:r>
                <a14:m>
                  <m:oMath xmlns:m="http://schemas.openxmlformats.org/officeDocument/2006/math">
                    <m:r>
                      <a:rPr kumimoji="1"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𝟐</m:t>
                    </m:r>
                  </m:oMath>
                </a14:m>
                <a:r>
                  <a:rPr kumimoji="1" lang="en-US" altLang="ko-KR" b="1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:</a:t>
                </a: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Find the plaintext pair (𝑃,𝑃’(= 𝑃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m:rPr>
                        <m:nor/>
                      </m:rPr>
                      <a:rPr kumimoji="1" lang="en-US" altLang="ko-KR" dirty="0">
                        <a:solidFill>
                          <a:srgbClr val="0070C0"/>
                        </a:solidFill>
                        <a:latin typeface="Georgia" panose="02040502050405020303" pitchFamily="18" charset="0"/>
                        <a:ea typeface="SB AggroOTF Medium" panose="02020503020101020101" pitchFamily="18" charset="-127"/>
                      </a:rPr>
                      <m:t>input</m:t>
                    </m:r>
                    <m:r>
                      <a:rPr kumimoji="1" lang="en-US" altLang="ko-KR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difference</m:t>
                    </m:r>
                  </m:oMath>
                </a14:m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)) 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that satisfies the input difference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Step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 3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: Brute force all round keys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Neural Distinguisher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For differential cryptanalysis, it is necessary to find a pair of plaintext that satisfies the difference (Step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2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)</a:t>
                </a:r>
                <a:b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</a:b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  <a:sym typeface="Wingdings" pitchFamily="2" charset="2"/>
                  </a:rPr>
                  <a:t> </a:t>
                </a: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  <a:sym typeface="Wingdings" pitchFamily="2" charset="2"/>
                  </a:rPr>
                  <a:t>Using neural distinguisher for step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SB AggroOTF Medium" panose="02020503020101020101" pitchFamily="18" charset="-127"/>
                        <a:sym typeface="Wingdings" pitchFamily="2" charset="2"/>
                      </a:rPr>
                      <m:t>2</m:t>
                    </m:r>
                  </m:oMath>
                </a14:m>
                <a:endParaRPr kumimoji="1" lang="en-US" altLang="ko-KR" dirty="0">
                  <a:solidFill>
                    <a:srgbClr val="0070C0"/>
                  </a:solidFill>
                  <a:latin typeface="Georgia" panose="02040502050405020303" pitchFamily="18" charset="0"/>
                  <a:ea typeface="SB AggroOTF Medium" panose="02020503020101020101" pitchFamily="18" charset="-127"/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Distinguish between random and ciphertext pairs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When classified as random data, it is not used for differential cryptanalysis (Abort)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2B42F0-64C9-BB45-9F24-A6786F862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5" y="1265038"/>
                <a:ext cx="11513607" cy="5027851"/>
              </a:xfrm>
              <a:prstGeom prst="rect">
                <a:avLst/>
              </a:prstGeom>
              <a:blipFill>
                <a:blip r:embed="rId2"/>
                <a:stretch>
                  <a:fillRect l="-441" r="-441" b="-10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8F05E59-32BF-3244-B409-9C1790EAF970}"/>
              </a:ext>
            </a:extLst>
          </p:cNvPr>
          <p:cNvSpPr txBox="1"/>
          <p:nvPr/>
        </p:nvSpPr>
        <p:spPr>
          <a:xfrm>
            <a:off x="1236303" y="41851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Differential Cryptanalysis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91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7B89F-52B6-A144-9423-DE6763AD3D04}"/>
              </a:ext>
            </a:extLst>
          </p:cNvPr>
          <p:cNvGrpSpPr/>
          <p:nvPr/>
        </p:nvGrpSpPr>
        <p:grpSpPr>
          <a:xfrm>
            <a:off x="115115" y="121104"/>
            <a:ext cx="11651768" cy="946262"/>
            <a:chOff x="115115" y="121104"/>
            <a:chExt cx="11651768" cy="946262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8BA036E0-7E5E-5F48-A6A7-867813FFB3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04A648-438C-874D-BAF0-F0C7F0E6ABB4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E6A06-1B8F-4545-9B9B-90DF1B27DDAD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80A3E6-5AAA-174C-B353-D3F5223FB9E4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01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B4BCB2-AF87-F64B-949A-ED72609CC8F8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B3A4E7-90C4-D84C-9DCF-AFB7123C3F29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2B42F0-64C9-BB45-9F24-A6786F862EA1}"/>
                  </a:ext>
                </a:extLst>
              </p:cNvPr>
              <p:cNvSpPr txBox="1"/>
              <p:nvPr/>
            </p:nvSpPr>
            <p:spPr>
              <a:xfrm>
                <a:off x="253275" y="1253887"/>
                <a:ext cx="11513607" cy="2534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rgbClr val="C0000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Quantum Neural Distinguisher </a:t>
                </a:r>
                <a:r>
                  <a:rPr kumimoji="1" lang="en-US" altLang="ko-KR" b="1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(Our work)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We implemented </a:t>
                </a:r>
                <a:r>
                  <a:rPr kumimoji="1" lang="en-US" altLang="ko-KR" dirty="0">
                    <a:solidFill>
                      <a:srgbClr val="C0000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the neural distinguisher using quantum-classical hybrid neural network.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1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-qubit hybrid neural network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solidFill>
                      <a:srgbClr val="C0000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Higher accuracy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, </a:t>
                </a:r>
                <a:r>
                  <a:rPr kumimoji="1" lang="en-US" altLang="ko-KR" dirty="0">
                    <a:solidFill>
                      <a:srgbClr val="C0000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fewer epoch and fewer training data</a:t>
                </a:r>
                <a:r>
                  <a:rPr kumimoji="1" lang="ko-KR" altLang="en-US" dirty="0">
                    <a:solidFill>
                      <a:srgbClr val="C0000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than</a:t>
                </a:r>
                <a:r>
                  <a:rPr kumimoji="1" lang="ko-KR" altLang="en-US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classical neural network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ko-KR" dirty="0">
                  <a:latin typeface="Georgia" panose="02040502050405020303" pitchFamily="18" charset="0"/>
                  <a:ea typeface="SB AggroOTF Medium" panose="020205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2B42F0-64C9-BB45-9F24-A6786F862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5" y="1253887"/>
                <a:ext cx="11513607" cy="2534861"/>
              </a:xfrm>
              <a:prstGeom prst="rect">
                <a:avLst/>
              </a:prstGeo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8F05E59-32BF-3244-B409-9C1790EAF970}"/>
              </a:ext>
            </a:extLst>
          </p:cNvPr>
          <p:cNvSpPr txBox="1"/>
          <p:nvPr/>
        </p:nvSpPr>
        <p:spPr>
          <a:xfrm>
            <a:off x="1236303" y="41851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Differential Cryptanalysis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71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7B89F-52B6-A144-9423-DE6763AD3D04}"/>
              </a:ext>
            </a:extLst>
          </p:cNvPr>
          <p:cNvGrpSpPr/>
          <p:nvPr/>
        </p:nvGrpSpPr>
        <p:grpSpPr>
          <a:xfrm>
            <a:off x="115115" y="121104"/>
            <a:ext cx="11651768" cy="946262"/>
            <a:chOff x="115115" y="121104"/>
            <a:chExt cx="11651768" cy="946262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8BA036E0-7E5E-5F48-A6A7-867813FFB3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04A648-438C-874D-BAF0-F0C7F0E6ABB4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E6A06-1B8F-4545-9B9B-90DF1B27DDAD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80A3E6-5AAA-174C-B353-D3F5223FB9E4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02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B4BCB2-AF87-F64B-949A-ED72609CC8F8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B3A4E7-90C4-D84C-9DCF-AFB7123C3F29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084702-466A-B94A-BCCD-83D2B9155AE2}"/>
              </a:ext>
            </a:extLst>
          </p:cNvPr>
          <p:cNvSpPr txBox="1"/>
          <p:nvPr/>
        </p:nvSpPr>
        <p:spPr>
          <a:xfrm>
            <a:off x="1236303" y="41851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Quantum neural distinguisher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E8E82-CC9D-3449-9FC8-79D8FA7D86EC}"/>
              </a:ext>
            </a:extLst>
          </p:cNvPr>
          <p:cNvSpPr txBox="1"/>
          <p:nvPr/>
        </p:nvSpPr>
        <p:spPr>
          <a:xfrm>
            <a:off x="253275" y="1242736"/>
            <a:ext cx="11429999" cy="336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  <a:ea typeface="SB AggroOTF Medium" panose="02020503020101020101" pitchFamily="18" charset="-127"/>
              </a:rPr>
              <a:t>Design of quantum neural distinguisher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  <a:ea typeface="SB AggroOTF Medium" panose="02020503020101020101" pitchFamily="18" charset="-127"/>
              </a:rPr>
              <a:t>Encryption the plaintext pairs (random and difference)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  <a:ea typeface="SB AggroOTF Medium" panose="02020503020101020101" pitchFamily="18" charset="-127"/>
              </a:rPr>
              <a:t>Ciphertext pairs are input to quantum-classical hybrid neural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  <a:ea typeface="SB AggroOTF Medium" panose="02020503020101020101" pitchFamily="18" charset="-127"/>
              </a:rPr>
              <a:t>Classical NN </a:t>
            </a:r>
            <a:r>
              <a:rPr kumimoji="1" lang="en-US" altLang="ko-KR" dirty="0">
                <a:latin typeface="Georgia" panose="02040502050405020303" pitchFamily="18" charset="0"/>
                <a:ea typeface="SB AggroOTF Medium" panose="02020503020101020101" pitchFamily="18" charset="-127"/>
                <a:sym typeface="Wingdings" pitchFamily="2" charset="2"/>
              </a:rPr>
              <a:t> Quantum circuit (quantum layer)  Classification (Random or Cipher)</a:t>
            </a: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kumimoji="1"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B2A957F-1E77-4948-B7DA-AF9471803618}"/>
              </a:ext>
            </a:extLst>
          </p:cNvPr>
          <p:cNvGrpSpPr/>
          <p:nvPr/>
        </p:nvGrpSpPr>
        <p:grpSpPr>
          <a:xfrm>
            <a:off x="0" y="3429000"/>
            <a:ext cx="11160632" cy="2717286"/>
            <a:chOff x="179661" y="1709671"/>
            <a:chExt cx="11160632" cy="2717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82BD41-541A-4147-91D0-047EC2CC9859}"/>
                    </a:ext>
                  </a:extLst>
                </p:cNvPr>
                <p:cNvSpPr txBox="1"/>
                <p:nvPr/>
              </p:nvSpPr>
              <p:spPr>
                <a:xfrm>
                  <a:off x="179661" y="1709671"/>
                  <a:ext cx="5869108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ko-Kore-KR" sz="1600" dirty="0">
                      <a:latin typeface="Georgia" panose="02040502050405020303" pitchFamily="18" charset="0"/>
                    </a:rPr>
                    <a:t>Random plaintext pairs and</a:t>
                  </a:r>
                </a:p>
                <a:p>
                  <a:pPr algn="ctr"/>
                  <a:r>
                    <a:rPr kumimoji="1" lang="en-US" altLang="ko-Kore-KR" sz="1600" dirty="0">
                      <a:latin typeface="Georgia" panose="02040502050405020303" pitchFamily="18" charset="0"/>
                    </a:rPr>
                    <a:t>differential plaintext pairs (</a:t>
                  </a:r>
                  <a14:m>
                    <m:oMath xmlns:m="http://schemas.openxmlformats.org/officeDocument/2006/math">
                      <m:r>
                        <a:rPr kumimoji="1" lang="en-US" altLang="ko-Kore-KR" sz="16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kumimoji="1" lang="en-US" altLang="ko-Kore-KR" sz="1600" dirty="0">
                      <a:latin typeface="Georgia" panose="02040502050405020303" pitchFamily="18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kumimoji="1" lang="en-US" altLang="ko-KR" sz="1600" b="0" i="1" dirty="0" smtClean="0">
                          <a:latin typeface="Cambria Math" panose="02040503050406030204" pitchFamily="18" charset="0"/>
                        </a:rPr>
                        <m:t>96</m:t>
                      </m:r>
                    </m:oMath>
                  </a14:m>
                  <a:r>
                    <a:rPr kumimoji="1" lang="en-US" altLang="ko-Kore-KR" sz="1600" dirty="0">
                      <a:latin typeface="Georgia" panose="02040502050405020303" pitchFamily="18" charset="0"/>
                    </a:rPr>
                    <a:t>)</a:t>
                  </a:r>
                  <a:endParaRPr kumimoji="1" lang="ko-Kore-KR" altLang="en-US" sz="16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82BD41-541A-4147-91D0-047EC2CC9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61" y="1709671"/>
                  <a:ext cx="5869108" cy="584775"/>
                </a:xfrm>
                <a:prstGeom prst="rect">
                  <a:avLst/>
                </a:prstGeom>
                <a:blipFill>
                  <a:blip r:embed="rId2"/>
                  <a:stretch>
                    <a:fillRect t="-4348"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1DB62AC-7CC7-0548-893A-13EB0DDC52B6}"/>
                </a:ext>
              </a:extLst>
            </p:cNvPr>
            <p:cNvGrpSpPr/>
            <p:nvPr/>
          </p:nvGrpSpPr>
          <p:grpSpPr>
            <a:xfrm>
              <a:off x="2093773" y="2344437"/>
              <a:ext cx="9246520" cy="2082520"/>
              <a:chOff x="2093773" y="2344437"/>
              <a:chExt cx="9246520" cy="2082520"/>
            </a:xfrm>
          </p:grpSpPr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68F99556-94EA-5542-937F-B279A492A609}"/>
                  </a:ext>
                </a:extLst>
              </p:cNvPr>
              <p:cNvSpPr/>
              <p:nvPr/>
            </p:nvSpPr>
            <p:spPr>
              <a:xfrm>
                <a:off x="4497639" y="3344391"/>
                <a:ext cx="4223446" cy="108256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sz="1600">
                  <a:latin typeface="Georgia" panose="02040502050405020303" pitchFamily="18" charset="0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302FCD0-55E7-404F-84B2-5A142B79830D}"/>
                  </a:ext>
                </a:extLst>
              </p:cNvPr>
              <p:cNvSpPr/>
              <p:nvPr/>
            </p:nvSpPr>
            <p:spPr>
              <a:xfrm>
                <a:off x="2269446" y="3565109"/>
                <a:ext cx="1650124" cy="6516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Ciphertext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kumimoji="1" lang="en-US" altLang="ko-Kore-KR" sz="16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pair</a:t>
                </a:r>
                <a:endParaRPr kumimoji="1" lang="ko-Kore-KR" altLang="en-US" sz="16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3488E44-CCB2-8C43-9CF6-9B7F0FBD9CAE}"/>
                  </a:ext>
                </a:extLst>
              </p:cNvPr>
              <p:cNvSpPr/>
              <p:nvPr/>
            </p:nvSpPr>
            <p:spPr>
              <a:xfrm>
                <a:off x="4692081" y="3565109"/>
                <a:ext cx="1650124" cy="6516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Classical NN</a:t>
                </a:r>
                <a:endParaRPr kumimoji="1" lang="ko-Kore-KR" altLang="en-US" sz="16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A6AD7309-8744-5043-82A8-04BB666B73D9}"/>
                  </a:ext>
                </a:extLst>
              </p:cNvPr>
              <p:cNvSpPr/>
              <p:nvPr/>
            </p:nvSpPr>
            <p:spPr>
              <a:xfrm>
                <a:off x="6604963" y="3565109"/>
                <a:ext cx="1891862" cy="65164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Quantum Circuit</a:t>
                </a:r>
                <a:endParaRPr kumimoji="1" lang="ko-Kore-KR" altLang="en-US" sz="16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1DD3957-F9A8-0E4F-8F6F-3988F4242093}"/>
                  </a:ext>
                </a:extLst>
              </p:cNvPr>
              <p:cNvSpPr/>
              <p:nvPr/>
            </p:nvSpPr>
            <p:spPr>
              <a:xfrm>
                <a:off x="2269446" y="2344437"/>
                <a:ext cx="1650124" cy="65164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16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Plaintext</a:t>
                </a:r>
                <a:r>
                  <a:rPr kumimoji="1" lang="ko-KR" altLang="en-US" sz="16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</a:t>
                </a:r>
                <a:r>
                  <a:rPr kumimoji="1" lang="en-US" altLang="ko-Kore-KR" sz="16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pair</a:t>
                </a:r>
                <a:endParaRPr kumimoji="1" lang="ko-Kore-KR" altLang="en-US" sz="16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80FE9A-DBC3-F747-A3EE-0A866B1B0DC3}"/>
                  </a:ext>
                </a:extLst>
              </p:cNvPr>
              <p:cNvSpPr txBox="1"/>
              <p:nvPr/>
            </p:nvSpPr>
            <p:spPr>
              <a:xfrm>
                <a:off x="3573320" y="2996078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sz="1600" b="1" dirty="0">
                    <a:solidFill>
                      <a:srgbClr val="C00000"/>
                    </a:solidFill>
                    <a:latin typeface="Georgia" panose="02040502050405020303" pitchFamily="18" charset="0"/>
                  </a:rPr>
                  <a:t>Hybrid Neural Network</a:t>
                </a:r>
                <a:endParaRPr kumimoji="1" lang="ko-Kore-KR" altLang="en-US" sz="1600" b="1" dirty="0">
                  <a:solidFill>
                    <a:srgbClr val="C00000"/>
                  </a:solidFill>
                  <a:latin typeface="Georgia" panose="02040502050405020303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956B98F1-E09F-694D-9ED3-8B9C7BC573FE}"/>
                      </a:ext>
                    </a:extLst>
                  </p:cNvPr>
                  <p:cNvSpPr txBox="1"/>
                  <p:nvPr/>
                </p:nvSpPr>
                <p:spPr>
                  <a:xfrm>
                    <a:off x="9255572" y="3338456"/>
                    <a:ext cx="1489188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kumimoji="1" lang="en-US" altLang="ko-Kore-KR" sz="1600" dirty="0">
                        <a:latin typeface="Georgia" panose="02040502050405020303" pitchFamily="18" charset="0"/>
                      </a:rPr>
                      <a:t> : Random</a:t>
                    </a:r>
                    <a:endParaRPr kumimoji="1" lang="ko-Kore-KR" altLang="en-US" sz="1600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C613F27-E844-E971-40CC-57212C7C4E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5572" y="3338456"/>
                    <a:ext cx="1489188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7407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C83F4F2-5540-D941-AD9B-55152833EEDB}"/>
                      </a:ext>
                    </a:extLst>
                  </p:cNvPr>
                  <p:cNvSpPr txBox="1"/>
                  <p:nvPr/>
                </p:nvSpPr>
                <p:spPr>
                  <a:xfrm>
                    <a:off x="9255572" y="4058775"/>
                    <a:ext cx="1785117" cy="33855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</m:oMath>
                    </a14:m>
                    <a:r>
                      <a:rPr kumimoji="1" lang="en-US" altLang="ko-Kore-KR" sz="1600" dirty="0">
                        <a:latin typeface="Georgia" panose="02040502050405020303" pitchFamily="18" charset="0"/>
                      </a:rPr>
                      <a:t>: Cipher</a:t>
                    </a:r>
                    <a:endParaRPr kumimoji="1" lang="ko-Kore-KR" altLang="en-US" sz="1600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DB61584-8CC4-4534-FE1E-9C4EDBB226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5572" y="4058775"/>
                    <a:ext cx="1785117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357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FD71F1EC-25A0-E44B-93CF-C811D854619B}"/>
                  </a:ext>
                </a:extLst>
              </p:cNvPr>
              <p:cNvCxnSpPr>
                <a:cxnSpLocks/>
                <a:stCxn id="25" idx="3"/>
                <a:endCxn id="26" idx="1"/>
              </p:cNvCxnSpPr>
              <p:nvPr/>
            </p:nvCxnSpPr>
            <p:spPr>
              <a:xfrm>
                <a:off x="6342205" y="3890930"/>
                <a:ext cx="2627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C93B1AF2-3B39-E242-A5E2-F67429391308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3919570" y="3890930"/>
                <a:ext cx="7725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E4A198FC-873F-D447-B5C1-BE0B8F5D8086}"/>
                  </a:ext>
                </a:extLst>
              </p:cNvPr>
              <p:cNvCxnSpPr>
                <a:cxnSpLocks/>
                <a:stCxn id="27" idx="2"/>
                <a:endCxn id="24" idx="0"/>
              </p:cNvCxnSpPr>
              <p:nvPr/>
            </p:nvCxnSpPr>
            <p:spPr>
              <a:xfrm>
                <a:off x="3094508" y="2996078"/>
                <a:ext cx="0" cy="5690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2D0DD486-34ED-7448-8C0F-7EB0B2E8FA21}"/>
                  </a:ext>
                </a:extLst>
              </p:cNvPr>
              <p:cNvCxnSpPr>
                <a:cxnSpLocks/>
                <a:stCxn id="23" idx="3"/>
                <a:endCxn id="29" idx="1"/>
              </p:cNvCxnSpPr>
              <p:nvPr/>
            </p:nvCxnSpPr>
            <p:spPr>
              <a:xfrm flipV="1">
                <a:off x="8721085" y="3507733"/>
                <a:ext cx="534487" cy="3779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6924897-C50F-2F47-B60D-AF0DCFE6205C}"/>
                  </a:ext>
                </a:extLst>
              </p:cNvPr>
              <p:cNvCxnSpPr>
                <a:cxnSpLocks/>
                <a:stCxn id="23" idx="3"/>
                <a:endCxn id="30" idx="1"/>
              </p:cNvCxnSpPr>
              <p:nvPr/>
            </p:nvCxnSpPr>
            <p:spPr>
              <a:xfrm>
                <a:off x="8721085" y="3885674"/>
                <a:ext cx="534487" cy="3423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A1B7AC-D93F-C644-A810-E354A6199285}"/>
                  </a:ext>
                </a:extLst>
              </p:cNvPr>
              <p:cNvSpPr txBox="1"/>
              <p:nvPr/>
            </p:nvSpPr>
            <p:spPr>
              <a:xfrm>
                <a:off x="2093773" y="3095173"/>
                <a:ext cx="203812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ore-KR" sz="1600" dirty="0">
                    <a:latin typeface="Georgia" panose="02040502050405020303" pitchFamily="18" charset="0"/>
                  </a:rPr>
                  <a:t>S-DES Encryption</a:t>
                </a:r>
                <a:endParaRPr kumimoji="1" lang="ko-Kore-KR" altLang="en-US" sz="1600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397BEB-5E93-354C-93D1-5E3C31508379}"/>
                  </a:ext>
                </a:extLst>
              </p:cNvPr>
              <p:cNvSpPr txBox="1"/>
              <p:nvPr/>
            </p:nvSpPr>
            <p:spPr>
              <a:xfrm>
                <a:off x="8496825" y="2996078"/>
                <a:ext cx="28434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Georgia" panose="02040502050405020303" pitchFamily="18" charset="0"/>
                  </a:rPr>
                  <a:t>Binary classification</a:t>
                </a:r>
                <a:endParaRPr kumimoji="1" lang="ko-KR" altLang="en-US" sz="1600" b="1" dirty="0">
                  <a:latin typeface="Georgia" panose="0204050205040502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165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7B89F-52B6-A144-9423-DE6763AD3D04}"/>
              </a:ext>
            </a:extLst>
          </p:cNvPr>
          <p:cNvGrpSpPr/>
          <p:nvPr/>
        </p:nvGrpSpPr>
        <p:grpSpPr>
          <a:xfrm>
            <a:off x="115115" y="121104"/>
            <a:ext cx="11651768" cy="946262"/>
            <a:chOff x="115115" y="121104"/>
            <a:chExt cx="11651768" cy="946262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8BA036E0-7E5E-5F48-A6A7-867813FFB3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04A648-438C-874D-BAF0-F0C7F0E6ABB4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E6A06-1B8F-4545-9B9B-90DF1B27DDAD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80A3E6-5AAA-174C-B353-D3F5223FB9E4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02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B4BCB2-AF87-F64B-949A-ED72609CC8F8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B3A4E7-90C4-D84C-9DCF-AFB7123C3F29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084702-466A-B94A-BCCD-83D2B9155AE2}"/>
              </a:ext>
            </a:extLst>
          </p:cNvPr>
          <p:cNvSpPr txBox="1"/>
          <p:nvPr/>
        </p:nvSpPr>
        <p:spPr>
          <a:xfrm>
            <a:off x="1236303" y="41851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Quantum neural distinguisher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5E8E82-CC9D-3449-9FC8-79D8FA7D86EC}"/>
                  </a:ext>
                </a:extLst>
              </p:cNvPr>
              <p:cNvSpPr txBox="1"/>
              <p:nvPr/>
            </p:nvSpPr>
            <p:spPr>
              <a:xfrm>
                <a:off x="253276" y="1331944"/>
                <a:ext cx="1142999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Data (S-DES)</a:t>
                </a:r>
                <a:endParaRPr kumimoji="1" lang="en-US" altLang="ko-KR" dirty="0">
                  <a:latin typeface="Georgia" panose="02040502050405020303" pitchFamily="18" charset="0"/>
                  <a:ea typeface="SB AggroOTF Medium" panose="02020503020101020101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10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-bit key,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8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-bit plaintext/ciphertext,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2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-round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Input difference :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0</m:t>
                    </m:r>
                  </m:oMath>
                </a14:m>
                <a:r>
                  <a:rPr kumimoji="1" lang="en-US" altLang="ko-KR" dirty="0">
                    <a:solidFill>
                      <a:srgbClr val="C0000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96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10010110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Details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Random plaintext pair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  <a:ea typeface="SB AggroOTF Medium" panose="02020503020101020101" pitchFamily="18" charset="-127"/>
                        <a:sym typeface="Wingdings" pitchFamily="2" charset="2"/>
                      </a:rPr>
                      <m:t>(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𝑃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0, 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𝑃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1)</m:t>
                    </m:r>
                  </m:oMath>
                </a14:m>
                <a:endParaRPr kumimoji="1" lang="en-US" altLang="ko-KR" dirty="0">
                  <a:latin typeface="Georgia" panose="02040502050405020303" pitchFamily="18" charset="0"/>
                  <a:ea typeface="SB AggroOTF Medium" panose="02020503020101020101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Difference plaintext pair </a:t>
                </a:r>
                <a14:m>
                  <m:oMath xmlns:m="http://schemas.openxmlformats.org/officeDocument/2006/math">
                    <m:r>
                      <a:rPr kumimoji="1" lang="en-US" altLang="ko-KR" i="1" dirty="0">
                        <a:latin typeface="Cambria Math" panose="02040503050406030204" pitchFamily="18" charset="0"/>
                        <a:ea typeface="SB AggroOTF Medium" panose="02020503020101020101" pitchFamily="18" charset="-127"/>
                        <a:sym typeface="Wingdings" pitchFamily="2" charset="2"/>
                      </a:rPr>
                      <m:t>(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𝑃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0, 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𝑃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0 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 0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96)</m:t>
                    </m:r>
                  </m:oMath>
                </a14:m>
                <a:endParaRPr kumimoji="1" lang="en-US" altLang="ko-KR" b="0" dirty="0">
                  <a:latin typeface="Georgia" panose="02040502050405020303" pitchFamily="18" charset="0"/>
                  <a:ea typeface="SB AggroOTF Medium" panose="02020503020101020101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Encrypt plaintext pairs</a:t>
                </a:r>
                <a:b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</a:b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  <a:sym typeface="Wingdings" pitchFamily="2" charset="2"/>
                  </a:rPr>
                  <a:t> </a:t>
                </a: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Random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ciphertext pairs</a:t>
                </a:r>
                <a:r>
                  <a:rPr kumimoji="1" lang="ko-KR" altLang="en-US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(</a:t>
                </a: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label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0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)</a:t>
                </a:r>
                <a:r>
                  <a:rPr kumimoji="1" lang="ko-KR" altLang="en-US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and </a:t>
                </a: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difference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ciphertext pairs (</a:t>
                </a: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label </a:t>
                </a: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1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All ciphertext pairs are expressed as bits to form a data set</a:t>
                </a:r>
              </a:p>
              <a:p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5E8E82-CC9D-3449-9FC8-79D8FA7D8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6" y="1331944"/>
                <a:ext cx="11429998" cy="3970318"/>
              </a:xfrm>
              <a:prstGeom prst="rect">
                <a:avLst/>
              </a:prstGeom>
              <a:blipFill>
                <a:blip r:embed="rId2"/>
                <a:stretch>
                  <a:fillRect l="-444" t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2">
                <a:extLst>
                  <a:ext uri="{FF2B5EF4-FFF2-40B4-BE49-F238E27FC236}">
                    <a16:creationId xmlns:a16="http://schemas.microsoft.com/office/drawing/2014/main" id="{5730DE30-8079-9241-953B-E103E597EA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628521"/>
                  </p:ext>
                </p:extLst>
              </p:nvPr>
            </p:nvGraphicFramePr>
            <p:xfrm>
              <a:off x="5069665" y="5661026"/>
              <a:ext cx="684204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6605">
                      <a:extLst>
                        <a:ext uri="{9D8B030D-6E8A-4147-A177-3AD203B41FA5}">
                          <a16:colId xmlns:a16="http://schemas.microsoft.com/office/drawing/2014/main" val="348706321"/>
                        </a:ext>
                      </a:extLst>
                    </a:gridCol>
                    <a:gridCol w="1266605">
                      <a:extLst>
                        <a:ext uri="{9D8B030D-6E8A-4147-A177-3AD203B41FA5}">
                          <a16:colId xmlns:a16="http://schemas.microsoft.com/office/drawing/2014/main" val="2492929856"/>
                        </a:ext>
                      </a:extLst>
                    </a:gridCol>
                    <a:gridCol w="1266605">
                      <a:extLst>
                        <a:ext uri="{9D8B030D-6E8A-4147-A177-3AD203B41FA5}">
                          <a16:colId xmlns:a16="http://schemas.microsoft.com/office/drawing/2014/main" val="3669944958"/>
                        </a:ext>
                      </a:extLst>
                    </a:gridCol>
                    <a:gridCol w="1266605">
                      <a:extLst>
                        <a:ext uri="{9D8B030D-6E8A-4147-A177-3AD203B41FA5}">
                          <a16:colId xmlns:a16="http://schemas.microsoft.com/office/drawing/2014/main" val="703136676"/>
                        </a:ext>
                      </a:extLst>
                    </a:gridCol>
                    <a:gridCol w="1266605">
                      <a:extLst>
                        <a:ext uri="{9D8B030D-6E8A-4147-A177-3AD203B41FA5}">
                          <a16:colId xmlns:a16="http://schemas.microsoft.com/office/drawing/2014/main" val="1550996774"/>
                        </a:ext>
                      </a:extLst>
                    </a:gridCol>
                    <a:gridCol w="509015">
                      <a:extLst>
                        <a:ext uri="{9D8B030D-6E8A-4147-A177-3AD203B41FA5}">
                          <a16:colId xmlns:a16="http://schemas.microsoft.com/office/drawing/2014/main" val="341665406"/>
                        </a:ext>
                      </a:extLst>
                    </a:gridCol>
                  </a:tblGrid>
                  <a:tr h="2129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latin typeface="+mj-lt"/>
                            </a:rPr>
                            <a:t>⋯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8769"/>
                      </a:ext>
                    </a:extLst>
                  </a:tr>
                  <a:tr h="2129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i="0" dirty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i="0" dirty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i="0" dirty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i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0679671"/>
                      </a:ext>
                    </a:extLst>
                  </a:tr>
                  <a:tr h="21297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i="0">
                              <a:latin typeface="+mj-lt"/>
                            </a:rPr>
                            <a:t>⋯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812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2">
                <a:extLst>
                  <a:ext uri="{FF2B5EF4-FFF2-40B4-BE49-F238E27FC236}">
                    <a16:creationId xmlns:a16="http://schemas.microsoft.com/office/drawing/2014/main" id="{5730DE30-8079-9241-953B-E103E597EA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628521"/>
                  </p:ext>
                </p:extLst>
              </p:nvPr>
            </p:nvGraphicFramePr>
            <p:xfrm>
              <a:off x="5069665" y="5661026"/>
              <a:ext cx="6842040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6605">
                      <a:extLst>
                        <a:ext uri="{9D8B030D-6E8A-4147-A177-3AD203B41FA5}">
                          <a16:colId xmlns:a16="http://schemas.microsoft.com/office/drawing/2014/main" val="348706321"/>
                        </a:ext>
                      </a:extLst>
                    </a:gridCol>
                    <a:gridCol w="1266605">
                      <a:extLst>
                        <a:ext uri="{9D8B030D-6E8A-4147-A177-3AD203B41FA5}">
                          <a16:colId xmlns:a16="http://schemas.microsoft.com/office/drawing/2014/main" val="2492929856"/>
                        </a:ext>
                      </a:extLst>
                    </a:gridCol>
                    <a:gridCol w="1266605">
                      <a:extLst>
                        <a:ext uri="{9D8B030D-6E8A-4147-A177-3AD203B41FA5}">
                          <a16:colId xmlns:a16="http://schemas.microsoft.com/office/drawing/2014/main" val="3669944958"/>
                        </a:ext>
                      </a:extLst>
                    </a:gridCol>
                    <a:gridCol w="1266605">
                      <a:extLst>
                        <a:ext uri="{9D8B030D-6E8A-4147-A177-3AD203B41FA5}">
                          <a16:colId xmlns:a16="http://schemas.microsoft.com/office/drawing/2014/main" val="703136676"/>
                        </a:ext>
                      </a:extLst>
                    </a:gridCol>
                    <a:gridCol w="1266605">
                      <a:extLst>
                        <a:ext uri="{9D8B030D-6E8A-4147-A177-3AD203B41FA5}">
                          <a16:colId xmlns:a16="http://schemas.microsoft.com/office/drawing/2014/main" val="1550996774"/>
                        </a:ext>
                      </a:extLst>
                    </a:gridCol>
                    <a:gridCol w="509015">
                      <a:extLst>
                        <a:ext uri="{9D8B030D-6E8A-4147-A177-3AD203B41FA5}">
                          <a16:colId xmlns:a16="http://schemas.microsoft.com/office/drawing/2014/main" val="34166540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" t="-3704" r="-441000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000" t="-3704" r="-341000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latin typeface="+mj-lt"/>
                            </a:rPr>
                            <a:t>⋯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3704" r="-142000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704" r="-42000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50000" t="-3704" r="-5000" b="-2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87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i="0" dirty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i="0" dirty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i="0" dirty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i="0" dirty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i="0">
                              <a:latin typeface="+mj-lt"/>
                            </a:rPr>
                            <a:t>⋮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06796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0" t="-200000" r="-441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1000" t="-200000" r="-341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1600" i="0">
                              <a:latin typeface="+mj-lt"/>
                            </a:rPr>
                            <a:t>⋯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00000" r="-142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200000" r="-42000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250000" t="-200000" r="-5000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81293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2">
                <a:extLst>
                  <a:ext uri="{FF2B5EF4-FFF2-40B4-BE49-F238E27FC236}">
                    <a16:creationId xmlns:a16="http://schemas.microsoft.com/office/drawing/2014/main" id="{20EAAB82-BBD6-9444-92B1-DCC9DBC91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058805"/>
                  </p:ext>
                </p:extLst>
              </p:nvPr>
            </p:nvGraphicFramePr>
            <p:xfrm>
              <a:off x="253276" y="5649398"/>
              <a:ext cx="4093287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5299">
                      <a:extLst>
                        <a:ext uri="{9D8B030D-6E8A-4147-A177-3AD203B41FA5}">
                          <a16:colId xmlns:a16="http://schemas.microsoft.com/office/drawing/2014/main" val="348706321"/>
                        </a:ext>
                      </a:extLst>
                    </a:gridCol>
                    <a:gridCol w="1765299">
                      <a:extLst>
                        <a:ext uri="{9D8B030D-6E8A-4147-A177-3AD203B41FA5}">
                          <a16:colId xmlns:a16="http://schemas.microsoft.com/office/drawing/2014/main" val="2492929856"/>
                        </a:ext>
                      </a:extLst>
                    </a:gridCol>
                    <a:gridCol w="562689">
                      <a:extLst>
                        <a:ext uri="{9D8B030D-6E8A-4147-A177-3AD203B41FA5}">
                          <a16:colId xmlns:a16="http://schemas.microsoft.com/office/drawing/2014/main" val="3669944958"/>
                        </a:ext>
                      </a:extLst>
                    </a:gridCol>
                  </a:tblGrid>
                  <a:tr h="26971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Random Pair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 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Random Pair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8769"/>
                      </a:ext>
                    </a:extLst>
                  </a:tr>
                  <a:tr h="26971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0679671"/>
                      </a:ext>
                    </a:extLst>
                  </a:tr>
                  <a:tr h="26971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 Difference Pair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Difference Pair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812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2">
                <a:extLst>
                  <a:ext uri="{FF2B5EF4-FFF2-40B4-BE49-F238E27FC236}">
                    <a16:creationId xmlns:a16="http://schemas.microsoft.com/office/drawing/2014/main" id="{20EAAB82-BBD6-9444-92B1-DCC9DBC91C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8058805"/>
                  </p:ext>
                </p:extLst>
              </p:nvPr>
            </p:nvGraphicFramePr>
            <p:xfrm>
              <a:off x="253276" y="5649398"/>
              <a:ext cx="4093287" cy="1005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65299">
                      <a:extLst>
                        <a:ext uri="{9D8B030D-6E8A-4147-A177-3AD203B41FA5}">
                          <a16:colId xmlns:a16="http://schemas.microsoft.com/office/drawing/2014/main" val="348706321"/>
                        </a:ext>
                      </a:extLst>
                    </a:gridCol>
                    <a:gridCol w="1765299">
                      <a:extLst>
                        <a:ext uri="{9D8B030D-6E8A-4147-A177-3AD203B41FA5}">
                          <a16:colId xmlns:a16="http://schemas.microsoft.com/office/drawing/2014/main" val="2492929856"/>
                        </a:ext>
                      </a:extLst>
                    </a:gridCol>
                    <a:gridCol w="562689">
                      <a:extLst>
                        <a:ext uri="{9D8B030D-6E8A-4147-A177-3AD203B41FA5}">
                          <a16:colId xmlns:a16="http://schemas.microsoft.com/office/drawing/2014/main" val="36699449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t="-3704" r="-132143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19" t="-3704" r="-33094" b="-2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20000" t="-3704" r="-2222" b="-2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76876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t="-103704" r="-132143" b="-1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19" t="-103704" r="-33094" b="-1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20000" t="-103704" r="-2222" b="-1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067967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t="-203704" r="-132143" b="-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00719" t="-203704" r="-33094" b="-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620000" t="-203704" r="-2222" b="-18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381293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6BF09E-6F62-A246-B00B-2BAA71F1FA1F}"/>
              </a:ext>
            </a:extLst>
          </p:cNvPr>
          <p:cNvGrpSpPr/>
          <p:nvPr/>
        </p:nvGrpSpPr>
        <p:grpSpPr>
          <a:xfrm>
            <a:off x="253276" y="5024077"/>
            <a:ext cx="4749383" cy="619843"/>
            <a:chOff x="1396666" y="241217"/>
            <a:chExt cx="4749383" cy="6198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83AA6E-0A8B-3646-83CA-ADACB077D673}"/>
                </a:ext>
              </a:extLst>
            </p:cNvPr>
            <p:cNvSpPr txBox="1"/>
            <p:nvPr/>
          </p:nvSpPr>
          <p:spPr>
            <a:xfrm>
              <a:off x="2235822" y="241217"/>
              <a:ext cx="1849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Georgia" panose="02040502050405020303" pitchFamily="18" charset="0"/>
                </a:rPr>
                <a:t>Data</a:t>
              </a:r>
              <a:endParaRPr kumimoji="1" lang="ko-KR" alt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F3D035-3D44-2E48-AAE8-D6448B64BEBC}"/>
                </a:ext>
              </a:extLst>
            </p:cNvPr>
            <p:cNvSpPr txBox="1"/>
            <p:nvPr/>
          </p:nvSpPr>
          <p:spPr>
            <a:xfrm>
              <a:off x="4296929" y="241217"/>
              <a:ext cx="18491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Georgia" panose="02040502050405020303" pitchFamily="18" charset="0"/>
                </a:rPr>
                <a:t>Label</a:t>
              </a:r>
              <a:endParaRPr kumimoji="1" lang="ko-KR" alt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23" name="왼쪽 중괄호[L] 22">
              <a:extLst>
                <a:ext uri="{FF2B5EF4-FFF2-40B4-BE49-F238E27FC236}">
                  <a16:creationId xmlns:a16="http://schemas.microsoft.com/office/drawing/2014/main" id="{BEF760D5-9E6A-E84B-8B15-0A1E2FB9CD59}"/>
                </a:ext>
              </a:extLst>
            </p:cNvPr>
            <p:cNvSpPr/>
            <p:nvPr/>
          </p:nvSpPr>
          <p:spPr>
            <a:xfrm rot="5400000">
              <a:off x="3002267" y="-1060771"/>
              <a:ext cx="316230" cy="3527432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24" name="왼쪽 중괄호[L] 23">
              <a:extLst>
                <a:ext uri="{FF2B5EF4-FFF2-40B4-BE49-F238E27FC236}">
                  <a16:creationId xmlns:a16="http://schemas.microsoft.com/office/drawing/2014/main" id="{5460038C-B300-EC43-89AD-29DE5C705B1C}"/>
                </a:ext>
              </a:extLst>
            </p:cNvPr>
            <p:cNvSpPr/>
            <p:nvPr/>
          </p:nvSpPr>
          <p:spPr>
            <a:xfrm rot="5400000">
              <a:off x="5046911" y="421571"/>
              <a:ext cx="316230" cy="562747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8C2F270-9259-5E48-ACE8-95C43FD3F773}"/>
              </a:ext>
            </a:extLst>
          </p:cNvPr>
          <p:cNvGrpSpPr/>
          <p:nvPr/>
        </p:nvGrpSpPr>
        <p:grpSpPr>
          <a:xfrm>
            <a:off x="4943084" y="5040782"/>
            <a:ext cx="7314885" cy="620244"/>
            <a:chOff x="1786757" y="3707917"/>
            <a:chExt cx="7314885" cy="620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F04352C-E08B-E244-86D4-BE1C0A9A58DD}"/>
                    </a:ext>
                  </a:extLst>
                </p:cNvPr>
                <p:cNvSpPr txBox="1"/>
                <p:nvPr/>
              </p:nvSpPr>
              <p:spPr>
                <a:xfrm>
                  <a:off x="1786757" y="3707917"/>
                  <a:ext cx="34086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Georgia" panose="02040502050405020303" pitchFamily="18" charset="0"/>
                    </a:rPr>
                    <a:t>Random/Difference  Pair </a:t>
                  </a:r>
                  <a14:m>
                    <m:oMath xmlns:m="http://schemas.openxmlformats.org/officeDocument/2006/math">
                      <m:r>
                        <a:rPr lang="en-US" altLang="ko-KR" sz="160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ko-KR" sz="1600" dirty="0">
                      <a:latin typeface="Georgia" panose="02040502050405020303" pitchFamily="18" charset="0"/>
                    </a:rPr>
                    <a:t>(Bit)</a:t>
                  </a:r>
                  <a:endParaRPr lang="ko-KR" altLang="en-US" sz="16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F04352C-E08B-E244-86D4-BE1C0A9A5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757" y="3707917"/>
                  <a:ext cx="3408680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왼쪽 중괄호[L] 26">
              <a:extLst>
                <a:ext uri="{FF2B5EF4-FFF2-40B4-BE49-F238E27FC236}">
                  <a16:creationId xmlns:a16="http://schemas.microsoft.com/office/drawing/2014/main" id="{C6F63A75-C60F-0E40-B6CB-736B63E16C7F}"/>
                </a:ext>
              </a:extLst>
            </p:cNvPr>
            <p:cNvSpPr/>
            <p:nvPr/>
          </p:nvSpPr>
          <p:spPr>
            <a:xfrm rot="5400000">
              <a:off x="3332982" y="2592287"/>
              <a:ext cx="316230" cy="3155518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28" name="왼쪽 중괄호[L] 27">
              <a:extLst>
                <a:ext uri="{FF2B5EF4-FFF2-40B4-BE49-F238E27FC236}">
                  <a16:creationId xmlns:a16="http://schemas.microsoft.com/office/drawing/2014/main" id="{64715BF2-CAD8-FE49-ADED-63427713368C}"/>
                </a:ext>
              </a:extLst>
            </p:cNvPr>
            <p:cNvSpPr/>
            <p:nvPr/>
          </p:nvSpPr>
          <p:spPr>
            <a:xfrm rot="5400000">
              <a:off x="6492382" y="2596657"/>
              <a:ext cx="316230" cy="3140426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04A8B5-B610-4F4B-BC41-38565BB2CF2A}"/>
                    </a:ext>
                  </a:extLst>
                </p:cNvPr>
                <p:cNvSpPr txBox="1"/>
                <p:nvPr/>
              </p:nvSpPr>
              <p:spPr>
                <a:xfrm>
                  <a:off x="4946272" y="3707917"/>
                  <a:ext cx="34086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latin typeface="Georgia" panose="02040502050405020303" pitchFamily="18" charset="0"/>
                    </a:rPr>
                    <a:t>Random/Difference Pair </a:t>
                  </a:r>
                  <a14:m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</m:oMath>
                  </a14:m>
                  <a:r>
                    <a:rPr kumimoji="1" lang="en-US" altLang="ko-KR" sz="1600" dirty="0">
                      <a:latin typeface="Georgia" panose="02040502050405020303" pitchFamily="18" charset="0"/>
                    </a:rPr>
                    <a:t>(Bit)</a:t>
                  </a:r>
                  <a:endParaRPr lang="ko-KR" altLang="en-US" sz="1600" dirty="0"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004A8B5-B610-4F4B-BC41-38565BB2C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272" y="3707917"/>
                  <a:ext cx="3408680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A46FCD-19BB-7141-AA34-112218563975}"/>
                </a:ext>
              </a:extLst>
            </p:cNvPr>
            <p:cNvSpPr txBox="1"/>
            <p:nvPr/>
          </p:nvSpPr>
          <p:spPr>
            <a:xfrm>
              <a:off x="7885875" y="3708115"/>
              <a:ext cx="12157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Georgia" panose="02040502050405020303" pitchFamily="18" charset="0"/>
                </a:rPr>
                <a:t>Label</a:t>
              </a:r>
              <a:endParaRPr kumimoji="1" lang="ko-KR" alt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31" name="왼쪽 중괄호[L] 30">
              <a:extLst>
                <a:ext uri="{FF2B5EF4-FFF2-40B4-BE49-F238E27FC236}">
                  <a16:creationId xmlns:a16="http://schemas.microsoft.com/office/drawing/2014/main" id="{CE62C616-4437-5044-B87B-6EA80800F7C5}"/>
                </a:ext>
              </a:extLst>
            </p:cNvPr>
            <p:cNvSpPr/>
            <p:nvPr/>
          </p:nvSpPr>
          <p:spPr>
            <a:xfrm rot="5400000">
              <a:off x="8335644" y="3897629"/>
              <a:ext cx="316230" cy="523241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sp>
        <p:nvSpPr>
          <p:cNvPr id="32" name="아래쪽 화살표[D] 31">
            <a:extLst>
              <a:ext uri="{FF2B5EF4-FFF2-40B4-BE49-F238E27FC236}">
                <a16:creationId xmlns:a16="http://schemas.microsoft.com/office/drawing/2014/main" id="{3BD8FC8E-058D-4A42-B586-16B315798910}"/>
              </a:ext>
            </a:extLst>
          </p:cNvPr>
          <p:cNvSpPr/>
          <p:nvPr/>
        </p:nvSpPr>
        <p:spPr>
          <a:xfrm rot="16200000">
            <a:off x="4490944" y="5917348"/>
            <a:ext cx="434340" cy="46994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274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7B89F-52B6-A144-9423-DE6763AD3D04}"/>
              </a:ext>
            </a:extLst>
          </p:cNvPr>
          <p:cNvGrpSpPr/>
          <p:nvPr/>
        </p:nvGrpSpPr>
        <p:grpSpPr>
          <a:xfrm>
            <a:off x="115115" y="121104"/>
            <a:ext cx="11651768" cy="946262"/>
            <a:chOff x="115115" y="121104"/>
            <a:chExt cx="11651768" cy="946262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8BA036E0-7E5E-5F48-A6A7-867813FFB3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04A648-438C-874D-BAF0-F0C7F0E6ABB4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E6A06-1B8F-4545-9B9B-90DF1B27DDAD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80A3E6-5AAA-174C-B353-D3F5223FB9E4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02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B4BCB2-AF87-F64B-949A-ED72609CC8F8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B3A4E7-90C4-D84C-9DCF-AFB7123C3F29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2084702-466A-B94A-BCCD-83D2B9155AE2}"/>
              </a:ext>
            </a:extLst>
          </p:cNvPr>
          <p:cNvSpPr txBox="1"/>
          <p:nvPr/>
        </p:nvSpPr>
        <p:spPr>
          <a:xfrm>
            <a:off x="1236303" y="41851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Quantum neural distinguisher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E8E82-CC9D-3449-9FC8-79D8FA7D86EC}"/>
              </a:ext>
            </a:extLst>
          </p:cNvPr>
          <p:cNvSpPr txBox="1"/>
          <p:nvPr/>
        </p:nvSpPr>
        <p:spPr>
          <a:xfrm>
            <a:off x="253275" y="1242736"/>
            <a:ext cx="11513607" cy="5443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Georgia" panose="02040502050405020303" pitchFamily="18" charset="0"/>
                <a:ea typeface="SB AggroOTF Medium" panose="02020503020101020101" pitchFamily="18" charset="-127"/>
              </a:rPr>
              <a:t>Quantum-classical hybrid neural network</a:t>
            </a: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  <a:ea typeface="SB AggroOTF Medium" panose="02020503020101020101" pitchFamily="18" charset="-127"/>
              </a:rPr>
              <a:t>Architecture of hybrid neural network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Georgia" panose="02040502050405020303" pitchFamily="18" charset="0"/>
                <a:ea typeface="SB AggroOTF Medium" panose="02020503020101020101" pitchFamily="18" charset="-127"/>
              </a:rPr>
              <a:t>Architecture of quantum circuit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kumimoji="1" lang="en-US" altLang="ko-KR" dirty="0">
              <a:latin typeface="Georgia" panose="02040502050405020303" pitchFamily="18" charset="0"/>
              <a:ea typeface="SB AggroOTF Medium" panose="02020503020101020101" pitchFamily="18" charset="-127"/>
            </a:endParaRPr>
          </a:p>
          <a:p>
            <a:pPr>
              <a:lnSpc>
                <a:spcPct val="150000"/>
              </a:lnSpc>
            </a:pPr>
            <a:endParaRPr kumimoji="1" lang="ko-KR" altLang="en-US" dirty="0">
              <a:latin typeface="Georgia" panose="02040502050405020303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79E38B-2F02-9D44-A0E6-E3D13045D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7" y="2090888"/>
            <a:ext cx="6087326" cy="29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A3557DF-F3C5-8D44-95C8-F68C78FA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57" y="5536339"/>
            <a:ext cx="3829592" cy="10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6EEDDCF-00A0-A74A-81F2-8FD743F5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54" y="5518997"/>
            <a:ext cx="4191398" cy="10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E6BCB750-3EB0-5149-AB86-F86BEBAD01C4}"/>
              </a:ext>
            </a:extLst>
          </p:cNvPr>
          <p:cNvSpPr/>
          <p:nvPr/>
        </p:nvSpPr>
        <p:spPr>
          <a:xfrm>
            <a:off x="1538869" y="4627855"/>
            <a:ext cx="1583473" cy="222926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A5660BB8-DBD8-C14B-92CD-666955E712AF}"/>
              </a:ext>
            </a:extLst>
          </p:cNvPr>
          <p:cNvSpPr/>
          <p:nvPr/>
        </p:nvSpPr>
        <p:spPr>
          <a:xfrm>
            <a:off x="1071757" y="5980345"/>
            <a:ext cx="3734419" cy="230883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6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7B89F-52B6-A144-9423-DE6763AD3D04}"/>
              </a:ext>
            </a:extLst>
          </p:cNvPr>
          <p:cNvGrpSpPr/>
          <p:nvPr/>
        </p:nvGrpSpPr>
        <p:grpSpPr>
          <a:xfrm>
            <a:off x="115115" y="121104"/>
            <a:ext cx="11651768" cy="946262"/>
            <a:chOff x="115115" y="121104"/>
            <a:chExt cx="11651768" cy="946262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8BA036E0-7E5E-5F48-A6A7-867813FFB3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04A648-438C-874D-BAF0-F0C7F0E6ABB4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E6A06-1B8F-4545-9B9B-90DF1B27DDAD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80A3E6-5AAA-174C-B353-D3F5223FB9E4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03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B4BCB2-AF87-F64B-949A-ED72609CC8F8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B3A4E7-90C4-D84C-9DCF-AFB7123C3F29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6E4F02E1-17B9-7D42-AAEF-1926A1604E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406905"/>
                  </p:ext>
                </p:extLst>
              </p:nvPr>
            </p:nvGraphicFramePr>
            <p:xfrm>
              <a:off x="253276" y="1130195"/>
              <a:ext cx="11691703" cy="5600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55545">
                      <a:extLst>
                        <a:ext uri="{9D8B030D-6E8A-4147-A177-3AD203B41FA5}">
                          <a16:colId xmlns:a16="http://schemas.microsoft.com/office/drawing/2014/main" val="3702523444"/>
                        </a:ext>
                      </a:extLst>
                    </a:gridCol>
                    <a:gridCol w="1649345">
                      <a:extLst>
                        <a:ext uri="{9D8B030D-6E8A-4147-A177-3AD203B41FA5}">
                          <a16:colId xmlns:a16="http://schemas.microsoft.com/office/drawing/2014/main" val="1482334453"/>
                        </a:ext>
                      </a:extLst>
                    </a:gridCol>
                    <a:gridCol w="1649345">
                      <a:extLst>
                        <a:ext uri="{9D8B030D-6E8A-4147-A177-3AD203B41FA5}">
                          <a16:colId xmlns:a16="http://schemas.microsoft.com/office/drawing/2014/main" val="1393508285"/>
                        </a:ext>
                      </a:extLst>
                    </a:gridCol>
                    <a:gridCol w="1649345">
                      <a:extLst>
                        <a:ext uri="{9D8B030D-6E8A-4147-A177-3AD203B41FA5}">
                          <a16:colId xmlns:a16="http://schemas.microsoft.com/office/drawing/2014/main" val="655483742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63200538"/>
                        </a:ext>
                      </a:extLst>
                    </a:gridCol>
                    <a:gridCol w="1081668">
                      <a:extLst>
                        <a:ext uri="{9D8B030D-6E8A-4147-A177-3AD203B41FA5}">
                          <a16:colId xmlns:a16="http://schemas.microsoft.com/office/drawing/2014/main" val="1570737300"/>
                        </a:ext>
                      </a:extLst>
                    </a:gridCol>
                    <a:gridCol w="2308303">
                      <a:extLst>
                        <a:ext uri="{9D8B030D-6E8A-4147-A177-3AD203B41FA5}">
                          <a16:colId xmlns:a16="http://schemas.microsoft.com/office/drawing/2014/main" val="4077866703"/>
                        </a:ext>
                      </a:extLst>
                    </a:gridCol>
                  </a:tblGrid>
                  <a:tr h="39012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Architecture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Accuracy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Epoch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Shots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The number of data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407921"/>
                      </a:ext>
                    </a:extLst>
                  </a:tr>
                  <a:tr h="39012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Training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Validation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Test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842468"/>
                      </a:ext>
                    </a:extLst>
                  </a:tr>
                  <a:tr h="3901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Classical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48.5%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50.0%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5739526"/>
                      </a:ext>
                    </a:extLst>
                  </a:tr>
                  <a:tr h="39012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Classical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72.3%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55.0%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53.5%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3346622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79.6%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56.2%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52.0%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5468717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78.4%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57.2%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55.8%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90436226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73.2%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3394673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75.6%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57.9%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57.3%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104924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0846419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82.9%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55.8%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58.8%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1024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95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6E4F02E1-17B9-7D42-AAEF-1926A1604E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406905"/>
                  </p:ext>
                </p:extLst>
              </p:nvPr>
            </p:nvGraphicFramePr>
            <p:xfrm>
              <a:off x="253276" y="1130195"/>
              <a:ext cx="11691703" cy="5600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55545">
                      <a:extLst>
                        <a:ext uri="{9D8B030D-6E8A-4147-A177-3AD203B41FA5}">
                          <a16:colId xmlns:a16="http://schemas.microsoft.com/office/drawing/2014/main" val="3702523444"/>
                        </a:ext>
                      </a:extLst>
                    </a:gridCol>
                    <a:gridCol w="1649345">
                      <a:extLst>
                        <a:ext uri="{9D8B030D-6E8A-4147-A177-3AD203B41FA5}">
                          <a16:colId xmlns:a16="http://schemas.microsoft.com/office/drawing/2014/main" val="1482334453"/>
                        </a:ext>
                      </a:extLst>
                    </a:gridCol>
                    <a:gridCol w="1649345">
                      <a:extLst>
                        <a:ext uri="{9D8B030D-6E8A-4147-A177-3AD203B41FA5}">
                          <a16:colId xmlns:a16="http://schemas.microsoft.com/office/drawing/2014/main" val="1393508285"/>
                        </a:ext>
                      </a:extLst>
                    </a:gridCol>
                    <a:gridCol w="1649345">
                      <a:extLst>
                        <a:ext uri="{9D8B030D-6E8A-4147-A177-3AD203B41FA5}">
                          <a16:colId xmlns:a16="http://schemas.microsoft.com/office/drawing/2014/main" val="655483742"/>
                        </a:ext>
                      </a:extLst>
                    </a:gridCol>
                    <a:gridCol w="998152">
                      <a:extLst>
                        <a:ext uri="{9D8B030D-6E8A-4147-A177-3AD203B41FA5}">
                          <a16:colId xmlns:a16="http://schemas.microsoft.com/office/drawing/2014/main" val="163200538"/>
                        </a:ext>
                      </a:extLst>
                    </a:gridCol>
                    <a:gridCol w="1081668">
                      <a:extLst>
                        <a:ext uri="{9D8B030D-6E8A-4147-A177-3AD203B41FA5}">
                          <a16:colId xmlns:a16="http://schemas.microsoft.com/office/drawing/2014/main" val="1570737300"/>
                        </a:ext>
                      </a:extLst>
                    </a:gridCol>
                    <a:gridCol w="2308303">
                      <a:extLst>
                        <a:ext uri="{9D8B030D-6E8A-4147-A177-3AD203B41FA5}">
                          <a16:colId xmlns:a16="http://schemas.microsoft.com/office/drawing/2014/main" val="4077866703"/>
                        </a:ext>
                      </a:extLst>
                    </a:gridCol>
                  </a:tblGrid>
                  <a:tr h="390127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Architecture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Accuracy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Epoch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Shots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The number of data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2407921"/>
                      </a:ext>
                    </a:extLst>
                  </a:tr>
                  <a:tr h="390127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Training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Validation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Test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842468"/>
                      </a:ext>
                    </a:extLst>
                  </a:tr>
                  <a:tr h="39012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Classical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077" t="-206667" r="-466923" b="-11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077" t="-206667" r="-366923" b="-11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3077" t="-206667" r="-266923" b="-11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9114" t="-206667" r="-339241" b="-11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0588" t="-206667" r="-215294" b="-117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593" t="-206667" r="-549" b="-117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739526"/>
                      </a:ext>
                    </a:extLst>
                  </a:tr>
                  <a:tr h="39012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Georgia" panose="02040502050405020303" pitchFamily="18" charset="0"/>
                            </a:rPr>
                            <a:t>Classical</a:t>
                          </a:r>
                          <a:endParaRPr lang="ko-KR" altLang="en-US" sz="1600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077" t="-296774" r="-466923" b="-10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077" t="-296774" r="-366923" b="-10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3077" t="-296774" r="-266923" b="-10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9114" t="-296774" r="-339241" b="-10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0588" t="-296774" r="-215294" b="-10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593" t="-296774" r="-549" b="-103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3346622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077" t="-232075" r="-466923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077" t="-232075" r="-366923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3077" t="-232075" r="-266923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9114" t="-232075" r="-339241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0588" t="-232075" r="-215294" b="-5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593" t="-232075" r="-549" b="-50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468717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077" t="-332075" r="-466923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077" t="-332075" r="-366923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3077" t="-332075" r="-266923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9114" t="-332075" r="-339241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0588" t="-332075" r="-215294" b="-4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593" t="-332075" r="-549" b="-4075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0436226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077" t="-424074" r="-466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077" t="-424074" r="-366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3077" t="-424074" r="-266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9114" t="-424074" r="-3392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0588" t="-424074" r="-21529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593" t="-424074" r="-54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3394673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077" t="-533962" r="-466923" b="-2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077" t="-533962" r="-366923" b="-2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3077" t="-533962" r="-266923" b="-2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9114" t="-533962" r="-339241" b="-2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0588" t="-533962" r="-215294" b="-2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593" t="-533962" r="-549" b="-2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5104924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077" t="-633962" r="-466923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077" t="-633962" r="-366923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3077" t="-633962" r="-266923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9114" t="-633962" r="-339241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0588" t="-633962" r="-215294" b="-10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593" t="-633962" r="-549" b="-10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0846419"/>
                      </a:ext>
                    </a:extLst>
                  </a:tr>
                  <a:tr h="67337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  <a:latin typeface="Georgia" panose="02040502050405020303" pitchFamily="18" charset="0"/>
                            </a:rPr>
                            <a:t>Quantum-classical hybrid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rgbClr val="E9EA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077" t="-733962" r="-466923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3077" t="-733962" r="-366923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3077" t="-733962" r="-266923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9114" t="-733962" r="-339241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0588" t="-733962" r="-215294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6593" t="-733962" r="-549" b="-5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295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84A00B7-6C08-5D4C-B33E-9EAF44E34DD4}"/>
              </a:ext>
            </a:extLst>
          </p:cNvPr>
          <p:cNvSpPr txBox="1"/>
          <p:nvPr/>
        </p:nvSpPr>
        <p:spPr>
          <a:xfrm>
            <a:off x="1236303" y="41851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Classical Neural Distinguisher vs. Quantum Neural Distinguisher for S-DES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2B9CC4F4-FB4E-804C-9E24-FCB1B0438108}"/>
              </a:ext>
            </a:extLst>
          </p:cNvPr>
          <p:cNvSpPr/>
          <p:nvPr/>
        </p:nvSpPr>
        <p:spPr>
          <a:xfrm>
            <a:off x="250148" y="6066263"/>
            <a:ext cx="11691703" cy="664660"/>
          </a:xfrm>
          <a:prstGeom prst="frame">
            <a:avLst>
              <a:gd name="adj1" fmla="val 74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21DF591-DC24-9A4E-B877-DB052235A477}"/>
              </a:ext>
            </a:extLst>
          </p:cNvPr>
          <p:cNvSpPr/>
          <p:nvPr/>
        </p:nvSpPr>
        <p:spPr>
          <a:xfrm>
            <a:off x="256404" y="2315736"/>
            <a:ext cx="11691703" cy="369332"/>
          </a:xfrm>
          <a:prstGeom prst="frame">
            <a:avLst>
              <a:gd name="adj1" fmla="val 74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9B5D3753-7BDD-3E4C-A4E1-0E30A292EB5F}"/>
              </a:ext>
            </a:extLst>
          </p:cNvPr>
          <p:cNvSpPr/>
          <p:nvPr/>
        </p:nvSpPr>
        <p:spPr>
          <a:xfrm>
            <a:off x="250148" y="4043335"/>
            <a:ext cx="11691703" cy="664660"/>
          </a:xfrm>
          <a:prstGeom prst="frame">
            <a:avLst>
              <a:gd name="adj1" fmla="val 74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91175148-BA63-6146-8696-7067EEB63D6E}"/>
              </a:ext>
            </a:extLst>
          </p:cNvPr>
          <p:cNvSpPr/>
          <p:nvPr/>
        </p:nvSpPr>
        <p:spPr>
          <a:xfrm>
            <a:off x="256404" y="1926141"/>
            <a:ext cx="11691703" cy="369332"/>
          </a:xfrm>
          <a:prstGeom prst="frame">
            <a:avLst>
              <a:gd name="adj1" fmla="val 74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4DF3CEA7-2DD9-054B-919E-88387B4E79DA}"/>
              </a:ext>
            </a:extLst>
          </p:cNvPr>
          <p:cNvSpPr/>
          <p:nvPr/>
        </p:nvSpPr>
        <p:spPr>
          <a:xfrm>
            <a:off x="256404" y="3372191"/>
            <a:ext cx="11691703" cy="671143"/>
          </a:xfrm>
          <a:prstGeom prst="frame">
            <a:avLst>
              <a:gd name="adj1" fmla="val 7467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7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377B89F-52B6-A144-9423-DE6763AD3D04}"/>
              </a:ext>
            </a:extLst>
          </p:cNvPr>
          <p:cNvGrpSpPr/>
          <p:nvPr/>
        </p:nvGrpSpPr>
        <p:grpSpPr>
          <a:xfrm>
            <a:off x="115115" y="121104"/>
            <a:ext cx="11651768" cy="946262"/>
            <a:chOff x="115115" y="121104"/>
            <a:chExt cx="11651768" cy="946262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8BA036E0-7E5E-5F48-A6A7-867813FFB310}"/>
                </a:ext>
              </a:extLst>
            </p:cNvPr>
            <p:cNvCxnSpPr>
              <a:cxnSpLocks/>
            </p:cNvCxnSpPr>
            <p:nvPr/>
          </p:nvCxnSpPr>
          <p:spPr>
            <a:xfrm>
              <a:off x="336884" y="877654"/>
              <a:ext cx="11429999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004A648-438C-874D-BAF0-F0C7F0E6ABB4}"/>
                </a:ext>
              </a:extLst>
            </p:cNvPr>
            <p:cNvGrpSpPr/>
            <p:nvPr/>
          </p:nvGrpSpPr>
          <p:grpSpPr>
            <a:xfrm>
              <a:off x="115115" y="121104"/>
              <a:ext cx="1014831" cy="946262"/>
              <a:chOff x="1227223" y="2122898"/>
              <a:chExt cx="1014831" cy="94626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BCE6A06-1B8F-4545-9B9B-90DF1B27DDAD}"/>
                  </a:ext>
                </a:extLst>
              </p:cNvPr>
              <p:cNvSpPr/>
              <p:nvPr/>
            </p:nvSpPr>
            <p:spPr>
              <a:xfrm>
                <a:off x="1227223" y="2122898"/>
                <a:ext cx="1014831" cy="946262"/>
              </a:xfrm>
              <a:prstGeom prst="ellipse">
                <a:avLst/>
              </a:prstGeom>
              <a:solidFill>
                <a:srgbClr val="002E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80A3E6-5AAA-174C-B353-D3F5223FB9E4}"/>
                  </a:ext>
                </a:extLst>
              </p:cNvPr>
              <p:cNvSpPr/>
              <p:nvPr/>
            </p:nvSpPr>
            <p:spPr>
              <a:xfrm>
                <a:off x="1333580" y="2237532"/>
                <a:ext cx="798098" cy="73080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ADC4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SB AggroOTF Medium" panose="02020503020101020101" pitchFamily="18" charset="-127"/>
                    <a:ea typeface="SB AggroOTF Medium" panose="02020503020101020101" pitchFamily="18" charset="-127"/>
                  </a:rPr>
                  <a:t>03</a:t>
                </a:r>
                <a:endParaRPr kumimoji="1" lang="ko-KR" altLang="en-US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2B4BCB2-AF87-F64B-949A-ED72609CC8F8}"/>
                  </a:ext>
                </a:extLst>
              </p:cNvPr>
              <p:cNvSpPr/>
              <p:nvPr/>
            </p:nvSpPr>
            <p:spPr>
              <a:xfrm>
                <a:off x="1910457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9EB3A4E7-90C4-D84C-9DCF-AFB7123C3F29}"/>
                  </a:ext>
                </a:extLst>
              </p:cNvPr>
              <p:cNvSpPr/>
              <p:nvPr/>
            </p:nvSpPr>
            <p:spPr>
              <a:xfrm>
                <a:off x="1365384" y="2602934"/>
                <a:ext cx="200353" cy="202534"/>
              </a:xfrm>
              <a:prstGeom prst="ellipse">
                <a:avLst/>
              </a:prstGeom>
              <a:solidFill>
                <a:srgbClr val="ADC4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2400" b="1" dirty="0">
                  <a:solidFill>
                    <a:srgbClr val="002060"/>
                  </a:solidFill>
                  <a:latin typeface="SB AggroOTF Medium" panose="02020503020101020101" pitchFamily="18" charset="-127"/>
                  <a:ea typeface="SB AggroOTF Medium" panose="02020503020101020101" pitchFamily="18" charset="-127"/>
                </a:endParaRP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A1944B0-B3EB-ED4E-B223-53B3E4BED347}"/>
              </a:ext>
            </a:extLst>
          </p:cNvPr>
          <p:cNvSpPr txBox="1"/>
          <p:nvPr/>
        </p:nvSpPr>
        <p:spPr>
          <a:xfrm>
            <a:off x="1236303" y="418513"/>
            <a:ext cx="1126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002060"/>
                </a:solidFill>
                <a:latin typeface="SB AggroOTF Medium" panose="02020503020101020101" pitchFamily="18" charset="-127"/>
                <a:ea typeface="SB AggroOTF Medium" panose="02020503020101020101" pitchFamily="18" charset="-127"/>
              </a:rPr>
              <a:t>Discussion</a:t>
            </a:r>
            <a:endParaRPr kumimoji="1" lang="ko-KR" altLang="en-US" dirty="0">
              <a:solidFill>
                <a:srgbClr val="002060"/>
              </a:solidFill>
              <a:latin typeface="SB AggroOTF Medium" panose="02020503020101020101" pitchFamily="18" charset="-127"/>
              <a:ea typeface="SB AggroOTF Medium" panose="020205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49A554-CF0A-2C43-808A-4569375D9EC1}"/>
                  </a:ext>
                </a:extLst>
              </p:cNvPr>
              <p:cNvSpPr txBox="1"/>
              <p:nvPr/>
            </p:nvSpPr>
            <p:spPr>
              <a:xfrm>
                <a:off x="253275" y="1142377"/>
                <a:ext cx="11513607" cy="5443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The number of data : </a:t>
                </a:r>
                <a14:m>
                  <m:oMath xmlns:m="http://schemas.openxmlformats.org/officeDocument/2006/math">
                    <m:r>
                      <a:rPr kumimoji="1" lang="en-US" altLang="ko-KR" b="1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𝟓𝟎</m:t>
                    </m:r>
                    <m:r>
                      <a:rPr kumimoji="1" lang="en-US" altLang="ko-KR" b="1" i="1" dirty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𝟎</m:t>
                    </m:r>
                  </m:oMath>
                </a14:m>
                <a:endParaRPr kumimoji="1" lang="en-US" altLang="ko-KR" b="1" dirty="0">
                  <a:latin typeface="Georgia" panose="02040502050405020303" pitchFamily="18" charset="0"/>
                  <a:ea typeface="SB AggroOTF Medium" panose="02020503020101020101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Classical 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: </a:t>
                </a:r>
                <a:r>
                  <a:rPr kumimoji="1" lang="en-US" altLang="ko-KR" dirty="0">
                    <a:solidFill>
                      <a:srgbClr val="C0000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Failed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(</a:t>
                </a:r>
                <a:r>
                  <a:rPr lang="en" altLang="ko-KR" dirty="0">
                    <a:latin typeface="Georgia" panose="02040502050405020303" pitchFamily="18" charset="0"/>
                  </a:rPr>
                  <a:t>Accuracy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Quantum hybrid 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: </a:t>
                </a: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Succeeded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(</a:t>
                </a:r>
                <a:r>
                  <a:rPr lang="en" altLang="ko-KR" dirty="0">
                    <a:latin typeface="Georgia" panose="02040502050405020303" pitchFamily="18" charset="0"/>
                  </a:rPr>
                  <a:t>Accuracy exceeding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dirty="0">
                  <a:latin typeface="Georgia" panose="02040502050405020303" pitchFamily="18" charset="0"/>
                  <a:ea typeface="SB AggroOTF Medium" panose="02020503020101020101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latin typeface="Georgia" panose="02040502050405020303" pitchFamily="18" charset="0"/>
                  </a:rPr>
                  <a:t>Accuracy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52.0%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 (shots=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, epoch=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latin typeface="Georgia" panose="02040502050405020303" pitchFamily="18" charset="0"/>
                  </a:rPr>
                  <a:t>Accuracy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55.8% 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(shots=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, epoch=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)</a:t>
                </a:r>
                <a:endParaRPr kumimoji="1" lang="en-US" altLang="ko-KR" dirty="0">
                  <a:latin typeface="Georgia" panose="02040502050405020303" pitchFamily="18" charset="0"/>
                  <a:ea typeface="SB AggroOTF Medium" panose="020205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The number of data : </a:t>
                </a:r>
                <a14:m>
                  <m:oMath xmlns:m="http://schemas.openxmlformats.org/officeDocument/2006/math">
                    <m:r>
                      <a:rPr kumimoji="1" lang="en-US" altLang="ko-KR" b="1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𝟏𝟎𝟎</m:t>
                    </m:r>
                    <m:r>
                      <a:rPr kumimoji="1" lang="en-US" altLang="ko-KR" b="1" i="1" dirty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𝟎</m:t>
                    </m:r>
                  </m:oMath>
                </a14:m>
                <a:endParaRPr kumimoji="1" lang="en-US" altLang="ko-KR" b="1" dirty="0">
                  <a:latin typeface="Georgia" panose="02040502050405020303" pitchFamily="18" charset="0"/>
                  <a:ea typeface="SB AggroOTF Medium" panose="02020503020101020101" pitchFamily="18" charset="-127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Classical 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: </a:t>
                </a: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Succeeded 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(</a:t>
                </a:r>
                <a:r>
                  <a:rPr lang="en" altLang="ko-KR" dirty="0">
                    <a:latin typeface="Georgia" panose="02040502050405020303" pitchFamily="18" charset="0"/>
                  </a:rPr>
                  <a:t>Accuracy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3.5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(epoch=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  <a:ea typeface="SB AggroOTF Medium" panose="02020503020101020101" pitchFamily="18" charset="-127"/>
                      </a:rPr>
                      <m:t>50</m:t>
                    </m:r>
                  </m:oMath>
                </a14:m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))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Quantum hybrid 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: </a:t>
                </a:r>
                <a:r>
                  <a:rPr kumimoji="1" lang="en-US" altLang="ko-KR" dirty="0">
                    <a:solidFill>
                      <a:srgbClr val="0070C0"/>
                    </a:solidFill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Succeeded</a:t>
                </a: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 (</a:t>
                </a:r>
                <a:r>
                  <a:rPr lang="en" altLang="ko-KR" dirty="0">
                    <a:latin typeface="Georgia" panose="02040502050405020303" pitchFamily="18" charset="0"/>
                  </a:rPr>
                  <a:t>Accuracy exceeding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dirty="0">
                  <a:latin typeface="Georgia" panose="02040502050405020303" pitchFamily="18" charset="0"/>
                  <a:ea typeface="SB AggroOTF Medium" panose="02020503020101020101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latin typeface="Georgia" panose="02040502050405020303" pitchFamily="18" charset="0"/>
                  </a:rPr>
                  <a:t>Accuracy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(shots=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, epoch=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)</a:t>
                </a:r>
                <a:endParaRPr kumimoji="1" lang="en-US" altLang="ko-KR" dirty="0">
                  <a:latin typeface="Georgia" panose="02040502050405020303" pitchFamily="18" charset="0"/>
                  <a:ea typeface="SB AggroOTF Medium" panose="02020503020101020101" pitchFamily="18" charset="-127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latin typeface="Georgia" panose="02040502050405020303" pitchFamily="18" charset="0"/>
                  </a:rPr>
                  <a:t>Accuracy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 (shots=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, epoch=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latin typeface="Georgia" panose="02040502050405020303" pitchFamily="18" charset="0"/>
                  </a:rPr>
                  <a:t>Accuracy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(shots=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, epoch=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>
                  <a:latin typeface="Georgia" panose="02040502050405020303" pitchFamily="18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latin typeface="Georgia" panose="02040502050405020303" pitchFamily="18" charset="0"/>
                  </a:rPr>
                  <a:t>Accuracy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(shots=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, epoch=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" altLang="ko-KR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" altLang="ko-KR" dirty="0">
                    <a:latin typeface="Georgia" panose="02040502050405020303" pitchFamily="18" charset="0"/>
                  </a:rPr>
                  <a:t>) : </a:t>
                </a:r>
                <a:r>
                  <a:rPr lang="en" altLang="ko-KR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the highest accuracy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>
                    <a:latin typeface="Georgia" panose="02040502050405020303" pitchFamily="18" charset="0"/>
                    <a:ea typeface="SB AggroOTF Medium" panose="02020503020101020101" pitchFamily="18" charset="-127"/>
                  </a:rPr>
                  <a:t>Higher loss than classical networks, but higher accuracy.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649A554-CF0A-2C43-808A-4569375D9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5" y="1142377"/>
                <a:ext cx="11513607" cy="5443350"/>
              </a:xfrm>
              <a:prstGeom prst="rect">
                <a:avLst/>
              </a:prstGeom>
              <a:blipFill>
                <a:blip r:embed="rId2"/>
                <a:stretch>
                  <a:fillRect l="-441" b="-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3DB93511-5A58-5F4D-90ED-AEFD2B52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540" y="1183831"/>
            <a:ext cx="3409055" cy="241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930</Words>
  <Application>Microsoft Macintosh PowerPoint</Application>
  <PresentationFormat>와이드스크린</PresentationFormat>
  <Paragraphs>226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Georgia</vt:lpstr>
      <vt:lpstr>SB AggroOTF Medium</vt:lpstr>
      <vt:lpstr>Times New Roman</vt:lpstr>
      <vt:lpstr>Cambria Math</vt:lpstr>
      <vt:lpstr>Apple SD Gothic Neo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kim hyunji</dc:creator>
  <cp:keywords/>
  <dc:description/>
  <cp:lastModifiedBy>kim hyunji</cp:lastModifiedBy>
  <cp:revision>135</cp:revision>
  <dcterms:created xsi:type="dcterms:W3CDTF">2022-06-28T10:13:46Z</dcterms:created>
  <dcterms:modified xsi:type="dcterms:W3CDTF">2022-06-30T12:51:26Z</dcterms:modified>
  <cp:category/>
</cp:coreProperties>
</file>