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86" r:id="rId4"/>
    <p:sldId id="310" r:id="rId5"/>
    <p:sldId id="312" r:id="rId6"/>
    <p:sldId id="313" r:id="rId7"/>
    <p:sldId id="314" r:id="rId8"/>
    <p:sldId id="316" r:id="rId9"/>
    <p:sldId id="315" r:id="rId10"/>
    <p:sldId id="311" r:id="rId11"/>
    <p:sldId id="318" r:id="rId12"/>
    <p:sldId id="317" r:id="rId13"/>
    <p:sldId id="319" r:id="rId14"/>
    <p:sldId id="320" r:id="rId15"/>
    <p:sldId id="260" r:id="rId16"/>
  </p:sldIdLst>
  <p:sldSz cx="12192000" cy="6858000"/>
  <p:notesSz cx="6858000" cy="9144000"/>
  <p:embeddedFontLst>
    <p:embeddedFont>
      <p:font typeface="맑은 고딕" panose="020B0503020000020004" pitchFamily="34" charset="-127"/>
      <p:regular r:id="rId18"/>
      <p:bold r:id="rId19"/>
    </p:embeddedFont>
    <p:embeddedFont>
      <p:font typeface="나눔스퀘어_ac" panose="020B0600000101010101" pitchFamily="34" charset="-127"/>
      <p:regular r:id="rId20"/>
      <p:bold r:id="rId21"/>
      <p:italic r:id="rId22"/>
      <p:boldItalic r:id="rId23"/>
    </p:embeddedFont>
    <p:embeddedFont>
      <p:font typeface="나눔스퀘어_ac Bold" panose="020B0600000101010101" pitchFamily="34" charset="-127"/>
      <p:bold r:id="rId24"/>
    </p:embeddedFont>
    <p:embeddedFont>
      <p:font typeface="나눔스퀘어_ac ExtraBold" panose="020B0600000101010101" pitchFamily="34" charset="-127"/>
      <p:regular r:id="rId25"/>
      <p:bold r:id="rId26"/>
      <p:italic r:id="rId27"/>
      <p:boldItalic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6" autoAdjust="0"/>
    <p:restoredTop sz="87347" autoAdjust="0"/>
  </p:normalViewPr>
  <p:slideViewPr>
    <p:cSldViewPr snapToGrid="0">
      <p:cViewPr varScale="1">
        <p:scale>
          <a:sx n="111" d="100"/>
          <a:sy n="111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8828C-5788-4E04-9FD4-1FBA79A34E9E}" type="datetimeFigureOut">
              <a:rPr lang="ko-KR" altLang="en-US" smtClean="0"/>
              <a:t>2022. 7. 1.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78760-119B-44DD-AF60-8D132A330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433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155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942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122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716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136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371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261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744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331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55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56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522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755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39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ypto.modoo.at/" TargetMode="Externa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2022. 7. 1.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66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2022. 7. 1.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9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2022. 7. 1.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79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41757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14920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8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2022. 7. 1.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48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2022. 7. 1.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55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2022. 7. 1.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71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2022. 7. 1.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2022. 7. 1.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47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2022. 7. 1.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99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2022. 7. 1.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98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2022. 7. 1.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27DBA-0F48-474D-80D4-CDE52096A71A}" type="datetimeFigureOut">
              <a:rPr lang="ko-KR" altLang="en-US" smtClean="0"/>
              <a:t>2022. 7. 1.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9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L9s6hcdwz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84105" y="1041400"/>
            <a:ext cx="8403773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Vanilla GAN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84104" y="4309947"/>
            <a:ext cx="8403774" cy="16557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임세진</a:t>
            </a:r>
          </a:p>
          <a:p>
            <a:pPr>
              <a:lnSpc>
                <a:spcPct val="150000"/>
              </a:lnSpc>
            </a:pPr>
            <a:r>
              <a:rPr lang="en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3"/>
              </a:rPr>
              <a:t>https://youtu.be/SL9s6hcdwzM</a:t>
            </a:r>
            <a:endParaRPr lang="en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67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실습 코드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53768"/>
          <a:stretch/>
        </p:blipFill>
        <p:spPr>
          <a:xfrm>
            <a:off x="285291" y="2099756"/>
            <a:ext cx="5810709" cy="39137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t="48206"/>
          <a:stretch/>
        </p:blipFill>
        <p:spPr>
          <a:xfrm>
            <a:off x="6221872" y="1917141"/>
            <a:ext cx="5689586" cy="4293159"/>
          </a:xfrm>
          <a:prstGeom prst="rect">
            <a:avLst/>
          </a:prstGeom>
        </p:spPr>
      </p:pic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&lt;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모델 구조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&gt;</a:t>
            </a:r>
            <a:endParaRPr lang="en-US" altLang="ko-KR" sz="22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0543" y="2099756"/>
            <a:ext cx="2259457" cy="196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880743" y="3439101"/>
            <a:ext cx="862457" cy="2375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880743" y="4623901"/>
            <a:ext cx="4210509" cy="2097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28243" y="5613399"/>
            <a:ext cx="2056257" cy="192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819900" y="5538334"/>
            <a:ext cx="1587500" cy="2166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786243" y="4953001"/>
            <a:ext cx="989457" cy="248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798943" y="3238499"/>
            <a:ext cx="1472057" cy="226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221872" y="1917141"/>
            <a:ext cx="2553828" cy="196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677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28" y="1899784"/>
            <a:ext cx="4592732" cy="449313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실습 코드</a:t>
            </a:r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&lt;</a:t>
            </a:r>
            <a:r>
              <a:rPr lang="ko-KR" altLang="en-US" sz="2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손실함수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+ optimizer 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정의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&gt;</a:t>
            </a:r>
            <a:endParaRPr lang="en-US" altLang="ko-KR" sz="22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54328" y="2489200"/>
            <a:ext cx="4498672" cy="635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11163" y="3828849"/>
            <a:ext cx="1989137" cy="222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803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실습 코드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13941" b="41842"/>
          <a:stretch/>
        </p:blipFill>
        <p:spPr>
          <a:xfrm>
            <a:off x="556923" y="2922197"/>
            <a:ext cx="4599277" cy="372722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t="59790"/>
          <a:stretch/>
        </p:blipFill>
        <p:spPr>
          <a:xfrm>
            <a:off x="5576887" y="3195516"/>
            <a:ext cx="5909997" cy="2849684"/>
          </a:xfrm>
          <a:prstGeom prst="rect">
            <a:avLst/>
          </a:prstGeom>
        </p:spPr>
      </p:pic>
      <p:sp>
        <p:nvSpPr>
          <p:cNvPr id="22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&lt;Training 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함수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&gt;</a:t>
            </a:r>
            <a:endParaRPr lang="en-US" altLang="ko-KR" sz="22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5124" name="Picture 4" descr="Part VIII. GAN] 1. Generative Adversarial Netwokrs 개요 [2] - 라온피플 머신러닝 아카데미  : 네이버 블로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884" y="1172674"/>
            <a:ext cx="8928100" cy="15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556923" y="2951045"/>
            <a:ext cx="4599277" cy="198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576887" y="3208216"/>
            <a:ext cx="3757613" cy="2620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05367" y="3894020"/>
            <a:ext cx="4109534" cy="618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05366" y="4695317"/>
            <a:ext cx="4185734" cy="618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91091" y="5405335"/>
            <a:ext cx="1804484" cy="28109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967412" y="4704503"/>
            <a:ext cx="3757613" cy="2620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005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810" y="1754240"/>
            <a:ext cx="6210300" cy="4638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실습 코드</a:t>
            </a:r>
          </a:p>
        </p:txBody>
      </p:sp>
      <p:sp>
        <p:nvSpPr>
          <p:cNvPr id="22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&lt;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학습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&gt;</a:t>
            </a:r>
            <a:endParaRPr lang="en-US" altLang="ko-KR" sz="22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31365" y="3370993"/>
            <a:ext cx="2964586" cy="1913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731365" y="3814693"/>
            <a:ext cx="4688610" cy="919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81766" y="4845724"/>
            <a:ext cx="2833184" cy="16912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86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실습 코드</a:t>
            </a:r>
          </a:p>
        </p:txBody>
      </p:sp>
      <p:sp>
        <p:nvSpPr>
          <p:cNvPr id="22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&lt;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결과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&gt;</a:t>
            </a:r>
            <a:endParaRPr lang="en-US" altLang="ko-KR" sz="22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76" y="1925176"/>
            <a:ext cx="2566098" cy="45629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874" y="2940785"/>
            <a:ext cx="2582002" cy="25317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918" y="2542541"/>
            <a:ext cx="6110288" cy="315404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430884" y="5768775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&lt;loss&gt;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635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05878" y="125128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7A038A-B7E9-49E3-B89D-9EF95BEE4129}"/>
              </a:ext>
            </a:extLst>
          </p:cNvPr>
          <p:cNvSpPr/>
          <p:nvPr/>
        </p:nvSpPr>
        <p:spPr>
          <a:xfrm>
            <a:off x="0" y="2454449"/>
            <a:ext cx="12192000" cy="1135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6183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797634" y="1217530"/>
            <a:ext cx="7380430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01.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데이터셋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3797638" y="2136711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안정적인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GAN training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3797638" y="3052552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03. GAN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평가 지표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8" y="3968393"/>
            <a:ext cx="7380427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실습 코드</a:t>
            </a: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7" y="4884234"/>
            <a:ext cx="7380427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05.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결과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A34225-6B52-8FDE-4A72-B285B1F016EF}"/>
              </a:ext>
            </a:extLst>
          </p:cNvPr>
          <p:cNvSpPr/>
          <p:nvPr/>
        </p:nvSpPr>
        <p:spPr>
          <a:xfrm>
            <a:off x="3406140" y="4842030"/>
            <a:ext cx="8023860" cy="1458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030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Fashion-MNIST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가지 패션 아이템에 대한 흑백 이미지와 라벨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데이터셋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026" name="Picture 2" descr="http://www.gisdeveloper.co.kr/wp-content/uploads/2019/08/fashion-mnist-spr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301" y="1231899"/>
            <a:ext cx="5387974" cy="538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813" y="2381250"/>
            <a:ext cx="1530980" cy="415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89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Generator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에는 </a:t>
            </a: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ReLU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Discriminator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Leaky </a:t>
            </a: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ReLU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사용함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G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output layer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</a:t>
            </a: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Tanh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(hyperbolic tangent)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사용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D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loss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0.0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이면 실패한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학습임</a:t>
            </a:r>
            <a:endParaRPr lang="en-US" altLang="ko-KR" sz="2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G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loss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일정하게 감소할 경우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D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fake </a:t>
            </a: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img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인해 잘못 학습되고 있을 가능성↑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안정적인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GAN training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기법</a:t>
            </a:r>
          </a:p>
        </p:txBody>
      </p:sp>
      <p:pic>
        <p:nvPicPr>
          <p:cNvPr id="2050" name="Picture 2" descr="https://blog.kakaocdn.net/dn/bADclB/btqMLRqiria/yKzePLc0QB0UTMP5fE3JA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49" y="1676042"/>
            <a:ext cx="3105760" cy="235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784209" y="1975775"/>
            <a:ext cx="650299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ReLU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: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임계값보다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작으면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크면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입력값을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출력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Knockout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문제가 발생할 수 있음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어떤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layer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에서 모든 노드의 미분 값이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 나오면 이후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layer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는 학습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Leaky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ReLU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사용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: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임계치보다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작을 때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0.01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을 곱함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27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GAN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 평가 지표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GAN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통해 생성된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img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들의 문제점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lphaLcParenBoth"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Overfitting</a:t>
            </a:r>
          </a:p>
          <a:p>
            <a:pPr marL="457200" indent="-457200">
              <a:lnSpc>
                <a:spcPct val="150000"/>
              </a:lnSpc>
              <a:buAutoNum type="alphaLcParenBoth"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Mode Collapse : G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다양한 이미지를 만들어내지 못하고 비슷한 이미지만 계속 생성하는 경우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D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G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가 학습이 서로 상호작용을 하면서 학습 되어야하는데 한쪽만 학습이 잘 된 경우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학습의 불균형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10" name="Picture 2" descr="Screen Shot 2021-09-23 at 5.47.28 P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60" t="40608" b="43432"/>
          <a:stretch/>
        </p:blipFill>
        <p:spPr bwMode="auto">
          <a:xfrm>
            <a:off x="8978074" y="5741994"/>
            <a:ext cx="2378709" cy="89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3172153" y="3526163"/>
            <a:ext cx="5537142" cy="3085127"/>
            <a:chOff x="1659094" y="3125173"/>
            <a:chExt cx="5537142" cy="3085127"/>
          </a:xfrm>
        </p:grpSpPr>
        <p:grpSp>
          <p:nvGrpSpPr>
            <p:cNvPr id="6" name="그룹 5"/>
            <p:cNvGrpSpPr/>
            <p:nvPr/>
          </p:nvGrpSpPr>
          <p:grpSpPr>
            <a:xfrm>
              <a:off x="1659094" y="3125173"/>
              <a:ext cx="5537142" cy="2393572"/>
              <a:chOff x="788236" y="3617229"/>
              <a:chExt cx="5537142" cy="2393572"/>
            </a:xfrm>
          </p:grpSpPr>
          <p:pic>
            <p:nvPicPr>
              <p:cNvPr id="7" name="Picture 2" descr="Screen Shot 2021-09-23 at 5.47.28 PM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r="65798" b="55655"/>
              <a:stretch/>
            </p:blipFill>
            <p:spPr bwMode="auto">
              <a:xfrm>
                <a:off x="788236" y="3617229"/>
                <a:ext cx="2557782" cy="23439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Screen Shot 2021-09-23 at 5.47.28 PM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1038" r="68001" b="4816"/>
              <a:stretch/>
            </p:blipFill>
            <p:spPr bwMode="auto">
              <a:xfrm>
                <a:off x="3900411" y="3646258"/>
                <a:ext cx="2424967" cy="23645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직사각형 7"/>
            <p:cNvSpPr/>
            <p:nvPr/>
          </p:nvSpPr>
          <p:spPr>
            <a:xfrm>
              <a:off x="2711801" y="5840968"/>
              <a:ext cx="4523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(a)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757568" y="5840968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(b)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024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GAN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 평가 지표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사람 육안으로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GAN 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성능 평가 시 문제점</a:t>
            </a: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평가하는 사람에 따라 지표가 나눠지므로 주관적</a:t>
            </a:r>
            <a:endParaRPr lang="en-US" altLang="ko-KR" sz="22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평가하는 사람의 도메인 지식의 영향이 큼 </a:t>
            </a:r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적용할 수 있는 분야가 한정적</a:t>
            </a:r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Mode Collapse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가 일어났는지 알 수 없음</a:t>
            </a:r>
            <a:endParaRPr lang="en-US" altLang="ko-KR" sz="22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798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GAN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 평가 지표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1) CID index : 3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가지 평가지표를 곱한 값</a:t>
            </a: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>
                <a:latin typeface="Times New Roman" panose="02020603050405020304" pitchFamily="18" charset="0"/>
                <a:ea typeface="나눔스퀘어_ac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CID = Creativity </a:t>
            </a:r>
            <a:r>
              <a:rPr lang="en-US" altLang="ko-KR" sz="2200" dirty="0">
                <a:latin typeface="+mj-lt"/>
                <a:ea typeface="나눔스퀘어_ac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ko-KR" sz="2200" dirty="0">
                <a:latin typeface="Times New Roman" panose="02020603050405020304" pitchFamily="18" charset="0"/>
                <a:ea typeface="나눔스퀘어_ac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Inheritance </a:t>
            </a:r>
            <a:r>
              <a:rPr lang="en-US" altLang="ko-KR" sz="2200" dirty="0">
                <a:latin typeface="+mj-lt"/>
                <a:ea typeface="나눔스퀘어_ac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ko-KR" sz="2200" dirty="0">
                <a:latin typeface="Times New Roman" panose="02020603050405020304" pitchFamily="18" charset="0"/>
                <a:ea typeface="나눔스퀘어_ac Bold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Diversity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Creativity : 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실제 </a:t>
            </a:r>
            <a:r>
              <a:rPr lang="en-US" altLang="ko-KR" sz="22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img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와 중복이 있으면 안됨</a:t>
            </a:r>
            <a:endParaRPr lang="en-US" altLang="ko-KR" sz="2200" dirty="0">
              <a:latin typeface="Times New Roman" panose="02020603050405020304" pitchFamily="18" charset="0"/>
              <a:ea typeface="나눔스퀘어_ac Bold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Inheritance : 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생성된 </a:t>
            </a:r>
            <a:r>
              <a:rPr lang="en-US" altLang="ko-KR" sz="2200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img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는 같은 스타일을 가져야함</a:t>
            </a:r>
            <a:endParaRPr lang="en-US" altLang="ko-KR" sz="2200" dirty="0"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Diversity : 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생성된 </a:t>
            </a:r>
            <a:r>
              <a:rPr lang="en-US" altLang="ko-KR" sz="22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img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들은 서로 </a:t>
            </a:r>
            <a:r>
              <a:rPr lang="ko-KR" altLang="en-US" sz="22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달라야함</a:t>
            </a:r>
            <a:endParaRPr lang="en-US" altLang="ko-KR" sz="22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53222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GAN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 평가 지표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2) Inception Score (IS)</a:t>
            </a:r>
          </a:p>
          <a:p>
            <a:pPr>
              <a:lnSpc>
                <a:spcPct val="150000"/>
              </a:lnSpc>
            </a:pP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이미지 분류 모델에 </a:t>
            </a:r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G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가 생성한 이미지를 입력했을 때</a:t>
            </a:r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높은 확률로 해당 클래스로 예측되면</a:t>
            </a:r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생성 이미지가 실제 이미지와 비슷하다고 평가</a:t>
            </a:r>
            <a:endParaRPr lang="en-US" altLang="ko-KR" sz="2200" dirty="0"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00" dirty="0"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이미지 분류 모델의 </a:t>
            </a:r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weight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에 따라 </a:t>
            </a:r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score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가 크게 달라짐</a:t>
            </a:r>
            <a:endParaRPr lang="en-US" altLang="ko-KR" sz="2200" dirty="0"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G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가 </a:t>
            </a:r>
            <a:r>
              <a:rPr lang="en-US" altLang="ko-KR" sz="2200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img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의 </a:t>
            </a:r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Class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당 하나의 </a:t>
            </a:r>
            <a:r>
              <a:rPr lang="en-US" altLang="ko-KR" sz="2200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img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만 생성하고 그 이미지를 여러 번 반복해서 생성하는 경우에도 </a:t>
            </a:r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를 높게 받을 수 있음 </a:t>
            </a:r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Class 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내의 이미지 다양성 측정 </a:t>
            </a:r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실제 이미지를 고려하지 않음</a:t>
            </a:r>
            <a:endParaRPr lang="en-US" altLang="ko-KR" sz="22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6146" name="Picture 2" descr="imageGenra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775" y="4358898"/>
            <a:ext cx="4495087" cy="219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936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GAN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 평가 지표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3) </a:t>
            </a:r>
            <a:r>
              <a:rPr lang="en-US" altLang="ko-KR" sz="2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</a:t>
            </a:r>
            <a:r>
              <a:rPr lang="en-US" altLang="ko-KR" sz="22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Fréchet</a:t>
            </a:r>
            <a:r>
              <a:rPr lang="en-US" altLang="ko-KR" sz="2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Inception Distance (FID)</a:t>
            </a: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는 생성된 이미지만 사용하여 성능을 평가하지만</a:t>
            </a:r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, FID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는 대상 도메인의 실제 이미지 모음 통계와 생성된 이미지 모음 통계를 비교해 평가 수행</a:t>
            </a:r>
            <a:endParaRPr lang="en-US" altLang="ko-KR" sz="2200" dirty="0"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점수가 낮을수록 </a:t>
            </a:r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GAN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의 성능이 좋은 것을 의미 </a:t>
            </a:r>
            <a:endParaRPr lang="en-US" altLang="ko-KR" sz="2200" dirty="0"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  (FID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가 </a:t>
            </a:r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일 경우 가장 이상적인 모델</a:t>
            </a:r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평균적으로 </a:t>
            </a:r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FID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가 </a:t>
            </a:r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10 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내외이면 좋은 모델</a:t>
            </a:r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400" dirty="0"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특정 생성 기법이 적용된 이미지에만 의미가 있음</a:t>
            </a:r>
            <a:endParaRPr lang="en-US" altLang="ko-KR" sz="22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0365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20723</TotalTime>
  <Words>467</Words>
  <Application>Microsoft Macintosh PowerPoint</Application>
  <PresentationFormat>와이드스크린</PresentationFormat>
  <Paragraphs>82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Times New Roman</vt:lpstr>
      <vt:lpstr>나눔스퀘어_ac</vt:lpstr>
      <vt:lpstr>Arial</vt:lpstr>
      <vt:lpstr>Wingdings</vt:lpstr>
      <vt:lpstr>나눔스퀘어_ac ExtraBold</vt:lpstr>
      <vt:lpstr>나눔스퀘어_ac Bold</vt:lpstr>
      <vt:lpstr>맑은 고딕</vt:lpstr>
      <vt:lpstr>Office 테마</vt:lpstr>
      <vt:lpstr>Vanilla GAN 실습</vt:lpstr>
      <vt:lpstr>PowerPoint 프레젠테이션</vt:lpstr>
      <vt:lpstr>데이터셋</vt:lpstr>
      <vt:lpstr>안정적인 GAN training 기법</vt:lpstr>
      <vt:lpstr>GAN의 평가 지표</vt:lpstr>
      <vt:lpstr>GAN의 평가 지표</vt:lpstr>
      <vt:lpstr>GAN의 평가 지표</vt:lpstr>
      <vt:lpstr>GAN의 평가 지표</vt:lpstr>
      <vt:lpstr>GAN의 평가 지표</vt:lpstr>
      <vt:lpstr>실습 코드</vt:lpstr>
      <vt:lpstr>실습 코드</vt:lpstr>
      <vt:lpstr>실습 코드</vt:lpstr>
      <vt:lpstr>실습 코드</vt:lpstr>
      <vt:lpstr>실습 코드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03. 신경망 학습</dc:title>
  <dc:creator>user</dc:creator>
  <cp:lastModifiedBy>임세진</cp:lastModifiedBy>
  <cp:revision>456</cp:revision>
  <dcterms:created xsi:type="dcterms:W3CDTF">2021-02-28T19:38:14Z</dcterms:created>
  <dcterms:modified xsi:type="dcterms:W3CDTF">2022-07-01T00:14:52Z</dcterms:modified>
</cp:coreProperties>
</file>