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ko-KR" altLang="en-US" dirty="0"/>
              <a:t> 구성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</a:t>
            </a:r>
            <a:endParaRPr lang="en-US" altLang="ko-KR" dirty="0"/>
          </a:p>
          <a:p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0BCCE-5164-45CA-A5BF-FF2E9616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순환 신경망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DBBD3-5932-4A49-A929-F45D8892A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시퀀셜</a:t>
            </a:r>
            <a:r>
              <a:rPr lang="ko-KR" altLang="en-US" dirty="0"/>
              <a:t> 데이터에서 패턴을 인식하거나 의미 추론에 사용</a:t>
            </a:r>
            <a:endParaRPr lang="en-US" altLang="ko-KR" dirty="0"/>
          </a:p>
          <a:p>
            <a:r>
              <a:rPr lang="ko-KR" altLang="en-US" dirty="0" err="1"/>
              <a:t>시퀀셜</a:t>
            </a:r>
            <a:r>
              <a:rPr lang="en-US" altLang="ko-KR" dirty="0"/>
              <a:t>(</a:t>
            </a:r>
            <a:r>
              <a:rPr lang="ko-KR" altLang="en-US" dirty="0"/>
              <a:t>순차</a:t>
            </a:r>
            <a:r>
              <a:rPr lang="en-US" altLang="ko-KR" dirty="0"/>
              <a:t>) </a:t>
            </a:r>
            <a:r>
              <a:rPr lang="ko-KR" altLang="en-US" dirty="0"/>
              <a:t>특성을 가지므로 단순한 레이어로 다양한 구성 가능</a:t>
            </a:r>
          </a:p>
        </p:txBody>
      </p:sp>
      <p:pic>
        <p:nvPicPr>
          <p:cNvPr id="5" name="그림 4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DC77D34F-052C-4149-913B-92BE14A5E4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5" t="6745" r="6745" b="6745"/>
          <a:stretch/>
        </p:blipFill>
        <p:spPr>
          <a:xfrm>
            <a:off x="2918604" y="3429000"/>
            <a:ext cx="6354792" cy="251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6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C1387-9DE8-4283-993B-ABA1646E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진행 방향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B9259-16B0-4D11-8805-43CB0785C2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딥러닝 라이브러리를 사용한 모델 작성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Tensorflow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 </a:t>
            </a:r>
            <a:r>
              <a:rPr lang="ko-KR" altLang="en-US" dirty="0"/>
              <a:t>위주로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딥러닝 주제에 알맞은 라이브러리로 판단 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모델의 학습 방법 습득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 err="1"/>
              <a:t>마스킹</a:t>
            </a:r>
            <a:r>
              <a:rPr lang="ko-KR" altLang="en-US" dirty="0"/>
              <a:t> 관련 내용 정리</a:t>
            </a:r>
          </a:p>
        </p:txBody>
      </p:sp>
    </p:spTree>
    <p:extLst>
      <p:ext uri="{BB962C8B-B14F-4D97-AF65-F5344CB8AC3E}">
        <p14:creationId xmlns:p14="http://schemas.microsoft.com/office/powerpoint/2010/main" val="398608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순환 신경망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진행 방향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인공지능의 뉴런은 인간의 신경계를 묘사</a:t>
            </a:r>
            <a:endParaRPr lang="en-US" altLang="ko-KR" dirty="0"/>
          </a:p>
          <a:p>
            <a:pPr lvl="1"/>
            <a:r>
              <a:rPr lang="en-US" altLang="ko-KR" dirty="0"/>
              <a:t>x: </a:t>
            </a:r>
            <a:r>
              <a:rPr lang="ko-KR" altLang="en-US" dirty="0"/>
              <a:t>신호의 양</a:t>
            </a:r>
            <a:endParaRPr lang="en-US" altLang="ko-KR" dirty="0"/>
          </a:p>
          <a:p>
            <a:pPr lvl="1"/>
            <a:r>
              <a:rPr lang="en-US" altLang="ko-KR" dirty="0"/>
              <a:t>w: </a:t>
            </a:r>
            <a:r>
              <a:rPr lang="ko-KR" altLang="en-US" dirty="0"/>
              <a:t>신호의 강도</a:t>
            </a:r>
            <a:endParaRPr lang="en-US" altLang="ko-KR" dirty="0"/>
          </a:p>
          <a:p>
            <a:pPr lvl="1"/>
            <a:r>
              <a:rPr lang="en-US" altLang="ko-KR" dirty="0"/>
              <a:t>x*w: </a:t>
            </a:r>
            <a:r>
              <a:rPr lang="ko-KR" altLang="en-US" dirty="0"/>
              <a:t>신호의 양과 강도가 곱해진 값</a:t>
            </a:r>
            <a:endParaRPr lang="en-US" altLang="ko-KR" dirty="0"/>
          </a:p>
          <a:p>
            <a:pPr lvl="1"/>
            <a:r>
              <a:rPr lang="en-US" altLang="ko-KR" dirty="0"/>
              <a:t>f: </a:t>
            </a:r>
            <a:r>
              <a:rPr lang="ko-KR" altLang="en-US" dirty="0"/>
              <a:t>신호의 양을 결정짓는 규칙 </a:t>
            </a:r>
            <a:r>
              <a:rPr lang="en-US" altLang="ko-KR" dirty="0"/>
              <a:t>(= </a:t>
            </a:r>
            <a:r>
              <a:rPr lang="ko-KR" altLang="en-US" dirty="0"/>
              <a:t>활성화 함수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1E1376-122C-430F-911B-FD1ED29B7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87" y="3681412"/>
            <a:ext cx="7912226" cy="29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D96F0-0121-454E-9AA0-5242A0D6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55B9C-D401-473E-BF12-E62FB4FE2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초록</a:t>
            </a:r>
            <a:r>
              <a:rPr lang="en-US" altLang="ko-KR" dirty="0"/>
              <a:t>: w</a:t>
            </a:r>
          </a:p>
          <a:p>
            <a:r>
              <a:rPr lang="ko-KR" altLang="en-US" dirty="0"/>
              <a:t>회색</a:t>
            </a:r>
            <a:r>
              <a:rPr lang="en-US" altLang="ko-KR" dirty="0"/>
              <a:t>: x</a:t>
            </a:r>
          </a:p>
          <a:p>
            <a:r>
              <a:rPr lang="ko-KR" altLang="en-US" dirty="0"/>
              <a:t>노랑</a:t>
            </a:r>
            <a:r>
              <a:rPr lang="en-US" altLang="ko-KR" dirty="0"/>
              <a:t>, </a:t>
            </a:r>
            <a:r>
              <a:rPr lang="ko-KR" altLang="en-US" dirty="0"/>
              <a:t>빨강</a:t>
            </a:r>
            <a:r>
              <a:rPr lang="en-US" altLang="ko-KR" dirty="0"/>
              <a:t>: </a:t>
            </a:r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ko-KR" altLang="en-US" dirty="0"/>
              <a:t>파랑</a:t>
            </a:r>
            <a:r>
              <a:rPr lang="en-US" altLang="ko-KR" dirty="0"/>
              <a:t>: </a:t>
            </a:r>
            <a:r>
              <a:rPr lang="ko-KR" altLang="en-US" dirty="0"/>
              <a:t>활성화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D0A575-C6A7-4962-B0D9-2146D1E766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8" r="26038"/>
          <a:stretch/>
        </p:blipFill>
        <p:spPr>
          <a:xfrm>
            <a:off x="8376336" y="1673526"/>
            <a:ext cx="3403744" cy="35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0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FAA5C-A433-4E48-BF85-DD811797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FE976-A8AB-43E6-8C6B-A9AF20917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입출력을 연결할 때는 </a:t>
            </a:r>
            <a:r>
              <a:rPr lang="en-US" altLang="ko-KR" b="1" dirty="0">
                <a:solidFill>
                  <a:srgbClr val="FF0000"/>
                </a:solidFill>
              </a:rPr>
              <a:t>Dense </a:t>
            </a:r>
            <a:r>
              <a:rPr lang="ko-KR" altLang="en-US" b="1" dirty="0">
                <a:solidFill>
                  <a:srgbClr val="FF0000"/>
                </a:solidFill>
              </a:rPr>
              <a:t>레이어</a:t>
            </a:r>
            <a:r>
              <a:rPr lang="ko-KR" altLang="en-US" dirty="0"/>
              <a:t>를 사용</a:t>
            </a:r>
            <a:endParaRPr lang="en-US" altLang="ko-KR" dirty="0"/>
          </a:p>
          <a:p>
            <a:r>
              <a:rPr lang="ko-KR" altLang="en-US" dirty="0"/>
              <a:t>입력 뉴런 수와 출력 뉴런 수에 상관 없이 연결 가능</a:t>
            </a:r>
            <a:endParaRPr lang="en-US" altLang="ko-KR" dirty="0"/>
          </a:p>
          <a:p>
            <a:r>
              <a:rPr lang="en-US" altLang="ko-KR" dirty="0"/>
              <a:t>Dense </a:t>
            </a:r>
            <a:r>
              <a:rPr lang="ko-KR" altLang="en-US" dirty="0"/>
              <a:t>레이어는 주로 출력층으로 많이 사용</a:t>
            </a:r>
          </a:p>
        </p:txBody>
      </p:sp>
      <p:pic>
        <p:nvPicPr>
          <p:cNvPr id="5" name="그림 4" descr="장난감이(가) 표시된 사진&#10;&#10;자동 생성된 설명">
            <a:extLst>
              <a:ext uri="{FF2B5EF4-FFF2-40B4-BE49-F238E27FC236}">
                <a16:creationId xmlns:a16="http://schemas.microsoft.com/office/drawing/2014/main" id="{BEBADF5A-31C5-49FC-A288-3325A1A7F4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3335547" y="3347049"/>
            <a:ext cx="2443780" cy="24248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43FA20-0218-401C-B5A9-FD723E529F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5"/>
          <a:stretch/>
        </p:blipFill>
        <p:spPr>
          <a:xfrm>
            <a:off x="7078506" y="3257944"/>
            <a:ext cx="2037643" cy="26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9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48408-FF02-4AA8-9C10-416833CE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19C73A-21BA-44CF-B36E-CB61E86F2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다층 </a:t>
            </a:r>
            <a:r>
              <a:rPr lang="ko-KR" altLang="en-US" dirty="0" err="1"/>
              <a:t>퍼셉트론은</a:t>
            </a:r>
            <a:r>
              <a:rPr lang="ko-KR" altLang="en-US" dirty="0"/>
              <a:t> 가장 기본적인 모델로 대부분 문제에 사용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이진 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다중 클래스 분류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Dense </a:t>
            </a:r>
            <a:r>
              <a:rPr lang="ko-KR" altLang="en-US" dirty="0"/>
              <a:t>레이어를 사용하여 입력 값과 출력 값을 유연하게 연결</a:t>
            </a:r>
          </a:p>
        </p:txBody>
      </p:sp>
    </p:spTree>
    <p:extLst>
      <p:ext uri="{BB962C8B-B14F-4D97-AF65-F5344CB8AC3E}">
        <p14:creationId xmlns:p14="http://schemas.microsoft.com/office/powerpoint/2010/main" val="271905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9990A-4D9B-461C-9477-6495F92E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6BA3E-B717-49D6-9C90-F69A65CA4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컨볼루션</a:t>
            </a:r>
            <a:r>
              <a:rPr lang="ko-KR" altLang="en-US" dirty="0"/>
              <a:t> 레이어는 필터를 통해 특징을 추출</a:t>
            </a:r>
            <a:endParaRPr lang="en-US" altLang="ko-KR" dirty="0"/>
          </a:p>
          <a:p>
            <a:r>
              <a:rPr lang="ko-KR" altLang="en-US" dirty="0"/>
              <a:t>주로 영상 인식에 쓰이고 </a:t>
            </a:r>
            <a:r>
              <a:rPr lang="en-US" altLang="ko-KR" dirty="0"/>
              <a:t>Conv2D </a:t>
            </a:r>
            <a:r>
              <a:rPr lang="ko-KR" altLang="en-US" dirty="0"/>
              <a:t>레이어를 사용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필터</a:t>
            </a:r>
            <a:r>
              <a:rPr lang="ko-KR" altLang="en-US" dirty="0"/>
              <a:t>가 이미지를 순회하면서 결과 값을 모아서 출력 생성</a:t>
            </a:r>
            <a:endParaRPr lang="en-US" altLang="ko-KR" dirty="0"/>
          </a:p>
          <a:p>
            <a:pPr lvl="1"/>
            <a:r>
              <a:rPr lang="ko-KR" altLang="en-US" dirty="0"/>
              <a:t>출력에 </a:t>
            </a:r>
            <a:r>
              <a:rPr lang="ko-KR" altLang="en-US" b="1" dirty="0">
                <a:solidFill>
                  <a:srgbClr val="FF0000"/>
                </a:solidFill>
              </a:rPr>
              <a:t>영향을 주는 부분은 제한적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D07BF5-BAD3-4B96-9DB5-EEA961D84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9" t="20252" r="10799" b="10799"/>
          <a:stretch/>
        </p:blipFill>
        <p:spPr>
          <a:xfrm>
            <a:off x="3117011" y="3699183"/>
            <a:ext cx="5957978" cy="29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2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B3697-9357-4B98-9D8B-628CEB9F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BB773D-B0EA-49C7-9EF6-53C350F3C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이미지의 채널과 필터의 수</a:t>
            </a:r>
            <a:r>
              <a:rPr lang="en-US" altLang="ko-KR" dirty="0"/>
              <a:t>, </a:t>
            </a:r>
            <a:r>
              <a:rPr lang="ko-KR" altLang="en-US" dirty="0"/>
              <a:t>크기에 따라 가중치 수 결정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2C30B8-CAFD-45A5-A41A-F19ACE9190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0" r="21580"/>
          <a:stretch/>
        </p:blipFill>
        <p:spPr>
          <a:xfrm>
            <a:off x="828136" y="3963551"/>
            <a:ext cx="3780401" cy="2429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83593-840E-4231-93E4-10B9C8C23D63}"/>
              </a:ext>
            </a:extLst>
          </p:cNvPr>
          <p:cNvSpPr txBox="1"/>
          <p:nvPr/>
        </p:nvSpPr>
        <p:spPr>
          <a:xfrm>
            <a:off x="1354347" y="2734574"/>
            <a:ext cx="2622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</a:t>
            </a:r>
            <a:r>
              <a:rPr lang="en-US" altLang="ko-KR" dirty="0"/>
              <a:t>: 3x3,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필터</a:t>
            </a:r>
            <a:r>
              <a:rPr lang="en-US" altLang="ko-KR" dirty="0"/>
              <a:t>: 2x2, 3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가중치</a:t>
            </a:r>
            <a:r>
              <a:rPr lang="en-US" altLang="ko-KR" dirty="0"/>
              <a:t>: 12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출력 이미지</a:t>
            </a:r>
            <a:r>
              <a:rPr lang="en-US" altLang="ko-KR" dirty="0"/>
              <a:t>: 3x3, 3</a:t>
            </a:r>
            <a:r>
              <a:rPr lang="ko-KR" altLang="en-US" dirty="0"/>
              <a:t>개</a:t>
            </a:r>
          </a:p>
        </p:txBody>
      </p:sp>
      <p:pic>
        <p:nvPicPr>
          <p:cNvPr id="8" name="그림 7" descr="레고, 장난감이(가) 표시된 사진&#10;&#10;자동 생성된 설명">
            <a:extLst>
              <a:ext uri="{FF2B5EF4-FFF2-40B4-BE49-F238E27FC236}">
                <a16:creationId xmlns:a16="http://schemas.microsoft.com/office/drawing/2014/main" id="{7E241CA9-9B6F-41F3-933B-3FA9EF7386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7" r="21297"/>
          <a:stretch/>
        </p:blipFill>
        <p:spPr>
          <a:xfrm>
            <a:off x="6227499" y="3934903"/>
            <a:ext cx="3302617" cy="2429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54E1F1-CBEF-4E82-808D-996082C29CE0}"/>
              </a:ext>
            </a:extLst>
          </p:cNvPr>
          <p:cNvSpPr txBox="1"/>
          <p:nvPr/>
        </p:nvSpPr>
        <p:spPr>
          <a:xfrm>
            <a:off x="6567592" y="2776448"/>
            <a:ext cx="2622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이미지</a:t>
            </a:r>
            <a:r>
              <a:rPr lang="en-US" altLang="ko-KR" dirty="0"/>
              <a:t>: 3x3, 3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필터</a:t>
            </a:r>
            <a:r>
              <a:rPr lang="en-US" altLang="ko-KR" dirty="0"/>
              <a:t>: 2x2, 1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가중치</a:t>
            </a:r>
            <a:r>
              <a:rPr lang="en-US" altLang="ko-KR" dirty="0"/>
              <a:t>: 12</a:t>
            </a:r>
            <a:r>
              <a:rPr lang="ko-KR" altLang="en-US" dirty="0"/>
              <a:t>개</a:t>
            </a:r>
            <a:endParaRPr lang="en-US" altLang="ko-KR" dirty="0"/>
          </a:p>
          <a:p>
            <a:pPr algn="ctr"/>
            <a:r>
              <a:rPr lang="ko-KR" altLang="en-US" dirty="0"/>
              <a:t>출력 이미지</a:t>
            </a:r>
            <a:r>
              <a:rPr lang="en-US" altLang="ko-KR" dirty="0"/>
              <a:t>: 3x3, 1</a:t>
            </a:r>
            <a:r>
              <a:rPr lang="ko-KR" altLang="en-US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242557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F6FB7-B4C0-40B8-B058-898BD8CD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0A96C-6198-4C47-8520-AD89F0032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맥스 </a:t>
            </a:r>
            <a:r>
              <a:rPr lang="ko-KR" altLang="en-US" dirty="0" err="1"/>
              <a:t>풀링</a:t>
            </a:r>
            <a:r>
              <a:rPr lang="en-US" altLang="ko-KR" dirty="0"/>
              <a:t>(Max Pooling)</a:t>
            </a:r>
            <a:r>
              <a:rPr lang="ko-KR" altLang="en-US" dirty="0"/>
              <a:t>은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레이어의 출력 이미지에 사용</a:t>
            </a:r>
            <a:endParaRPr lang="en-US" altLang="ko-KR" dirty="0"/>
          </a:p>
          <a:p>
            <a:r>
              <a:rPr lang="ko-KR" altLang="en-US" dirty="0"/>
              <a:t>출력 이미지의 특정 값을 추출하여 작은 크기의 출력을 생성</a:t>
            </a:r>
            <a:endParaRPr lang="en-US" altLang="ko-KR" dirty="0"/>
          </a:p>
          <a:p>
            <a:r>
              <a:rPr lang="ko-KR" altLang="en-US" dirty="0" err="1"/>
              <a:t>플래튼</a:t>
            </a:r>
            <a:r>
              <a:rPr lang="en-US" altLang="ko-KR" dirty="0"/>
              <a:t>(Flatten) </a:t>
            </a:r>
            <a:r>
              <a:rPr lang="ko-KR" altLang="en-US" dirty="0"/>
              <a:t>레이어는 </a:t>
            </a:r>
            <a:r>
              <a:rPr lang="en-US" altLang="ko-KR" dirty="0"/>
              <a:t>2</a:t>
            </a:r>
            <a:r>
              <a:rPr lang="ko-KR" altLang="en-US" dirty="0"/>
              <a:t>차원 데이터를 </a:t>
            </a:r>
            <a:r>
              <a:rPr lang="en-US" altLang="ko-KR" dirty="0"/>
              <a:t>1</a:t>
            </a:r>
            <a:r>
              <a:rPr lang="ko-KR" altLang="en-US" dirty="0"/>
              <a:t>차원 형식으로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546CFF-5242-4306-8D78-CD59057BC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91" y="3666206"/>
            <a:ext cx="5106838" cy="1696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2320FF-3CD2-4BA0-B27C-375BC0700B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24" r="27524"/>
          <a:stretch/>
        </p:blipFill>
        <p:spPr>
          <a:xfrm>
            <a:off x="7177178" y="3917452"/>
            <a:ext cx="3203276" cy="1605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F986D-6CB9-414D-B286-096002AFF6C3}"/>
              </a:ext>
            </a:extLst>
          </p:cNvPr>
          <p:cNvSpPr txBox="1"/>
          <p:nvPr/>
        </p:nvSpPr>
        <p:spPr>
          <a:xfrm>
            <a:off x="2708695" y="5338279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맥스 </a:t>
            </a:r>
            <a:r>
              <a:rPr lang="ko-KR" altLang="en-US" dirty="0" err="1"/>
              <a:t>풀링</a:t>
            </a:r>
            <a:r>
              <a:rPr lang="ko-KR" altLang="en-US" dirty="0"/>
              <a:t> 레이어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6E98C-719C-49E4-A12C-596948DDAF86}"/>
              </a:ext>
            </a:extLst>
          </p:cNvPr>
          <p:cNvSpPr txBox="1"/>
          <p:nvPr/>
        </p:nvSpPr>
        <p:spPr>
          <a:xfrm>
            <a:off x="7467601" y="5368581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플래튼</a:t>
            </a:r>
            <a:r>
              <a:rPr lang="ko-KR" altLang="en-US" dirty="0"/>
              <a:t> 레이어</a:t>
            </a:r>
          </a:p>
        </p:txBody>
      </p:sp>
    </p:spTree>
    <p:extLst>
      <p:ext uri="{BB962C8B-B14F-4D97-AF65-F5344CB8AC3E}">
        <p14:creationId xmlns:p14="http://schemas.microsoft.com/office/powerpoint/2010/main" val="18878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300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다층 퍼셉트론 구성</vt:lpstr>
      <vt:lpstr>PowerPoint 프레젠테이션</vt:lpstr>
      <vt:lpstr> 다층 퍼셉트론</vt:lpstr>
      <vt:lpstr> 다층 퍼셉트론</vt:lpstr>
      <vt:lpstr> 다층 퍼셉트론</vt:lpstr>
      <vt:lpstr> 다층 퍼셉트론</vt:lpstr>
      <vt:lpstr> 컨볼루션 레이어</vt:lpstr>
      <vt:lpstr> 컨볼루션 레이어</vt:lpstr>
      <vt:lpstr> 컨볼루션 레이어</vt:lpstr>
      <vt:lpstr> 순환 신경망</vt:lpstr>
      <vt:lpstr> 향후 진행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60</cp:revision>
  <dcterms:created xsi:type="dcterms:W3CDTF">2019-03-05T04:29:07Z</dcterms:created>
  <dcterms:modified xsi:type="dcterms:W3CDTF">2021-11-21T10:55:18Z</dcterms:modified>
</cp:coreProperties>
</file>