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269" r:id="rId3"/>
    <p:sldId id="283" r:id="rId4"/>
    <p:sldId id="286" r:id="rId5"/>
    <p:sldId id="287" r:id="rId6"/>
    <p:sldId id="288" r:id="rId7"/>
    <p:sldId id="290" r:id="rId8"/>
    <p:sldId id="291" r:id="rId9"/>
    <p:sldId id="289" r:id="rId10"/>
    <p:sldId id="292" r:id="rId11"/>
    <p:sldId id="293" r:id="rId12"/>
    <p:sldId id="294" r:id="rId13"/>
    <p:sldId id="295" r:id="rId14"/>
    <p:sldId id="298" r:id="rId15"/>
    <p:sldId id="296" r:id="rId16"/>
    <p:sldId id="297" r:id="rId17"/>
    <p:sldId id="299" r:id="rId18"/>
    <p:sldId id="308" r:id="rId19"/>
    <p:sldId id="300" r:id="rId20"/>
    <p:sldId id="301" r:id="rId21"/>
    <p:sldId id="309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27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양유진" initials="양" lastIdx="1" clrIdx="0">
    <p:extLst>
      <p:ext uri="{19B8F6BF-5375-455C-9EA6-DF929625EA0E}">
        <p15:presenceInfo xmlns:p15="http://schemas.microsoft.com/office/powerpoint/2012/main" userId="양유진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C1C1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1335" autoAdjust="0"/>
  </p:normalViewPr>
  <p:slideViewPr>
    <p:cSldViewPr snapToGrid="0">
      <p:cViewPr varScale="1">
        <p:scale>
          <a:sx n="104" d="100"/>
          <a:sy n="104" d="100"/>
        </p:scale>
        <p:origin x="56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hWnd</a:t>
            </a:r>
            <a:r>
              <a:rPr lang="en-US" altLang="ko-KR" dirty="0"/>
              <a:t> = Handle Window</a:t>
            </a:r>
            <a:r>
              <a:rPr lang="ko-KR" altLang="en-US" dirty="0"/>
              <a:t>의 약자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69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SFlPMg0D0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리버스 엔지니어링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(3)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  <a:hlinkClick r:id="rId2"/>
              </a:rPr>
              <a:t>https://youtu.be/1SFlPMg0D0E</a:t>
            </a:r>
            <a:r>
              <a:rPr lang="en-US" altLang="ko-KR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C0846B7-B5C7-46A2-9591-2E1C1EC2D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34" y="1309878"/>
            <a:ext cx="9727007" cy="506857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문자열 변경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5F1AF-6A1B-4014-8945-1EC46BE90188}"/>
              </a:ext>
            </a:extLst>
          </p:cNvPr>
          <p:cNvSpPr txBox="1"/>
          <p:nvPr/>
        </p:nvSpPr>
        <p:spPr>
          <a:xfrm>
            <a:off x="6613254" y="2671451"/>
            <a:ext cx="216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검색결과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3E0655-049D-4388-8723-459F6BD66C39}"/>
              </a:ext>
            </a:extLst>
          </p:cNvPr>
          <p:cNvSpPr/>
          <p:nvPr/>
        </p:nvSpPr>
        <p:spPr>
          <a:xfrm>
            <a:off x="7088135" y="3236581"/>
            <a:ext cx="1023054" cy="192419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1B8A82-E65D-43E0-9049-1FA580080B5E}"/>
              </a:ext>
            </a:extLst>
          </p:cNvPr>
          <p:cNvSpPr/>
          <p:nvPr/>
        </p:nvSpPr>
        <p:spPr>
          <a:xfrm>
            <a:off x="7088135" y="3426321"/>
            <a:ext cx="496780" cy="112867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275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문자열 변경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856A1B-4044-442D-A597-830E4CB2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66" y="1430294"/>
            <a:ext cx="10130067" cy="47534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B38E4FF-7CCF-4951-936D-A8FD956BC6B9}"/>
              </a:ext>
            </a:extLst>
          </p:cNvPr>
          <p:cNvSpPr/>
          <p:nvPr/>
        </p:nvSpPr>
        <p:spPr>
          <a:xfrm>
            <a:off x="3204533" y="3606281"/>
            <a:ext cx="2606150" cy="9065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4DC00-D883-46C0-A60C-89252592DAFF}"/>
              </a:ext>
            </a:extLst>
          </p:cNvPr>
          <p:cNvSpPr txBox="1"/>
          <p:nvPr/>
        </p:nvSpPr>
        <p:spPr>
          <a:xfrm>
            <a:off x="4007863" y="4564376"/>
            <a:ext cx="12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Ctrl + G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109BBA-811A-4AC8-90D6-AB826631D8E6}"/>
              </a:ext>
            </a:extLst>
          </p:cNvPr>
          <p:cNvSpPr/>
          <p:nvPr/>
        </p:nvSpPr>
        <p:spPr>
          <a:xfrm>
            <a:off x="3298966" y="3930437"/>
            <a:ext cx="470467" cy="141604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48A738-7521-4A53-B6AD-17D4631BDC28}"/>
              </a:ext>
            </a:extLst>
          </p:cNvPr>
          <p:cNvSpPr/>
          <p:nvPr/>
        </p:nvSpPr>
        <p:spPr>
          <a:xfrm>
            <a:off x="5810683" y="4109152"/>
            <a:ext cx="570636" cy="107613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270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F771F52-8FA6-418A-80F4-2D47F5AE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29" y="1129946"/>
            <a:ext cx="9898096" cy="530476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문자열 변경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11DFF5-2196-4E34-9EFC-86766E74BEBB}"/>
              </a:ext>
            </a:extLst>
          </p:cNvPr>
          <p:cNvSpPr/>
          <p:nvPr/>
        </p:nvSpPr>
        <p:spPr>
          <a:xfrm>
            <a:off x="4221994" y="2902391"/>
            <a:ext cx="2866140" cy="1637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E56E24-69F7-49C2-87F6-63AEA58CA042}"/>
              </a:ext>
            </a:extLst>
          </p:cNvPr>
          <p:cNvSpPr txBox="1"/>
          <p:nvPr/>
        </p:nvSpPr>
        <p:spPr>
          <a:xfrm>
            <a:off x="4394457" y="4539848"/>
            <a:ext cx="12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Spacebar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3E23AE-E4E7-407D-AD97-F83A01F2B3C2}"/>
              </a:ext>
            </a:extLst>
          </p:cNvPr>
          <p:cNvSpPr/>
          <p:nvPr/>
        </p:nvSpPr>
        <p:spPr>
          <a:xfrm>
            <a:off x="4753562" y="3421024"/>
            <a:ext cx="1620000" cy="131322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2648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문자열 변경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B2BA51A-5FBB-48BC-97DE-A54408A7D0F1}"/>
              </a:ext>
            </a:extLst>
          </p:cNvPr>
          <p:cNvGrpSpPr/>
          <p:nvPr/>
        </p:nvGrpSpPr>
        <p:grpSpPr>
          <a:xfrm>
            <a:off x="1289498" y="2823344"/>
            <a:ext cx="4001331" cy="1909923"/>
            <a:chOff x="6992906" y="1455233"/>
            <a:chExt cx="4001331" cy="1909923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EF5BF15-FE90-4A43-AAA9-56EA671AE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92906" y="1455233"/>
              <a:ext cx="4001331" cy="190992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BAC9228-E21F-4BA7-AAE1-3789BA80D542}"/>
                </a:ext>
              </a:extLst>
            </p:cNvPr>
            <p:cNvSpPr/>
            <p:nvPr/>
          </p:nvSpPr>
          <p:spPr>
            <a:xfrm>
              <a:off x="9965913" y="1644254"/>
              <a:ext cx="868766" cy="163946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23B4A48-1DD7-4736-87B7-FBC22F6D14EB}"/>
                </a:ext>
              </a:extLst>
            </p:cNvPr>
            <p:cNvSpPr/>
            <p:nvPr/>
          </p:nvSpPr>
          <p:spPr>
            <a:xfrm>
              <a:off x="9965913" y="1808200"/>
              <a:ext cx="611016" cy="73642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A68F48-90E9-4477-9562-C5A05E2468B3}"/>
              </a:ext>
            </a:extLst>
          </p:cNvPr>
          <p:cNvGrpSpPr/>
          <p:nvPr/>
        </p:nvGrpSpPr>
        <p:grpSpPr>
          <a:xfrm>
            <a:off x="1289498" y="1109246"/>
            <a:ext cx="3920740" cy="1648405"/>
            <a:chOff x="661220" y="1343418"/>
            <a:chExt cx="3920740" cy="164840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57FB52A-BFC0-449A-B4FF-E8C6BDE6E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220" y="1343418"/>
              <a:ext cx="3920740" cy="16484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12D2CBC-7C2A-4789-A9E0-C401B72ADCAB}"/>
                </a:ext>
              </a:extLst>
            </p:cNvPr>
            <p:cNvSpPr/>
            <p:nvPr/>
          </p:nvSpPr>
          <p:spPr>
            <a:xfrm>
              <a:off x="1394144" y="1608271"/>
              <a:ext cx="2146854" cy="123790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7499E01-38AB-42B4-8C50-72C35963E65D}"/>
              </a:ext>
            </a:extLst>
          </p:cNvPr>
          <p:cNvGrpSpPr/>
          <p:nvPr/>
        </p:nvGrpSpPr>
        <p:grpSpPr>
          <a:xfrm>
            <a:off x="1567771" y="4922288"/>
            <a:ext cx="3459173" cy="1846746"/>
            <a:chOff x="661220" y="3752748"/>
            <a:chExt cx="5318243" cy="2839246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6581D76-805E-49CF-92F8-EC6613488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1220" y="3752748"/>
              <a:ext cx="5318243" cy="283924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70EDEA3-812B-4911-9C0B-174DD170B5C0}"/>
                </a:ext>
              </a:extLst>
            </p:cNvPr>
            <p:cNvSpPr/>
            <p:nvPr/>
          </p:nvSpPr>
          <p:spPr>
            <a:xfrm>
              <a:off x="2260909" y="5274598"/>
              <a:ext cx="1476000" cy="147285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84036F4C-CF9C-4CEA-B010-0097CC1D6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05" y="1210025"/>
            <a:ext cx="5239677" cy="221897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1AC38553-6C43-418A-A40A-1602DDA2B196}"/>
              </a:ext>
            </a:extLst>
          </p:cNvPr>
          <p:cNvGrpSpPr/>
          <p:nvPr/>
        </p:nvGrpSpPr>
        <p:grpSpPr>
          <a:xfrm>
            <a:off x="6486208" y="3890025"/>
            <a:ext cx="4796669" cy="2256345"/>
            <a:chOff x="6264705" y="3515673"/>
            <a:chExt cx="4796669" cy="2256345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D6CBFE04-A01F-4651-BF6A-283C879B7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4705" y="3515673"/>
              <a:ext cx="4796669" cy="2256345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98E73A0-5488-4835-B7B4-F8ADEA3F4ADC}"/>
                </a:ext>
              </a:extLst>
            </p:cNvPr>
            <p:cNvSpPr/>
            <p:nvPr/>
          </p:nvSpPr>
          <p:spPr>
            <a:xfrm>
              <a:off x="7546925" y="4094605"/>
              <a:ext cx="2284409" cy="121454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D50C8A1-A9B3-415C-8690-4E6A0C2AF14A}"/>
              </a:ext>
            </a:extLst>
          </p:cNvPr>
          <p:cNvSpPr/>
          <p:nvPr/>
        </p:nvSpPr>
        <p:spPr>
          <a:xfrm>
            <a:off x="7286870" y="1340760"/>
            <a:ext cx="2881994" cy="1641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4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문자열 변경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1147D3-9132-4DFF-BA54-8B9ECC7CE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17" y="2426201"/>
            <a:ext cx="2686863" cy="20055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4FD5FD-D198-4E09-BFB1-7AC8DBE6719A}"/>
              </a:ext>
            </a:extLst>
          </p:cNvPr>
          <p:cNvSpPr txBox="1"/>
          <p:nvPr/>
        </p:nvSpPr>
        <p:spPr>
          <a:xfrm>
            <a:off x="9057547" y="4511352"/>
            <a:ext cx="278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PixtopianBook1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 저장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7FF8E11-BB5D-4AC3-8076-E31A54520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344117"/>
            <a:ext cx="4410047" cy="45567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AE82CEF-802B-43F2-B5A0-CCAE8344F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000" y="1344117"/>
            <a:ext cx="4052942" cy="455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6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문자열 변경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결과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343E03-3297-41D9-8F33-618E1982C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636" y="1816855"/>
            <a:ext cx="5677803" cy="401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0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그룹 생성 제한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FA00C8-A284-42CA-A980-8B0DA575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796833"/>
            <a:ext cx="5634108" cy="402171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B8FF4E1-2346-4116-BEA9-1BE11A81EA6A}"/>
              </a:ext>
            </a:extLst>
          </p:cNvPr>
          <p:cNvSpPr/>
          <p:nvPr/>
        </p:nvSpPr>
        <p:spPr>
          <a:xfrm>
            <a:off x="2744177" y="2856206"/>
            <a:ext cx="802588" cy="2194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F2F92-36E3-4BCA-BDCC-7C130E0E9573}"/>
              </a:ext>
            </a:extLst>
          </p:cNvPr>
          <p:cNvSpPr txBox="1"/>
          <p:nvPr/>
        </p:nvSpPr>
        <p:spPr>
          <a:xfrm>
            <a:off x="2537405" y="3075705"/>
            <a:ext cx="1216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그룹추가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BB62E0-33EC-41B0-BBF3-D203879E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00" y="1852071"/>
            <a:ext cx="5473332" cy="39112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06F381-0F8D-4CCD-AF01-A052B44F3CB2}"/>
              </a:ext>
            </a:extLst>
          </p:cNvPr>
          <p:cNvSpPr txBox="1"/>
          <p:nvPr/>
        </p:nvSpPr>
        <p:spPr>
          <a:xfrm>
            <a:off x="6944472" y="1482739"/>
            <a:ext cx="40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최대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3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개까지만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그룹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생성 가능</a:t>
            </a:r>
          </a:p>
        </p:txBody>
      </p:sp>
    </p:spTree>
    <p:extLst>
      <p:ext uri="{BB962C8B-B14F-4D97-AF65-F5344CB8AC3E}">
        <p14:creationId xmlns:p14="http://schemas.microsoft.com/office/powerpoint/2010/main" val="2471063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– 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우회 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en-US" altLang="ko-KR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Back to user mode </a:t>
            </a:r>
            <a:r>
              <a:rPr lang="ko-KR" altLang="en-US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이용</a:t>
            </a:r>
            <a:r>
              <a:rPr lang="en-US" altLang="ko-KR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9C36A-81F1-446F-8018-E1197D745647}"/>
              </a:ext>
            </a:extLst>
          </p:cNvPr>
          <p:cNvSpPr txBox="1"/>
          <p:nvPr/>
        </p:nvSpPr>
        <p:spPr>
          <a:xfrm>
            <a:off x="1563271" y="2939871"/>
            <a:ext cx="9714328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-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특정 이벤트를 발생하기 전에 설정해두고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call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명령이 일어난 바로 다음 주소로 이동해주는 모드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call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명령이 일어난 바로 다음의 위치를 잡을 수 있음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함수 호출부를 찾는데 유용함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F62F1-3CB1-41AB-8B92-04F97E735242}"/>
              </a:ext>
            </a:extLst>
          </p:cNvPr>
          <p:cNvSpPr txBox="1"/>
          <p:nvPr/>
        </p:nvSpPr>
        <p:spPr>
          <a:xfrm>
            <a:off x="3031837" y="1876504"/>
            <a:ext cx="61283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Back to user mode</a:t>
            </a:r>
          </a:p>
        </p:txBody>
      </p:sp>
    </p:spTree>
    <p:extLst>
      <p:ext uri="{BB962C8B-B14F-4D97-AF65-F5344CB8AC3E}">
        <p14:creationId xmlns:p14="http://schemas.microsoft.com/office/powerpoint/2010/main" val="51542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– 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우회</a:t>
            </a:r>
            <a:r>
              <a:rPr lang="en-US" altLang="ko-KR" sz="24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(</a:t>
            </a:r>
            <a:r>
              <a:rPr lang="en-US" altLang="ko-KR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Back to user mode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이용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3B5F4EF-833F-4F78-A6FA-F63D8B5BB068}"/>
              </a:ext>
            </a:extLst>
          </p:cNvPr>
          <p:cNvGrpSpPr/>
          <p:nvPr/>
        </p:nvGrpSpPr>
        <p:grpSpPr>
          <a:xfrm>
            <a:off x="5986627" y="1111817"/>
            <a:ext cx="4649607" cy="3746510"/>
            <a:chOff x="5153890" y="1407592"/>
            <a:chExt cx="4649607" cy="374651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695E2E7-5286-4D18-A23C-BE38A3D852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4913"/>
            <a:stretch/>
          </p:blipFill>
          <p:spPr>
            <a:xfrm>
              <a:off x="5153890" y="1776924"/>
              <a:ext cx="4649607" cy="337717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7B49100-5935-48CF-911A-631B797C493E}"/>
                </a:ext>
              </a:extLst>
            </p:cNvPr>
            <p:cNvSpPr/>
            <p:nvPr/>
          </p:nvSpPr>
          <p:spPr>
            <a:xfrm>
              <a:off x="5649012" y="3387504"/>
              <a:ext cx="1573823" cy="15023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EB2AA0-35C5-469F-80E2-27592C7F59F8}"/>
                </a:ext>
              </a:extLst>
            </p:cNvPr>
            <p:cNvSpPr txBox="1"/>
            <p:nvPr/>
          </p:nvSpPr>
          <p:spPr>
            <a:xfrm>
              <a:off x="5153890" y="1407592"/>
              <a:ext cx="39055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2. Debug &gt; Execute till user code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B56E967-BE62-4B17-BE07-16D6D82ED316}"/>
              </a:ext>
            </a:extLst>
          </p:cNvPr>
          <p:cNvGrpSpPr/>
          <p:nvPr/>
        </p:nvGrpSpPr>
        <p:grpSpPr>
          <a:xfrm>
            <a:off x="440964" y="1111817"/>
            <a:ext cx="4492589" cy="3007601"/>
            <a:chOff x="411919" y="1111817"/>
            <a:chExt cx="4492589" cy="30076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24AE3DE-313E-4961-B0DD-B75299405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6134"/>
            <a:stretch/>
          </p:blipFill>
          <p:spPr>
            <a:xfrm>
              <a:off x="411919" y="1430557"/>
              <a:ext cx="4492589" cy="268886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1E07A3F-1B7D-4C85-AA7C-6F2798078103}"/>
                </a:ext>
              </a:extLst>
            </p:cNvPr>
            <p:cNvSpPr/>
            <p:nvPr/>
          </p:nvSpPr>
          <p:spPr>
            <a:xfrm>
              <a:off x="1635813" y="1766310"/>
              <a:ext cx="174514" cy="1548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4181D61-0DDE-4661-9D41-1EA2903C8C94}"/>
                </a:ext>
              </a:extLst>
            </p:cNvPr>
            <p:cNvSpPr txBox="1"/>
            <p:nvPr/>
          </p:nvSpPr>
          <p:spPr>
            <a:xfrm>
              <a:off x="1029695" y="1111817"/>
              <a:ext cx="13867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1.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실행중지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41D5C08-518A-4F78-9479-6D3A7AF0E352}"/>
                </a:ext>
              </a:extLst>
            </p:cNvPr>
            <p:cNvSpPr/>
            <p:nvPr/>
          </p:nvSpPr>
          <p:spPr>
            <a:xfrm>
              <a:off x="419411" y="1771010"/>
              <a:ext cx="494989" cy="1501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B3E2977-7DF5-414F-935F-E9CAAAACDB7D}"/>
              </a:ext>
            </a:extLst>
          </p:cNvPr>
          <p:cNvSpPr txBox="1"/>
          <p:nvPr/>
        </p:nvSpPr>
        <p:spPr>
          <a:xfrm>
            <a:off x="818071" y="4664549"/>
            <a:ext cx="292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3.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확인 버튼 누르기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7B5F294-D7FD-4556-8601-5F8C92A0C1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35" t="31695" r="25914" b="32584"/>
          <a:stretch/>
        </p:blipFill>
        <p:spPr>
          <a:xfrm>
            <a:off x="1152399" y="5047611"/>
            <a:ext cx="2586182" cy="1397144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73E52B-D15D-471C-8EA7-D08A5D0589C8}"/>
              </a:ext>
            </a:extLst>
          </p:cNvPr>
          <p:cNvSpPr/>
          <p:nvPr/>
        </p:nvSpPr>
        <p:spPr>
          <a:xfrm>
            <a:off x="2052913" y="6024274"/>
            <a:ext cx="736469" cy="2287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223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202D6FF-1534-448B-93FA-88338D8A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017" y="2083481"/>
            <a:ext cx="7813965" cy="302354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우회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j-cs"/>
              </a:rPr>
              <a:t> (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MessageBoxA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B39EC7-EB1C-4057-B926-D45EAFC9F269}"/>
              </a:ext>
            </a:extLst>
          </p:cNvPr>
          <p:cNvSpPr/>
          <p:nvPr/>
        </p:nvSpPr>
        <p:spPr>
          <a:xfrm>
            <a:off x="4528260" y="4448601"/>
            <a:ext cx="2676105" cy="1271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217E7-E25F-47F7-B34B-7404D697DBA0}"/>
              </a:ext>
            </a:extLst>
          </p:cNvPr>
          <p:cNvSpPr txBox="1"/>
          <p:nvPr/>
        </p:nvSpPr>
        <p:spPr>
          <a:xfrm>
            <a:off x="5898077" y="4656721"/>
            <a:ext cx="3707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메시지 박스</a:t>
            </a:r>
            <a:r>
              <a:rPr lang="en-US" altLang="ko-KR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시스템</a:t>
            </a:r>
            <a:r>
              <a:rPr lang="en-US" altLang="ko-KR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호출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2EE72D-29BE-445D-8412-F4F636779683}"/>
              </a:ext>
            </a:extLst>
          </p:cNvPr>
          <p:cNvSpPr txBox="1"/>
          <p:nvPr/>
        </p:nvSpPr>
        <p:spPr>
          <a:xfrm>
            <a:off x="2908132" y="5188004"/>
            <a:ext cx="5979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(Windows System API)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user32.dll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/ kernel32.dll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6B32E4-594A-40AA-9B3C-DF18D87639CA}"/>
              </a:ext>
            </a:extLst>
          </p:cNvPr>
          <p:cNvSpPr/>
          <p:nvPr/>
        </p:nvSpPr>
        <p:spPr>
          <a:xfrm>
            <a:off x="2189017" y="2761871"/>
            <a:ext cx="785092" cy="138347"/>
          </a:xfrm>
          <a:prstGeom prst="rect">
            <a:avLst/>
          </a:prstGeom>
          <a:noFill/>
          <a:ln w="28575">
            <a:solidFill>
              <a:srgbClr val="FF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726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실습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33293-4BFE-4AEE-9DA2-567029264298}"/>
              </a:ext>
            </a:extLst>
          </p:cNvPr>
          <p:cNvSpPr txBox="1"/>
          <p:nvPr/>
        </p:nvSpPr>
        <p:spPr>
          <a:xfrm>
            <a:off x="2495624" y="3173125"/>
            <a:ext cx="7697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제약사항 패치하여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체험판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r>
              <a:rPr lang="ko-KR" altLang="en-US" sz="3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프로그램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크랙하기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28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우회 </a:t>
            </a:r>
            <a:r>
              <a:rPr lang="en-US" altLang="ko-KR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en-US" altLang="ko-KR" sz="2400" dirty="0" err="1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SendMessageA</a:t>
            </a:r>
            <a:r>
              <a:rPr lang="en-US" altLang="ko-KR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814ABA-6A84-431C-B0AA-37DED185F2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256"/>
          <a:stretch/>
        </p:blipFill>
        <p:spPr>
          <a:xfrm>
            <a:off x="411920" y="1884560"/>
            <a:ext cx="7758545" cy="3355600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C21F45C7-DC43-4653-AC5A-8C8197324DD3}"/>
              </a:ext>
            </a:extLst>
          </p:cNvPr>
          <p:cNvGrpSpPr/>
          <p:nvPr/>
        </p:nvGrpSpPr>
        <p:grpSpPr>
          <a:xfrm>
            <a:off x="4420501" y="3501633"/>
            <a:ext cx="3602182" cy="3135671"/>
            <a:chOff x="4420501" y="3501633"/>
            <a:chExt cx="3602182" cy="313567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6EF568F-D576-4F78-BBCE-F359F89CBF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835" t="31695" r="25914" b="32584"/>
            <a:stretch/>
          </p:blipFill>
          <p:spPr>
            <a:xfrm>
              <a:off x="4420501" y="5240160"/>
              <a:ext cx="2586182" cy="1397144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FF3D9A-5F2B-49C3-AD01-942D315FBF89}"/>
                </a:ext>
              </a:extLst>
            </p:cNvPr>
            <p:cNvSpPr/>
            <p:nvPr/>
          </p:nvSpPr>
          <p:spPr>
            <a:xfrm>
              <a:off x="4583731" y="5403271"/>
              <a:ext cx="1739461" cy="184728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D8929D6-46CE-45C5-9C4C-35E53FB9E18F}"/>
                </a:ext>
              </a:extLst>
            </p:cNvPr>
            <p:cNvSpPr/>
            <p:nvPr/>
          </p:nvSpPr>
          <p:spPr>
            <a:xfrm>
              <a:off x="5054786" y="5672448"/>
              <a:ext cx="1739461" cy="460496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E24ACA-E6AB-49CF-9D20-82D46B021B59}"/>
                </a:ext>
              </a:extLst>
            </p:cNvPr>
            <p:cNvSpPr/>
            <p:nvPr/>
          </p:nvSpPr>
          <p:spPr>
            <a:xfrm>
              <a:off x="5864478" y="3501633"/>
              <a:ext cx="2158205" cy="257566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B1EA8D5-7024-4284-8EE2-6F7F7CAEA512}"/>
                </a:ext>
              </a:extLst>
            </p:cNvPr>
            <p:cNvCxnSpPr>
              <a:endCxn id="10" idx="0"/>
            </p:cNvCxnSpPr>
            <p:nvPr/>
          </p:nvCxnSpPr>
          <p:spPr>
            <a:xfrm flipH="1">
              <a:off x="5453462" y="3759199"/>
              <a:ext cx="1488566" cy="1644072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A20350-A8F6-44EC-80F5-182C397B63E4}"/>
              </a:ext>
            </a:extLst>
          </p:cNvPr>
          <p:cNvSpPr/>
          <p:nvPr/>
        </p:nvSpPr>
        <p:spPr>
          <a:xfrm>
            <a:off x="2718833" y="3824052"/>
            <a:ext cx="1488566" cy="138347"/>
          </a:xfrm>
          <a:prstGeom prst="rect">
            <a:avLst/>
          </a:prstGeom>
          <a:noFill/>
          <a:ln w="28575">
            <a:solidFill>
              <a:srgbClr val="FF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8E24781-5407-477F-87E4-8FE1332A63C4}"/>
              </a:ext>
            </a:extLst>
          </p:cNvPr>
          <p:cNvGrpSpPr/>
          <p:nvPr/>
        </p:nvGrpSpPr>
        <p:grpSpPr>
          <a:xfrm>
            <a:off x="3058574" y="2325186"/>
            <a:ext cx="7540156" cy="716810"/>
            <a:chOff x="3058574" y="1734061"/>
            <a:chExt cx="7540156" cy="71681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8A9BD1-0A5C-4062-BDCF-464ED6DED39C}"/>
                </a:ext>
              </a:extLst>
            </p:cNvPr>
            <p:cNvSpPr txBox="1"/>
            <p:nvPr/>
          </p:nvSpPr>
          <p:spPr>
            <a:xfrm>
              <a:off x="6942028" y="1734061"/>
              <a:ext cx="365670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highlight>
                    <a:srgbClr val="FFC1C1"/>
                  </a:highlight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콤보 상자의 목록 상자에 있는 항목 수를 가져오는 함수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C1C1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D84E31B-CBA1-4BAB-9212-C73CD36B81CF}"/>
                </a:ext>
              </a:extLst>
            </p:cNvPr>
            <p:cNvSpPr/>
            <p:nvPr/>
          </p:nvSpPr>
          <p:spPr>
            <a:xfrm>
              <a:off x="6096000" y="2266205"/>
              <a:ext cx="846028" cy="184666"/>
            </a:xfrm>
            <a:prstGeom prst="rect">
              <a:avLst/>
            </a:prstGeom>
            <a:solidFill>
              <a:srgbClr val="FFC1C1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9480836D-2108-4687-90F4-3B0498BEC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2028" y="1964880"/>
              <a:ext cx="1426262" cy="360000"/>
            </a:xfrm>
            <a:prstGeom prst="bentConnector2">
              <a:avLst/>
            </a:prstGeom>
            <a:ln w="19050">
              <a:solidFill>
                <a:srgbClr val="FF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514D33F-8118-4324-A032-AEE5E36129F9}"/>
                </a:ext>
              </a:extLst>
            </p:cNvPr>
            <p:cNvSpPr/>
            <p:nvPr/>
          </p:nvSpPr>
          <p:spPr>
            <a:xfrm>
              <a:off x="3058574" y="2284891"/>
              <a:ext cx="297807" cy="138204"/>
            </a:xfrm>
            <a:prstGeom prst="rect">
              <a:avLst/>
            </a:prstGeom>
            <a:solidFill>
              <a:srgbClr val="FFC1C1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58C4BF5-4F2C-436A-A2FE-705BD74ADEA2}"/>
              </a:ext>
            </a:extLst>
          </p:cNvPr>
          <p:cNvSpPr txBox="1"/>
          <p:nvPr/>
        </p:nvSpPr>
        <p:spPr>
          <a:xfrm>
            <a:off x="2789697" y="2410613"/>
            <a:ext cx="26637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ESI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출발지 주소 저장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30953A3-3D12-43CA-ABEB-80A05335833F}"/>
              </a:ext>
            </a:extLst>
          </p:cNvPr>
          <p:cNvGrpSpPr/>
          <p:nvPr/>
        </p:nvGrpSpPr>
        <p:grpSpPr>
          <a:xfrm>
            <a:off x="7997181" y="2520915"/>
            <a:ext cx="4194819" cy="2058923"/>
            <a:chOff x="7997181" y="1929790"/>
            <a:chExt cx="4194819" cy="205892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446268-5258-4293-A7A4-9F9289030BEB}"/>
                </a:ext>
              </a:extLst>
            </p:cNvPr>
            <p:cNvSpPr txBox="1"/>
            <p:nvPr/>
          </p:nvSpPr>
          <p:spPr>
            <a:xfrm>
              <a:off x="8022683" y="2652165"/>
              <a:ext cx="17973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Message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82BAC-1365-4136-B68E-80CB8CED377C}"/>
                </a:ext>
              </a:extLst>
            </p:cNvPr>
            <p:cNvSpPr txBox="1"/>
            <p:nvPr/>
          </p:nvSpPr>
          <p:spPr>
            <a:xfrm>
              <a:off x="9537822" y="2643383"/>
              <a:ext cx="146998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보낼 메시지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90D7A23-C50D-41B4-90A1-88883C33610D}"/>
                </a:ext>
              </a:extLst>
            </p:cNvPr>
            <p:cNvSpPr/>
            <p:nvPr/>
          </p:nvSpPr>
          <p:spPr>
            <a:xfrm>
              <a:off x="8433699" y="2241879"/>
              <a:ext cx="3656702" cy="174683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09BB751-5956-487E-A176-3316BCDEABC7}"/>
                </a:ext>
              </a:extLst>
            </p:cNvPr>
            <p:cNvSpPr txBox="1"/>
            <p:nvPr/>
          </p:nvSpPr>
          <p:spPr>
            <a:xfrm>
              <a:off x="8022682" y="2985159"/>
              <a:ext cx="179736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wParam</a:t>
              </a: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lParam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A895C8B-8DA7-4652-8B7B-1B8E070A8509}"/>
                </a:ext>
              </a:extLst>
            </p:cNvPr>
            <p:cNvSpPr txBox="1"/>
            <p:nvPr/>
          </p:nvSpPr>
          <p:spPr>
            <a:xfrm>
              <a:off x="9537822" y="3090446"/>
              <a:ext cx="23719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추가 메시지 관련 정보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9A6ABF4-5154-4B74-A62B-72FA20CCCE18}"/>
                </a:ext>
              </a:extLst>
            </p:cNvPr>
            <p:cNvSpPr txBox="1"/>
            <p:nvPr/>
          </p:nvSpPr>
          <p:spPr>
            <a:xfrm>
              <a:off x="7997181" y="2206521"/>
              <a:ext cx="17973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hWnd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F5AFEA4-26C3-4A1D-B287-2814D456EE32}"/>
                </a:ext>
              </a:extLst>
            </p:cNvPr>
            <p:cNvSpPr txBox="1"/>
            <p:nvPr/>
          </p:nvSpPr>
          <p:spPr>
            <a:xfrm>
              <a:off x="9528236" y="2244270"/>
              <a:ext cx="266376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메시지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수신할</a:t>
              </a: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 창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의 핸들번호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E5B048-2981-4948-BE58-352C6DBF5017}"/>
                </a:ext>
              </a:extLst>
            </p:cNvPr>
            <p:cNvSpPr txBox="1"/>
            <p:nvPr/>
          </p:nvSpPr>
          <p:spPr>
            <a:xfrm>
              <a:off x="8887006" y="3680936"/>
              <a:ext cx="26637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반환값</a:t>
              </a: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: </a:t>
              </a:r>
              <a:r>
                <a: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메시지 처리 결과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90E1A52-1780-4E9C-B0C4-00B1E2988A7D}"/>
                </a:ext>
              </a:extLst>
            </p:cNvPr>
            <p:cNvSpPr txBox="1"/>
            <p:nvPr/>
          </p:nvSpPr>
          <p:spPr>
            <a:xfrm>
              <a:off x="8593887" y="1929790"/>
              <a:ext cx="31156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SendMessageA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9809852E-A8C7-431A-A2DD-A372A5CE8C69}"/>
              </a:ext>
            </a:extLst>
          </p:cNvPr>
          <p:cNvGrpSpPr/>
          <p:nvPr/>
        </p:nvGrpSpPr>
        <p:grpSpPr>
          <a:xfrm>
            <a:off x="2728047" y="2051290"/>
            <a:ext cx="4754309" cy="1133484"/>
            <a:chOff x="2728047" y="1460165"/>
            <a:chExt cx="4754309" cy="113348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F3337D7-70B9-4DE5-9BDF-5ADE11E47305}"/>
                </a:ext>
              </a:extLst>
            </p:cNvPr>
            <p:cNvSpPr txBox="1"/>
            <p:nvPr/>
          </p:nvSpPr>
          <p:spPr>
            <a:xfrm>
              <a:off x="4366677" y="1460165"/>
              <a:ext cx="31156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메시지 창으로 메시지 보내기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8EEB884-C65A-4A5F-9283-CD35402C0F7F}"/>
                </a:ext>
              </a:extLst>
            </p:cNvPr>
            <p:cNvSpPr/>
            <p:nvPr/>
          </p:nvSpPr>
          <p:spPr>
            <a:xfrm>
              <a:off x="2728047" y="1986561"/>
              <a:ext cx="4278635" cy="6070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FEB07FE-02AD-4F20-9AB9-B679648D8525}"/>
              </a:ext>
            </a:extLst>
          </p:cNvPr>
          <p:cNvGrpSpPr/>
          <p:nvPr/>
        </p:nvGrpSpPr>
        <p:grpSpPr>
          <a:xfrm>
            <a:off x="2752369" y="3198276"/>
            <a:ext cx="3112109" cy="261610"/>
            <a:chOff x="2752369" y="2607151"/>
            <a:chExt cx="3112109" cy="26161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89532E1-E4A3-4444-A18B-2A2C0F320B05}"/>
                </a:ext>
              </a:extLst>
            </p:cNvPr>
            <p:cNvSpPr/>
            <p:nvPr/>
          </p:nvSpPr>
          <p:spPr>
            <a:xfrm>
              <a:off x="2752369" y="2615044"/>
              <a:ext cx="585540" cy="105332"/>
            </a:xfrm>
            <a:prstGeom prst="rect">
              <a:avLst/>
            </a:prstGeom>
            <a:solidFill>
              <a:srgbClr val="00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BC36B5E3-8949-4D46-96FD-2579DEB7CB86}"/>
                </a:ext>
              </a:extLst>
            </p:cNvPr>
            <p:cNvCxnSpPr>
              <a:cxnSpLocks/>
            </p:cNvCxnSpPr>
            <p:nvPr/>
          </p:nvCxnSpPr>
          <p:spPr>
            <a:xfrm>
              <a:off x="3337909" y="2652164"/>
              <a:ext cx="1245822" cy="68212"/>
            </a:xfrm>
            <a:prstGeom prst="line">
              <a:avLst/>
            </a:prstGeom>
            <a:ln w="190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693C97-CB0B-490D-9576-BA1E2C5ABBE5}"/>
                </a:ext>
              </a:extLst>
            </p:cNvPr>
            <p:cNvSpPr txBox="1"/>
            <p:nvPr/>
          </p:nvSpPr>
          <p:spPr>
            <a:xfrm>
              <a:off x="4420501" y="2607151"/>
              <a:ext cx="144397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prstClr val="black"/>
                  </a:solidFill>
                  <a:highlight>
                    <a:srgbClr val="00FF00"/>
                  </a:highlight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함수 반환 결과</a:t>
              </a:r>
              <a:r>
                <a:rPr lang="en-US" altLang="ko-KR" sz="1100" dirty="0">
                  <a:solidFill>
                    <a:prstClr val="black"/>
                  </a:solidFill>
                  <a:highlight>
                    <a:srgbClr val="00FF00"/>
                  </a:highlight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(EAX)</a:t>
              </a:r>
              <a:endPara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</p:grpSp>
      <p:pic>
        <p:nvPicPr>
          <p:cNvPr id="73" name="그림 72">
            <a:extLst>
              <a:ext uri="{FF2B5EF4-FFF2-40B4-BE49-F238E27FC236}">
                <a16:creationId xmlns:a16="http://schemas.microsoft.com/office/drawing/2014/main" id="{C346D859-019D-438F-821E-5CB3C6B71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313" y="1266135"/>
            <a:ext cx="6115152" cy="30373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2F8F42A-997C-4689-BEC5-612F1E1D18F6}"/>
              </a:ext>
            </a:extLst>
          </p:cNvPr>
          <p:cNvSpPr txBox="1"/>
          <p:nvPr/>
        </p:nvSpPr>
        <p:spPr>
          <a:xfrm>
            <a:off x="1551448" y="3249020"/>
            <a:ext cx="13709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3</a:t>
            </a:r>
            <a:r>
              <a:rPr lang="ko-KR" altLang="en-US" sz="11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이상이면 점프</a:t>
            </a:r>
            <a:r>
              <a:rPr lang="en-US" altLang="ko-KR" sz="11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X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00"/>
              </a:highlight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47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3670CF-452E-41B4-9DC0-8D63FB8ACB7D}"/>
              </a:ext>
            </a:extLst>
          </p:cNvPr>
          <p:cNvSpPr/>
          <p:nvPr/>
        </p:nvSpPr>
        <p:spPr>
          <a:xfrm>
            <a:off x="1603411" y="4111234"/>
            <a:ext cx="8985178" cy="382475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명령어 수정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E20A10-E613-44A5-BA36-9D69CB744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323" r="51542" b="53974"/>
          <a:stretch/>
        </p:blipFill>
        <p:spPr>
          <a:xfrm>
            <a:off x="1677302" y="2196706"/>
            <a:ext cx="8547352" cy="560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40F6A8-1D89-4A06-A4AF-C143CADFF421}"/>
              </a:ext>
            </a:extLst>
          </p:cNvPr>
          <p:cNvSpPr txBox="1"/>
          <p:nvPr/>
        </p:nvSpPr>
        <p:spPr>
          <a:xfrm>
            <a:off x="1603411" y="3390339"/>
            <a:ext cx="10004372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방법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1) CMP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명령어의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두번째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operand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3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보다 더 큰 숫자로 변경 → 임시적인 방법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  <a:p>
            <a:pPr marL="0" marR="0" lvl="0" indent="0" defTabSz="914400" rtl="0" eaLnBrk="1" fontAlgn="auto" latinLnBrk="1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방법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2)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분기하지 않도록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JL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명령어를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JMP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명령어로 변경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영구적인 방법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숫자와 관계 없어짐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)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83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변경부분 저장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D5C989-A9F2-44F6-BD02-06F4B3DD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0" y="1360920"/>
            <a:ext cx="5400099" cy="18537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420C5E-9316-441B-A1B3-4720395EC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8" y="3787739"/>
            <a:ext cx="2185266" cy="26439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50E814-BAF7-495A-8C23-8AC593401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3" y="3319006"/>
            <a:ext cx="2334782" cy="3331247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8F26F-A10C-4EA2-BD35-2B31AACBD472}"/>
              </a:ext>
            </a:extLst>
          </p:cNvPr>
          <p:cNvGrpSpPr/>
          <p:nvPr/>
        </p:nvGrpSpPr>
        <p:grpSpPr>
          <a:xfrm>
            <a:off x="3251200" y="4358174"/>
            <a:ext cx="3478358" cy="1252910"/>
            <a:chOff x="4356821" y="4162715"/>
            <a:chExt cx="3478358" cy="12529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5F4F0DA-1AC5-46BC-9972-CD994AEBA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6821" y="4162715"/>
              <a:ext cx="3478358" cy="1252910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D232DD3-2BCE-4F59-A51B-B24681511D53}"/>
                </a:ext>
              </a:extLst>
            </p:cNvPr>
            <p:cNvSpPr/>
            <p:nvPr/>
          </p:nvSpPr>
          <p:spPr>
            <a:xfrm>
              <a:off x="5325329" y="4982363"/>
              <a:ext cx="699522" cy="2546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3EED51-04A2-4116-BAF5-4AD0817213F3}"/>
              </a:ext>
            </a:extLst>
          </p:cNvPr>
          <p:cNvSpPr txBox="1"/>
          <p:nvPr/>
        </p:nvSpPr>
        <p:spPr>
          <a:xfrm>
            <a:off x="9310255" y="4740358"/>
            <a:ext cx="278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PixtopianBook2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로 저장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296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(3)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결과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C57CF-447D-486A-A0AF-93A5350AF66A}"/>
              </a:ext>
            </a:extLst>
          </p:cNvPr>
          <p:cNvSpPr txBox="1"/>
          <p:nvPr/>
        </p:nvSpPr>
        <p:spPr>
          <a:xfrm>
            <a:off x="4139188" y="1078250"/>
            <a:ext cx="40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4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개 이상 추가 가능해짐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B908EAC-76BA-4F65-B625-A41A5164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244" y="1555922"/>
            <a:ext cx="6287511" cy="454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53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E7090C1-35AF-4F7D-886A-DD5907B1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41" y="1852071"/>
            <a:ext cx="5125110" cy="36855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(4)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등록 인원수 제한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8FF4E1-2346-4116-BEA9-1BE11A81EA6A}"/>
              </a:ext>
            </a:extLst>
          </p:cNvPr>
          <p:cNvSpPr/>
          <p:nvPr/>
        </p:nvSpPr>
        <p:spPr>
          <a:xfrm>
            <a:off x="1200445" y="2265083"/>
            <a:ext cx="546347" cy="5427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F2F92-36E3-4BCA-BDCC-7C130E0E9573}"/>
              </a:ext>
            </a:extLst>
          </p:cNvPr>
          <p:cNvSpPr txBox="1"/>
          <p:nvPr/>
        </p:nvSpPr>
        <p:spPr>
          <a:xfrm>
            <a:off x="0" y="2367194"/>
            <a:ext cx="12161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사용자 추가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6F381-0F8D-4CCD-AF01-A052B44F3CB2}"/>
              </a:ext>
            </a:extLst>
          </p:cNvPr>
          <p:cNvSpPr txBox="1"/>
          <p:nvPr/>
        </p:nvSpPr>
        <p:spPr>
          <a:xfrm>
            <a:off x="6944472" y="1482739"/>
            <a:ext cx="40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최대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4</a:t>
            </a:r>
            <a:r>
              <a:rPr lang="ko-KR" altLang="en-US" dirty="0" err="1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명까지만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사용자 추가 가능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098EF5-9870-4ADE-9F73-23C03774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45" y="1857181"/>
            <a:ext cx="5100554" cy="36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02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(4)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j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Back to user mode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이용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226F90-C0FA-432E-B315-E36F878B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72" y="1690370"/>
            <a:ext cx="9014691" cy="355028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018BEB-A090-4688-BF07-C71E8AD90D72}"/>
              </a:ext>
            </a:extLst>
          </p:cNvPr>
          <p:cNvSpPr/>
          <p:nvPr/>
        </p:nvSpPr>
        <p:spPr>
          <a:xfrm>
            <a:off x="1339272" y="2281580"/>
            <a:ext cx="674255" cy="129112"/>
          </a:xfrm>
          <a:prstGeom prst="rect">
            <a:avLst/>
          </a:prstGeom>
          <a:noFill/>
          <a:ln w="28575">
            <a:solidFill>
              <a:srgbClr val="FF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246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(4)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j-cs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j-cs"/>
              </a:rPr>
              <a:t>SendMessageA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DCABAD-36F0-4933-BEC4-D4353FB51D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871"/>
          <a:stretch/>
        </p:blipFill>
        <p:spPr>
          <a:xfrm>
            <a:off x="489527" y="1480396"/>
            <a:ext cx="8691419" cy="3767034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2FD140E-5866-434B-BE42-E2A07DB4B93F}"/>
              </a:ext>
            </a:extLst>
          </p:cNvPr>
          <p:cNvGrpSpPr/>
          <p:nvPr/>
        </p:nvGrpSpPr>
        <p:grpSpPr>
          <a:xfrm>
            <a:off x="3531611" y="2171407"/>
            <a:ext cx="5566207" cy="1052083"/>
            <a:chOff x="3531611" y="2171407"/>
            <a:chExt cx="5566207" cy="10520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E2318F-AA22-41D4-937C-8C3FA90F3017}"/>
                </a:ext>
              </a:extLst>
            </p:cNvPr>
            <p:cNvSpPr/>
            <p:nvPr/>
          </p:nvSpPr>
          <p:spPr>
            <a:xfrm>
              <a:off x="3531611" y="2540739"/>
              <a:ext cx="5566207" cy="6827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02464E-80BE-4E0B-BF2D-03D7BFA60913}"/>
                </a:ext>
              </a:extLst>
            </p:cNvPr>
            <p:cNvSpPr txBox="1"/>
            <p:nvPr/>
          </p:nvSpPr>
          <p:spPr>
            <a:xfrm>
              <a:off x="5982139" y="2171407"/>
              <a:ext cx="31156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  <a:cs typeface="+mn-cs"/>
                </a:rPr>
                <a:t>메시지 창으로 메시지 보내기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FBEC611-0452-417A-B1D5-93A256CA2520}"/>
              </a:ext>
            </a:extLst>
          </p:cNvPr>
          <p:cNvGrpSpPr/>
          <p:nvPr/>
        </p:nvGrpSpPr>
        <p:grpSpPr>
          <a:xfrm>
            <a:off x="3968970" y="2254576"/>
            <a:ext cx="8235159" cy="726169"/>
            <a:chOff x="3049338" y="1654222"/>
            <a:chExt cx="8235159" cy="72616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49BDA69-A5E0-4553-971C-D6FD68578CAD}"/>
                </a:ext>
              </a:extLst>
            </p:cNvPr>
            <p:cNvSpPr/>
            <p:nvPr/>
          </p:nvSpPr>
          <p:spPr>
            <a:xfrm>
              <a:off x="7045760" y="2164708"/>
              <a:ext cx="1132426" cy="215683"/>
            </a:xfrm>
            <a:prstGeom prst="rect">
              <a:avLst/>
            </a:prstGeom>
            <a:solidFill>
              <a:srgbClr val="FFC1C1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BA297002-EE62-4415-82CE-6029B26E0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2448" y="1894205"/>
              <a:ext cx="1426262" cy="360000"/>
            </a:xfrm>
            <a:prstGeom prst="bentConnector2">
              <a:avLst/>
            </a:prstGeom>
            <a:ln w="19050">
              <a:solidFill>
                <a:srgbClr val="FFC1C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FC81487-881C-4E03-A030-BAB135C64A6E}"/>
                </a:ext>
              </a:extLst>
            </p:cNvPr>
            <p:cNvSpPr/>
            <p:nvPr/>
          </p:nvSpPr>
          <p:spPr>
            <a:xfrm>
              <a:off x="3049338" y="2212658"/>
              <a:ext cx="297807" cy="138204"/>
            </a:xfrm>
            <a:prstGeom prst="rect">
              <a:avLst/>
            </a:prstGeom>
            <a:solidFill>
              <a:srgbClr val="FFC1C1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DEBDAC-0DEE-4BD9-A12F-0B96BB45C0B2}"/>
                </a:ext>
              </a:extLst>
            </p:cNvPr>
            <p:cNvSpPr txBox="1"/>
            <p:nvPr/>
          </p:nvSpPr>
          <p:spPr>
            <a:xfrm>
              <a:off x="8103741" y="1654222"/>
              <a:ext cx="31807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200" dirty="0">
                  <a:solidFill>
                    <a:prstClr val="black"/>
                  </a:solidFill>
                  <a:highlight>
                    <a:srgbClr val="FFC1C1"/>
                  </a:highlight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콤보 상자의 목록 상자에서 현재 선택한 항목의 인덱스를 가져오는 함수</a:t>
              </a: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C1C1"/>
                </a:highlight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020A9AF-462F-4A0F-B200-2497E74B97A4}"/>
              </a:ext>
            </a:extLst>
          </p:cNvPr>
          <p:cNvSpPr txBox="1"/>
          <p:nvPr/>
        </p:nvSpPr>
        <p:spPr>
          <a:xfrm>
            <a:off x="2325583" y="3733976"/>
            <a:ext cx="13709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4</a:t>
            </a:r>
            <a:r>
              <a:rPr lang="ko-KR" altLang="en-US" sz="11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이상이면 점프</a:t>
            </a:r>
            <a:r>
              <a:rPr lang="en-US" altLang="ko-KR" sz="1100" dirty="0">
                <a:highlight>
                  <a:srgbClr val="FFFF00"/>
                </a:highlight>
                <a:latin typeface="서울남산체 M" panose="02020503020101020101" pitchFamily="18" charset="-127"/>
                <a:ea typeface="서울남산체 M" panose="02020503020101020101" pitchFamily="18" charset="-127"/>
              </a:rPr>
              <a:t>X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00"/>
              </a:highlight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F9F4E0-D0AD-482F-A231-28DDCCAB7914}"/>
              </a:ext>
            </a:extLst>
          </p:cNvPr>
          <p:cNvSpPr/>
          <p:nvPr/>
        </p:nvSpPr>
        <p:spPr>
          <a:xfrm>
            <a:off x="3968970" y="4599906"/>
            <a:ext cx="1488566" cy="138347"/>
          </a:xfrm>
          <a:prstGeom prst="rect">
            <a:avLst/>
          </a:prstGeom>
          <a:noFill/>
          <a:ln w="28575">
            <a:solidFill>
              <a:srgbClr val="FF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4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(4)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j-cs"/>
              </a:rPr>
              <a:t>(</a:t>
            </a:r>
            <a:r>
              <a:rPr lang="ko-KR" altLang="en-US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명령어 수정 및 변경 사항 저장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9F5FEF-965C-4F8E-AE1D-5B7A3B2E5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819" y="1610363"/>
            <a:ext cx="4193438" cy="14377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98CE633-DC77-40FC-87F8-4947D24A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68" y="3787739"/>
            <a:ext cx="2185266" cy="26439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EE2FA8-C462-485F-A932-48DE6893D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7073" y="3319006"/>
            <a:ext cx="2334782" cy="3331247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B1448B1-D0DE-4DEF-A280-83F1BA6C48DD}"/>
              </a:ext>
            </a:extLst>
          </p:cNvPr>
          <p:cNvGrpSpPr/>
          <p:nvPr/>
        </p:nvGrpSpPr>
        <p:grpSpPr>
          <a:xfrm>
            <a:off x="3251200" y="4358174"/>
            <a:ext cx="3478358" cy="1252910"/>
            <a:chOff x="4356821" y="4162715"/>
            <a:chExt cx="3478358" cy="125291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93F1BD8-D4B7-4BEC-B0BC-BAC6BC21B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6821" y="4162715"/>
              <a:ext cx="3478358" cy="125291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ED35533-7920-4E2D-8F74-CCD94BEEB58B}"/>
                </a:ext>
              </a:extLst>
            </p:cNvPr>
            <p:cNvSpPr/>
            <p:nvPr/>
          </p:nvSpPr>
          <p:spPr>
            <a:xfrm>
              <a:off x="5325329" y="4982363"/>
              <a:ext cx="699522" cy="2546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DA7499E-2D8C-444E-B90A-4C8185CF7975}"/>
              </a:ext>
            </a:extLst>
          </p:cNvPr>
          <p:cNvSpPr txBox="1"/>
          <p:nvPr/>
        </p:nvSpPr>
        <p:spPr>
          <a:xfrm>
            <a:off x="9310255" y="4740358"/>
            <a:ext cx="278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PixtopianBook3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으로 저장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04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(4)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–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우회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j-cs"/>
              </a:rPr>
              <a:t>(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결과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)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631E9D-3B83-4385-8803-4F9BCC69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10" y="1555922"/>
            <a:ext cx="6015742" cy="4926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2A65C-CE89-48CD-8C86-4F0208BD8892}"/>
              </a:ext>
            </a:extLst>
          </p:cNvPr>
          <p:cNvSpPr txBox="1"/>
          <p:nvPr/>
        </p:nvSpPr>
        <p:spPr>
          <a:xfrm>
            <a:off x="4139187" y="1186590"/>
            <a:ext cx="40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명 이상 추가 가능해짐</a:t>
            </a:r>
          </a:p>
        </p:txBody>
      </p:sp>
    </p:spTree>
    <p:extLst>
      <p:ext uri="{BB962C8B-B14F-4D97-AF65-F5344CB8AC3E}">
        <p14:creationId xmlns:p14="http://schemas.microsoft.com/office/powerpoint/2010/main" val="2905598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프로그램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CE814-4C56-46C8-8F42-FEEDF4863A92}"/>
              </a:ext>
            </a:extLst>
          </p:cNvPr>
          <p:cNvSpPr txBox="1"/>
          <p:nvPr/>
        </p:nvSpPr>
        <p:spPr>
          <a:xfrm>
            <a:off x="322453" y="1152015"/>
            <a:ext cx="11737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lena_reversing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-master\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snd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</a:t>
            </a:r>
            <a:r>
              <a:rPr lang="en-US" altLang="ko-KR" dirty="0" err="1">
                <a:latin typeface="서울남산체 M" panose="02020503020101020101" pitchFamily="18" charset="-127"/>
                <a:ea typeface="서울남산체 M" panose="02020503020101020101" pitchFamily="18" charset="-127"/>
              </a:rPr>
              <a:t>reversingwithlena</a:t>
            </a:r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-tutorials\snd-reversingwithlena-tutorial04.tutorial\files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2ED8E0-ACF7-4AB7-BC4B-7A6138CEF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93" y="1700262"/>
            <a:ext cx="5895375" cy="46005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0ADF4B-73A2-4A7C-B389-FEA63707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601" y="2307072"/>
            <a:ext cx="3936806" cy="32297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E13CB8-A6F2-40C9-9533-DC0A2F486B37}"/>
              </a:ext>
            </a:extLst>
          </p:cNvPr>
          <p:cNvSpPr/>
          <p:nvPr/>
        </p:nvSpPr>
        <p:spPr>
          <a:xfrm>
            <a:off x="2502845" y="2599942"/>
            <a:ext cx="1386943" cy="4984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33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OllyDbg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로 실행파일 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CE814-4C56-46C8-8F42-FEEDF4863A92}"/>
              </a:ext>
            </a:extLst>
          </p:cNvPr>
          <p:cNvSpPr txBox="1"/>
          <p:nvPr/>
        </p:nvSpPr>
        <p:spPr>
          <a:xfrm>
            <a:off x="687978" y="1760591"/>
            <a:ext cx="40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C:\Program Files\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PixtopianBook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AD4C5E6-8B18-424C-9A0C-02C3F9C02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19" y="2257776"/>
            <a:ext cx="4523909" cy="33881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8214ED-B977-4EBF-86CB-F7B94EFA4321}"/>
              </a:ext>
            </a:extLst>
          </p:cNvPr>
          <p:cNvSpPr/>
          <p:nvPr/>
        </p:nvSpPr>
        <p:spPr>
          <a:xfrm>
            <a:off x="2792295" y="2882814"/>
            <a:ext cx="1386943" cy="418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A8E38E6-0A7C-4EAD-A99F-A8A1DCFA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331" y="2192708"/>
            <a:ext cx="6596638" cy="34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59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실행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CE814-4C56-46C8-8F42-FEEDF4863A92}"/>
              </a:ext>
            </a:extLst>
          </p:cNvPr>
          <p:cNvSpPr txBox="1"/>
          <p:nvPr/>
        </p:nvSpPr>
        <p:spPr>
          <a:xfrm>
            <a:off x="1165079" y="2069146"/>
            <a:ext cx="40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아무거나 적어도 됨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4EE840-034F-4FEC-9A3A-CEE768C8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03" y="2523096"/>
            <a:ext cx="4243371" cy="23650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B6BB47-33D6-4FFF-9CB1-70C4E576A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028" y="2234023"/>
            <a:ext cx="4217136" cy="296950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88214ED-B977-4EBF-86CB-F7B94EFA4321}"/>
              </a:ext>
            </a:extLst>
          </p:cNvPr>
          <p:cNvSpPr/>
          <p:nvPr/>
        </p:nvSpPr>
        <p:spPr>
          <a:xfrm>
            <a:off x="6868028" y="4586620"/>
            <a:ext cx="2137825" cy="418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F560D1-2A08-48D8-828D-DC13E0B858BF}"/>
              </a:ext>
            </a:extLst>
          </p:cNvPr>
          <p:cNvSpPr txBox="1"/>
          <p:nvPr/>
        </p:nvSpPr>
        <p:spPr>
          <a:xfrm>
            <a:off x="5825495" y="5318310"/>
            <a:ext cx="40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체크하면 이 창이 다시 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뜨지 않음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929082-5294-4697-B148-A41D3AD7F8C6}"/>
              </a:ext>
            </a:extLst>
          </p:cNvPr>
          <p:cNvSpPr/>
          <p:nvPr/>
        </p:nvSpPr>
        <p:spPr>
          <a:xfrm>
            <a:off x="1165079" y="3572820"/>
            <a:ext cx="3480564" cy="3057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1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3.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문제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(1)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프로그램 실행 안 됨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294034-C756-4566-AD86-AED2AC1D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43" y="1961231"/>
            <a:ext cx="7498913" cy="3911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4BC70F-A430-4DE2-A383-051EFC66A4CD}"/>
              </a:ext>
            </a:extLst>
          </p:cNvPr>
          <p:cNvSpPr txBox="1"/>
          <p:nvPr/>
        </p:nvSpPr>
        <p:spPr>
          <a:xfrm>
            <a:off x="3726670" y="1548940"/>
            <a:ext cx="485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실행 도중 예외 처리 오류가 발생하여 실행이 안 됨</a:t>
            </a:r>
          </a:p>
        </p:txBody>
      </p:sp>
    </p:spTree>
    <p:extLst>
      <p:ext uri="{BB962C8B-B14F-4D97-AF65-F5344CB8AC3E}">
        <p14:creationId xmlns:p14="http://schemas.microsoft.com/office/powerpoint/2010/main" val="76043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(1)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-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예외 처리 무시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5F1AF-6A1B-4014-8945-1EC46BE90188}"/>
              </a:ext>
            </a:extLst>
          </p:cNvPr>
          <p:cNvSpPr txBox="1"/>
          <p:nvPr/>
        </p:nvSpPr>
        <p:spPr>
          <a:xfrm>
            <a:off x="-243912" y="1709216"/>
            <a:ext cx="603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Options &gt; Debugging options &gt; Exceptions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DEF8F5-A938-456A-B2F7-6C938E66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74" y="2177145"/>
            <a:ext cx="4666929" cy="380705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DA0EA7-DF9F-4424-84F9-4B89A557861C}"/>
              </a:ext>
            </a:extLst>
          </p:cNvPr>
          <p:cNvSpPr/>
          <p:nvPr/>
        </p:nvSpPr>
        <p:spPr>
          <a:xfrm>
            <a:off x="735496" y="2923024"/>
            <a:ext cx="2707313" cy="1846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3ADF1-7ED4-4C6E-AFA3-084D0DCCD785}"/>
              </a:ext>
            </a:extLst>
          </p:cNvPr>
          <p:cNvSpPr txBox="1"/>
          <p:nvPr/>
        </p:nvSpPr>
        <p:spPr>
          <a:xfrm>
            <a:off x="3442809" y="2915353"/>
            <a:ext cx="1144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모두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체크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2D0831-6A12-4D0B-8B85-61590EBB8DAD}"/>
              </a:ext>
            </a:extLst>
          </p:cNvPr>
          <p:cNvSpPr/>
          <p:nvPr/>
        </p:nvSpPr>
        <p:spPr>
          <a:xfrm>
            <a:off x="1176330" y="4825865"/>
            <a:ext cx="1125013" cy="1580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806475-513F-4035-AC62-69D3BE4F29CD}"/>
              </a:ext>
            </a:extLst>
          </p:cNvPr>
          <p:cNvSpPr txBox="1"/>
          <p:nvPr/>
        </p:nvSpPr>
        <p:spPr>
          <a:xfrm>
            <a:off x="-30683" y="4983890"/>
            <a:ext cx="33998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  <a:cs typeface="+mn-cs"/>
              </a:rPr>
              <a:t>예외 무시할 범위 지정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CC48B7-B6E7-4C21-B96E-EAEA67757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757" y="1967055"/>
            <a:ext cx="5604323" cy="4017149"/>
          </a:xfrm>
          <a:prstGeom prst="rect">
            <a:avLst/>
          </a:prstGeom>
        </p:spPr>
      </p:pic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0DBFDFDE-8298-416E-93C9-C77664711747}"/>
              </a:ext>
            </a:extLst>
          </p:cNvPr>
          <p:cNvSpPr/>
          <p:nvPr/>
        </p:nvSpPr>
        <p:spPr>
          <a:xfrm>
            <a:off x="5340955" y="3507080"/>
            <a:ext cx="661350" cy="661350"/>
          </a:xfrm>
          <a:prstGeom prst="chevron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(2) Unregistered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CFBA8D-5BE2-429D-AA90-E74B0D437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55" y="1682140"/>
            <a:ext cx="5604323" cy="401714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83E4DB-DEDA-42B9-A51D-E092C04D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223" y="1671769"/>
            <a:ext cx="5579857" cy="40275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05B136-4B6C-4F27-88D2-6E153B720D9D}"/>
              </a:ext>
            </a:extLst>
          </p:cNvPr>
          <p:cNvSpPr/>
          <p:nvPr/>
        </p:nvSpPr>
        <p:spPr>
          <a:xfrm>
            <a:off x="411920" y="3465513"/>
            <a:ext cx="4454652" cy="204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1E342AC-7E90-4D75-A67C-7B599EE86C51}"/>
              </a:ext>
            </a:extLst>
          </p:cNvPr>
          <p:cNvSpPr/>
          <p:nvPr/>
        </p:nvSpPr>
        <p:spPr>
          <a:xfrm>
            <a:off x="1429625" y="1682140"/>
            <a:ext cx="1509956" cy="25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E4C33C-82BB-4F9C-B7D3-58B56F4B7BF5}"/>
              </a:ext>
            </a:extLst>
          </p:cNvPr>
          <p:cNvSpPr/>
          <p:nvPr/>
        </p:nvSpPr>
        <p:spPr>
          <a:xfrm>
            <a:off x="7369134" y="4381359"/>
            <a:ext cx="1345282" cy="276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90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6076281E-1532-46DB-80AB-E57CDFCC6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717" y="2441022"/>
            <a:ext cx="7402566" cy="38479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문제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(2)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의 솔루션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– </a:t>
            </a:r>
            <a:r>
              <a:rPr lang="ko-KR" altLang="en-US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문자열 변경</a:t>
            </a:r>
            <a:r>
              <a:rPr lang="en-US" altLang="ko-KR" sz="28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45337C6-5AFF-4CE2-A1F4-8C8CCAFFB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359" y="1512535"/>
            <a:ext cx="8156788" cy="7442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808434-2760-488D-9BAA-D00A111C6A05}"/>
              </a:ext>
            </a:extLst>
          </p:cNvPr>
          <p:cNvSpPr/>
          <p:nvPr/>
        </p:nvSpPr>
        <p:spPr>
          <a:xfrm>
            <a:off x="6079303" y="2020883"/>
            <a:ext cx="243762" cy="250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5F1AF-6A1B-4014-8945-1EC46BE90188}"/>
              </a:ext>
            </a:extLst>
          </p:cNvPr>
          <p:cNvSpPr txBox="1"/>
          <p:nvPr/>
        </p:nvSpPr>
        <p:spPr>
          <a:xfrm>
            <a:off x="5242968" y="1143203"/>
            <a:ext cx="2160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Memory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map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클릭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F17976-BE6E-4398-BE84-2F96F09F4896}"/>
              </a:ext>
            </a:extLst>
          </p:cNvPr>
          <p:cNvSpPr txBox="1"/>
          <p:nvPr/>
        </p:nvSpPr>
        <p:spPr>
          <a:xfrm>
            <a:off x="7007621" y="3593508"/>
            <a:ext cx="1216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Ctrl + B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FD9EED1-A56D-47FC-AC86-8BFBA4CBD743}"/>
              </a:ext>
            </a:extLst>
          </p:cNvPr>
          <p:cNvSpPr/>
          <p:nvPr/>
        </p:nvSpPr>
        <p:spPr>
          <a:xfrm>
            <a:off x="4859702" y="3962371"/>
            <a:ext cx="2147919" cy="12273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20457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595</Words>
  <Application>Microsoft Office PowerPoint</Application>
  <PresentationFormat>와이드스크린</PresentationFormat>
  <Paragraphs>83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서울남산체 B</vt:lpstr>
      <vt:lpstr>서울남산체 EB</vt:lpstr>
      <vt:lpstr>서울남산체 L</vt:lpstr>
      <vt:lpstr>서울남산체 M</vt:lpstr>
      <vt:lpstr>Arial</vt:lpstr>
      <vt:lpstr>CryptoCraft 테마</vt:lpstr>
      <vt:lpstr>제목 테마</vt:lpstr>
      <vt:lpstr>리버스 엔지니어링(3)</vt:lpstr>
      <vt:lpstr>실습 목적</vt:lpstr>
      <vt:lpstr>1. 프로그램 설치</vt:lpstr>
      <vt:lpstr>2. OllyDbg로 실행파일 열기</vt:lpstr>
      <vt:lpstr>3. 실행</vt:lpstr>
      <vt:lpstr>3. 문제 (1) 프로그램 실행 안 됨</vt:lpstr>
      <vt:lpstr>3. 문제 (1)의 솔루션 - 예외 처리 무시 </vt:lpstr>
      <vt:lpstr>3. 문제 (2) Unregistered</vt:lpstr>
      <vt:lpstr>3. 문제 (2)의 솔루션 – 문자열 변경  </vt:lpstr>
      <vt:lpstr>3. 문제 (2)의 솔루션 – 문자열 변경 </vt:lpstr>
      <vt:lpstr>3. 문제 (2)의 솔루션 – 문자열 변경 </vt:lpstr>
      <vt:lpstr>3. 문제 (2)의 솔루션 – 문자열 변경 </vt:lpstr>
      <vt:lpstr>3. 문제 (2)의 솔루션 – 문자열 변경 </vt:lpstr>
      <vt:lpstr>3. 문제 (2)의 솔루션 – 문자열 변경 </vt:lpstr>
      <vt:lpstr>3. 문제 (2)의 솔루션 – 문자열 변경 (결과)</vt:lpstr>
      <vt:lpstr>3. 문제 (3) 그룹 생성 제한</vt:lpstr>
      <vt:lpstr>3. 문제 (3)의 솔루션 – 우회 (Back to user mode 이용)</vt:lpstr>
      <vt:lpstr>3. 문제 (3)의 솔루션 – 우회 (Back to user mode 이용)</vt:lpstr>
      <vt:lpstr>3. 문제 (3)의 솔루션 – 우회 (MessageBoxA)</vt:lpstr>
      <vt:lpstr>3. 문제 (3)의 솔루션 – 우회 (SendMessageA)</vt:lpstr>
      <vt:lpstr>3. 문제 (3)의 솔루션 – 우회 (명령어 수정)</vt:lpstr>
      <vt:lpstr>3. 문제 (3)의 솔루션 – 우회 (변경부분 저장)</vt:lpstr>
      <vt:lpstr>3. 문제 (3)의 솔루션 – 우회 (결과)</vt:lpstr>
      <vt:lpstr>3. 문제 (4) 등록 인원수 제한</vt:lpstr>
      <vt:lpstr>3. 문제 (4)의 솔루션 – 우회 (Back to user mode 이용)</vt:lpstr>
      <vt:lpstr>3. 문제 (4)의 솔루션 – 우회 (SendMessageA)</vt:lpstr>
      <vt:lpstr>3. 문제 (4)의 솔루션 – 우회 (명령어 수정 및 변경 사항 저장)</vt:lpstr>
      <vt:lpstr>3. 문제 (4)의 솔루션 – 우회 (결과)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144</cp:revision>
  <dcterms:created xsi:type="dcterms:W3CDTF">2019-03-05T04:29:07Z</dcterms:created>
  <dcterms:modified xsi:type="dcterms:W3CDTF">2021-11-21T17:13:04Z</dcterms:modified>
</cp:coreProperties>
</file>