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89" r:id="rId4"/>
    <p:sldId id="285" r:id="rId5"/>
    <p:sldId id="290" r:id="rId6"/>
    <p:sldId id="291" r:id="rId7"/>
    <p:sldId id="282" r:id="rId8"/>
    <p:sldId id="292" r:id="rId9"/>
    <p:sldId id="286" r:id="rId10"/>
    <p:sldId id="293" r:id="rId11"/>
    <p:sldId id="294" r:id="rId12"/>
    <p:sldId id="296" r:id="rId13"/>
    <p:sldId id="28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E2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2021. 11. 22.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2021. 11. 22.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Fault attack resistance</a:t>
            </a:r>
            <a:br>
              <a:rPr lang="en-US" altLang="ko-KR" dirty="0"/>
            </a:br>
            <a:r>
              <a:rPr lang="ko-KR" altLang="en-US" dirty="0"/>
              <a:t>오류 주입 공격 방어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</a:t>
            </a:r>
            <a:r>
              <a:rPr lang="en" altLang="ko-KR" dirty="0" err="1"/>
              <a:t>Rc-WeW-yoFQ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attack resistance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오류 주입 공격을 탐지 하는 방법 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알려진 암호문을 추가로 넣어서 탐지하는 방법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알려진 암호문은 입력으로 받은 키와는 다른 값으로 암호화를 진행함</a:t>
            </a:r>
            <a:endParaRPr lang="en-US" altLang="ko-KR" sz="16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E68F4EA-CB86-254F-803E-8864BD6C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953854"/>
            <a:ext cx="100203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0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attack resistance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오류 주입 공격을 탐지 하는 방법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" altLang="ko-Kore-KR" sz="1600" dirty="0"/>
              <a:t>Pipelined Intra-instruction Redundancy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EACD69-8186-2E42-999C-2A2F8374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2700553"/>
            <a:ext cx="99949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0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11368160" cy="5603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경량 암호 </a:t>
            </a:r>
            <a:r>
              <a:rPr lang="ko-KR" altLang="en-US" sz="1800" dirty="0" err="1"/>
              <a:t>알고리듬</a:t>
            </a:r>
            <a:r>
              <a:rPr lang="ko-KR" altLang="en-US" sz="1800" dirty="0"/>
              <a:t> </a:t>
            </a:r>
            <a:r>
              <a:rPr lang="en-US" altLang="ko-KR" sz="1800" dirty="0"/>
              <a:t>CHAM</a:t>
            </a:r>
            <a:r>
              <a:rPr lang="ko-KR" altLang="en-US" sz="1800" dirty="0"/>
              <a:t>에 대한 오류 주입 공격</a:t>
            </a:r>
            <a:endParaRPr lang="en" altLang="ko-Kore-KR" sz="1800" dirty="0"/>
          </a:p>
          <a:p>
            <a:pPr>
              <a:lnSpc>
                <a:spcPct val="150000"/>
              </a:lnSpc>
            </a:pPr>
            <a:r>
              <a:rPr lang="en" altLang="ko-Kore-KR" sz="1800" dirty="0"/>
              <a:t>Lightweight Fault Attack Resistance in Software Using Intra-instruction Redundancy</a:t>
            </a:r>
          </a:p>
          <a:p>
            <a:pPr>
              <a:lnSpc>
                <a:spcPct val="150000"/>
              </a:lnSpc>
            </a:pPr>
            <a:r>
              <a:rPr lang="en" altLang="ko-Kore-KR" sz="1800" dirty="0"/>
              <a:t>Lightweight Fault Attack Resistance in Software Using Intra-instruction Redundancy, Revisited </a:t>
            </a:r>
          </a:p>
          <a:p>
            <a:pPr>
              <a:lnSpc>
                <a:spcPct val="150000"/>
              </a:lnSpc>
            </a:pPr>
            <a:endParaRPr lang="en" altLang="ko-Kore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A6DF35-C9D3-3247-B367-C34F2BE3E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889" y="2953042"/>
            <a:ext cx="3541174" cy="36972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4A7F20-32F0-C548-A586-6D0AADAC4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4" y="2953042"/>
            <a:ext cx="3541174" cy="3697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F214DD-B419-534D-84C7-5C26E3E19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614" y="2944055"/>
            <a:ext cx="3541174" cy="37061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329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48CD109-0BD4-8A46-A6B1-6856DC0DA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433"/>
          <a:stretch/>
        </p:blipFill>
        <p:spPr>
          <a:xfrm>
            <a:off x="6695398" y="4158973"/>
            <a:ext cx="4885902" cy="1981199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계산 오류 </a:t>
            </a:r>
            <a:r>
              <a:rPr lang="en-US" altLang="ko-KR" sz="2000" dirty="0"/>
              <a:t>–</a:t>
            </a:r>
            <a:r>
              <a:rPr lang="ko-KR" altLang="en-US" sz="2000" dirty="0"/>
              <a:t> </a:t>
            </a:r>
            <a:r>
              <a:rPr lang="en-US" altLang="ko-KR" sz="2000" dirty="0"/>
              <a:t>Data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변경 시켜 오류를 일으키는 공격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attack -</a:t>
            </a:r>
            <a:r>
              <a:rPr lang="ko-KR" altLang="en-US" dirty="0"/>
              <a:t> 오류 주입 공격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56A9C9-07C3-7244-8AB0-BF961300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1665149"/>
            <a:ext cx="10337800" cy="1981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857B69-70C4-D94A-B467-5901FAC6A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433"/>
          <a:stretch/>
        </p:blipFill>
        <p:spPr>
          <a:xfrm>
            <a:off x="610702" y="4210775"/>
            <a:ext cx="4885902" cy="19811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475899-C946-5F4B-9DAD-6D96B81A6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464" y="4536660"/>
            <a:ext cx="610366" cy="1322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F95659-0365-9C4B-92FE-2F00A0D983FE}"/>
              </a:ext>
            </a:extLst>
          </p:cNvPr>
          <p:cNvSpPr/>
          <p:nvPr/>
        </p:nvSpPr>
        <p:spPr>
          <a:xfrm>
            <a:off x="8955158" y="4491381"/>
            <a:ext cx="691369" cy="2161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DB4C45-AF20-4942-8B6E-732875AC86D0}"/>
              </a:ext>
            </a:extLst>
          </p:cNvPr>
          <p:cNvSpPr/>
          <p:nvPr/>
        </p:nvSpPr>
        <p:spPr>
          <a:xfrm>
            <a:off x="2861911" y="4536660"/>
            <a:ext cx="691369" cy="2161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0CDB4B3-A09D-EE42-AA48-0FE49B6F9C01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3553280" y="4602783"/>
            <a:ext cx="5433184" cy="419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3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attack -</a:t>
            </a:r>
            <a:r>
              <a:rPr lang="ko-KR" altLang="en-US" dirty="0"/>
              <a:t> 오류 주입 공격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계산 오류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 err="1"/>
              <a:t>를</a:t>
            </a:r>
            <a:r>
              <a:rPr lang="ko-KR" altLang="en-US" dirty="0"/>
              <a:t> 변경 시켜 오류를 일으키는 공격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Word / Byte / Bit / Bit Pair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D10010-50CE-8C40-B453-46E2DAB10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2920863"/>
            <a:ext cx="91186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0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명령어 오류 </a:t>
            </a:r>
            <a:r>
              <a:rPr lang="en-US" altLang="ko-KR" sz="2000" dirty="0"/>
              <a:t>–</a:t>
            </a:r>
            <a:r>
              <a:rPr lang="ko-KR" altLang="en-US" sz="2000" dirty="0"/>
              <a:t> 명령어를 바꾸거나 </a:t>
            </a:r>
            <a:r>
              <a:rPr lang="ko-KR" altLang="en-US" sz="2000" dirty="0" err="1"/>
              <a:t>스킵하는</a:t>
            </a:r>
            <a:r>
              <a:rPr lang="ko-KR" altLang="en-US" sz="2000" dirty="0"/>
              <a:t> 오류 공격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CB8422-9B98-0B4C-A773-F751C08A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3460"/>
            <a:ext cx="10210800" cy="1854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attack -</a:t>
            </a:r>
            <a:r>
              <a:rPr lang="ko-KR" altLang="en-US" dirty="0"/>
              <a:t> 오류 주입 공격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F9A70F-18FD-EC47-AE89-77E968127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786" y="3692874"/>
            <a:ext cx="2056098" cy="30183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98B1CF-4884-0540-AE11-38B1AC79F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412" y="3692874"/>
            <a:ext cx="2056098" cy="30183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E8FD357-9F9D-6F4A-AB21-AEC5B318D9DC}"/>
              </a:ext>
            </a:extLst>
          </p:cNvPr>
          <p:cNvSpPr/>
          <p:nvPr/>
        </p:nvSpPr>
        <p:spPr>
          <a:xfrm>
            <a:off x="7762461" y="5118652"/>
            <a:ext cx="1699591" cy="288235"/>
          </a:xfrm>
          <a:prstGeom prst="rect">
            <a:avLst/>
          </a:prstGeom>
          <a:solidFill>
            <a:srgbClr val="2F2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A1DB07EE-397C-EE44-A798-EC46ABF4FEC7}"/>
              </a:ext>
            </a:extLst>
          </p:cNvPr>
          <p:cNvSpPr/>
          <p:nvPr/>
        </p:nvSpPr>
        <p:spPr>
          <a:xfrm>
            <a:off x="5128591" y="4936158"/>
            <a:ext cx="1451113" cy="531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688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CHAM</a:t>
            </a:r>
            <a:r>
              <a:rPr lang="ko-KR" altLang="en-US" sz="1800" dirty="0"/>
              <a:t> 알고리즘에 대한 오류 주입 공격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attack –</a:t>
            </a:r>
            <a:r>
              <a:rPr lang="ko-KR" altLang="en-US" dirty="0"/>
              <a:t> </a:t>
            </a:r>
            <a:r>
              <a:rPr lang="en-US" altLang="ko-KR" dirty="0"/>
              <a:t>Computation Fault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4B7FCF-FA94-344E-A45B-0C8DDCFE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2370483"/>
            <a:ext cx="61976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C33176-C485-C547-9DE4-1EBE671E3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788" y="1872145"/>
            <a:ext cx="4999271" cy="17854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6CB1ED-3056-C742-8D4E-4FBB0FF48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788" y="4185064"/>
            <a:ext cx="5138902" cy="17854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01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CHAM</a:t>
            </a:r>
            <a:r>
              <a:rPr lang="ko-KR" altLang="en-US" sz="1800" dirty="0"/>
              <a:t> 알고리즘에 대한 오류 주입 공격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attack –</a:t>
            </a:r>
            <a:r>
              <a:rPr lang="ko-KR" altLang="en-US" dirty="0"/>
              <a:t> </a:t>
            </a:r>
            <a:r>
              <a:rPr lang="en-US" altLang="ko-KR" dirty="0"/>
              <a:t>Computation Fault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4B7FCF-FA94-344E-A45B-0C8DDCFE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88" y="2370483"/>
            <a:ext cx="61976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B129E1-BB8B-1D4A-9D00-B48A95933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812" y="3656012"/>
            <a:ext cx="4572000" cy="596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909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CHAM</a:t>
            </a:r>
            <a:r>
              <a:rPr lang="ko-KR" altLang="en-US" sz="1800" dirty="0"/>
              <a:t> 알고리즘에 대한 오류 주입 공격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attack –</a:t>
            </a:r>
            <a:r>
              <a:rPr lang="ko-KR" altLang="en-US" dirty="0"/>
              <a:t> </a:t>
            </a:r>
            <a:r>
              <a:rPr lang="en-US" altLang="ko-KR" dirty="0"/>
              <a:t>Computation Fault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4B7FCF-FA94-344E-A45B-0C8DDCFE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88" y="2370483"/>
            <a:ext cx="61976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536AB1-91A9-7F4D-8971-401EA4ADF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880" y="3570633"/>
            <a:ext cx="477520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984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attack resistance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오류 주입 공격을 탐지 하는 방법 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데이터를 복사하여 오류가 발생한 것을 탐지하는 방법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1764B0-E1FC-A74A-A452-AE9AFA4350DF}"/>
              </a:ext>
            </a:extLst>
          </p:cNvPr>
          <p:cNvSpPr/>
          <p:nvPr/>
        </p:nvSpPr>
        <p:spPr>
          <a:xfrm>
            <a:off x="3062596" y="2344168"/>
            <a:ext cx="1048214" cy="4683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128-Bit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8E780F-9516-4043-AA5E-465D883C2377}"/>
              </a:ext>
            </a:extLst>
          </p:cNvPr>
          <p:cNvSpPr/>
          <p:nvPr/>
        </p:nvSpPr>
        <p:spPr>
          <a:xfrm>
            <a:off x="2928781" y="2946689"/>
            <a:ext cx="1315843" cy="468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AddroundKey</a:t>
            </a:r>
            <a:endParaRPr kumimoji="1"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6FBEBC-C985-454C-9CB8-697193D23AB8}"/>
              </a:ext>
            </a:extLst>
          </p:cNvPr>
          <p:cNvSpPr/>
          <p:nvPr/>
        </p:nvSpPr>
        <p:spPr>
          <a:xfrm>
            <a:off x="3062592" y="6080365"/>
            <a:ext cx="1048214" cy="4683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128-Bit</a:t>
            </a: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648BA9-8FC7-234B-8A28-550B9A1CC41D}"/>
              </a:ext>
            </a:extLst>
          </p:cNvPr>
          <p:cNvSpPr/>
          <p:nvPr/>
        </p:nvSpPr>
        <p:spPr>
          <a:xfrm>
            <a:off x="2928781" y="3574140"/>
            <a:ext cx="1315843" cy="468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SubBytes</a:t>
            </a:r>
            <a:endParaRPr kumimoji="1"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0FED2D-F654-0848-A905-E9C00364E5A3}"/>
              </a:ext>
            </a:extLst>
          </p:cNvPr>
          <p:cNvSpPr/>
          <p:nvPr/>
        </p:nvSpPr>
        <p:spPr>
          <a:xfrm>
            <a:off x="2928780" y="4201591"/>
            <a:ext cx="1315843" cy="468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ShiftRows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93AAD8-C17E-0945-BFD4-6E98457FBC4F}"/>
              </a:ext>
            </a:extLst>
          </p:cNvPr>
          <p:cNvSpPr/>
          <p:nvPr/>
        </p:nvSpPr>
        <p:spPr>
          <a:xfrm>
            <a:off x="2928779" y="4825463"/>
            <a:ext cx="1315843" cy="468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Mixcolumns</a:t>
            </a:r>
            <a:endParaRPr kumimoji="1" lang="ko-Kore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68C78B-9F74-4B48-B6B0-FE5E1FB81EFF}"/>
              </a:ext>
            </a:extLst>
          </p:cNvPr>
          <p:cNvSpPr/>
          <p:nvPr/>
        </p:nvSpPr>
        <p:spPr>
          <a:xfrm>
            <a:off x="2928778" y="5449335"/>
            <a:ext cx="1315843" cy="468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AddroundKey</a:t>
            </a:r>
            <a:endParaRPr kumimoji="1" lang="ko-Kore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6877C2-88F6-6A48-8721-0ACEAC39C579}"/>
              </a:ext>
            </a:extLst>
          </p:cNvPr>
          <p:cNvSpPr/>
          <p:nvPr/>
        </p:nvSpPr>
        <p:spPr>
          <a:xfrm>
            <a:off x="8215001" y="2347403"/>
            <a:ext cx="1048214" cy="4683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128-Bit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B9AD89-FB04-B843-AE46-1EE468E3A139}"/>
              </a:ext>
            </a:extLst>
          </p:cNvPr>
          <p:cNvSpPr/>
          <p:nvPr/>
        </p:nvSpPr>
        <p:spPr>
          <a:xfrm>
            <a:off x="8605297" y="2971274"/>
            <a:ext cx="1315843" cy="468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AddroundKey</a:t>
            </a:r>
            <a:endParaRPr kumimoji="1" lang="ko-Kore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FEA143-1B4A-F44F-BBAA-BFC757FB7B32}"/>
              </a:ext>
            </a:extLst>
          </p:cNvPr>
          <p:cNvSpPr/>
          <p:nvPr/>
        </p:nvSpPr>
        <p:spPr>
          <a:xfrm>
            <a:off x="8605297" y="3598725"/>
            <a:ext cx="1315843" cy="468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SubBytes</a:t>
            </a:r>
            <a:endParaRPr kumimoji="1" lang="ko-Kore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840813-AB42-5040-BCD0-A2F5523E645A}"/>
              </a:ext>
            </a:extLst>
          </p:cNvPr>
          <p:cNvSpPr/>
          <p:nvPr/>
        </p:nvSpPr>
        <p:spPr>
          <a:xfrm>
            <a:off x="8605296" y="4226176"/>
            <a:ext cx="1315843" cy="468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ShiftRows</a:t>
            </a:r>
            <a:endParaRPr kumimoji="1" lang="ko-Kore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7C8357-0D47-2C42-B0AD-1B48E54DD4A7}"/>
              </a:ext>
            </a:extLst>
          </p:cNvPr>
          <p:cNvSpPr/>
          <p:nvPr/>
        </p:nvSpPr>
        <p:spPr>
          <a:xfrm>
            <a:off x="8605295" y="4850048"/>
            <a:ext cx="1315843" cy="468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Mixcolumns</a:t>
            </a:r>
            <a:endParaRPr kumimoji="1" lang="ko-Kore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22FB6F-4580-D445-A3C8-3EEFB35A3C61}"/>
              </a:ext>
            </a:extLst>
          </p:cNvPr>
          <p:cNvSpPr/>
          <p:nvPr/>
        </p:nvSpPr>
        <p:spPr>
          <a:xfrm>
            <a:off x="8605294" y="5473920"/>
            <a:ext cx="1315843" cy="468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AddroundKey</a:t>
            </a:r>
            <a:endParaRPr kumimoji="1" lang="ko-Kore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6E15E-8F73-4241-ADAB-F13BA417CA6E}"/>
              </a:ext>
            </a:extLst>
          </p:cNvPr>
          <p:cNvSpPr/>
          <p:nvPr/>
        </p:nvSpPr>
        <p:spPr>
          <a:xfrm>
            <a:off x="9263211" y="2347403"/>
            <a:ext cx="1048214" cy="4683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128-Bit</a:t>
            </a:r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338137-FFE7-614C-8BFF-2BEA57938734}"/>
              </a:ext>
            </a:extLst>
          </p:cNvPr>
          <p:cNvSpPr/>
          <p:nvPr/>
        </p:nvSpPr>
        <p:spPr>
          <a:xfrm>
            <a:off x="8215001" y="6104950"/>
            <a:ext cx="1048214" cy="4683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128-Bit</a:t>
            </a:r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69B3F3-F72A-FF41-8F48-7D98D05B150A}"/>
              </a:ext>
            </a:extLst>
          </p:cNvPr>
          <p:cNvSpPr/>
          <p:nvPr/>
        </p:nvSpPr>
        <p:spPr>
          <a:xfrm>
            <a:off x="9263211" y="6104950"/>
            <a:ext cx="1048214" cy="4683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128-Bit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6872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attack resistance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오류 주입 공격을 탐지 하는 방법 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알려진 암호문을 추가로 넣어서 탐지하는 방법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알려진 암호문은 입력으로 받은 키와는 다른 값으로 암호화를 진행함</a:t>
            </a:r>
            <a:endParaRPr lang="en-US" altLang="ko-KR" sz="16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E68F4EA-CB86-254F-803E-8864BD6C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953854"/>
            <a:ext cx="100203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1875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224</Words>
  <Application>Microsoft Macintosh PowerPoint</Application>
  <PresentationFormat>와이드스크린</PresentationFormat>
  <Paragraphs>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CryptoCraft 테마</vt:lpstr>
      <vt:lpstr>제목 테마</vt:lpstr>
      <vt:lpstr>Fault attack resistance 오류 주입 공격 방어</vt:lpstr>
      <vt:lpstr>Fault attack - 오류 주입 공격</vt:lpstr>
      <vt:lpstr>Fault attack - 오류 주입 공격</vt:lpstr>
      <vt:lpstr>Fault attack - 오류 주입 공격</vt:lpstr>
      <vt:lpstr>Fault attack – Computation Fault</vt:lpstr>
      <vt:lpstr>Fault attack – Computation Fault</vt:lpstr>
      <vt:lpstr>Fault attack – Computation Fault</vt:lpstr>
      <vt:lpstr>Fault attack resistance </vt:lpstr>
      <vt:lpstr>Fault attack resistance </vt:lpstr>
      <vt:lpstr>Fault attack resistance </vt:lpstr>
      <vt:lpstr>Fault attack resistance 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67</cp:revision>
  <dcterms:created xsi:type="dcterms:W3CDTF">2019-03-05T04:29:07Z</dcterms:created>
  <dcterms:modified xsi:type="dcterms:W3CDTF">2021-11-22T05:59:26Z</dcterms:modified>
</cp:coreProperties>
</file>