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269" r:id="rId3"/>
    <p:sldId id="275" r:id="rId4"/>
    <p:sldId id="306" r:id="rId5"/>
    <p:sldId id="280" r:id="rId6"/>
    <p:sldId id="287" r:id="rId7"/>
    <p:sldId id="281" r:id="rId8"/>
    <p:sldId id="288" r:id="rId9"/>
    <p:sldId id="290" r:id="rId10"/>
    <p:sldId id="291" r:id="rId11"/>
    <p:sldId id="292" r:id="rId12"/>
    <p:sldId id="307" r:id="rId13"/>
    <p:sldId id="283" r:id="rId14"/>
    <p:sldId id="294" r:id="rId15"/>
    <p:sldId id="308" r:id="rId16"/>
    <p:sldId id="297" r:id="rId17"/>
    <p:sldId id="296" r:id="rId18"/>
    <p:sldId id="293" r:id="rId19"/>
    <p:sldId id="298" r:id="rId20"/>
    <p:sldId id="299" r:id="rId21"/>
    <p:sldId id="300" r:id="rId22"/>
    <p:sldId id="301" r:id="rId23"/>
    <p:sldId id="304" r:id="rId24"/>
    <p:sldId id="285" r:id="rId25"/>
    <p:sldId id="303" r:id="rId26"/>
    <p:sldId id="302" r:id="rId27"/>
    <p:sldId id="305" r:id="rId28"/>
    <p:sldId id="295" r:id="rId29"/>
    <p:sldId id="27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479" autoAdjust="0"/>
  </p:normalViewPr>
  <p:slideViewPr>
    <p:cSldViewPr snapToGrid="0">
      <p:cViewPr varScale="1">
        <p:scale>
          <a:sx n="79" d="100"/>
          <a:sy n="79" d="100"/>
        </p:scale>
        <p:origin x="107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균등하면 이건지 저건지 모르니까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8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1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0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6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rgbClr val="C00000"/>
                </a:solidFill>
              </a:rPr>
              <a:t>엥 </a:t>
            </a:r>
            <a:r>
              <a:rPr lang="en-US" altLang="ko-KR" sz="1200">
                <a:solidFill>
                  <a:srgbClr val="C00000"/>
                </a:solidFill>
              </a:rPr>
              <a:t>? </a:t>
            </a:r>
            <a:r>
              <a:rPr lang="ko-KR" altLang="en-US" sz="1200">
                <a:solidFill>
                  <a:srgbClr val="C00000"/>
                </a:solidFill>
              </a:rPr>
              <a:t>아니면 엔트로피를 시드로랜덤함수를 돌린다는 거</a:t>
            </a:r>
            <a:r>
              <a:rPr lang="en-US" altLang="ko-KR" sz="1200">
                <a:solidFill>
                  <a:srgbClr val="C00000"/>
                </a:solidFill>
              </a:rPr>
              <a:t>? </a:t>
            </a:r>
            <a:endParaRPr lang="ko-KR" altLang="en-US" sz="1200">
              <a:solidFill>
                <a:srgbClr val="C00000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8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9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2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6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12026" y="888826"/>
            <a:ext cx="9042466" cy="23876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800">
                <a:latin typeface="Bahnschrift SemiCondensed" panose="020B0502040204020203" pitchFamily="34" charset="0"/>
              </a:rPr>
              <a:t>GAN based Random Number Generator</a:t>
            </a:r>
            <a:br>
              <a:rPr lang="en-US" altLang="ko-KR" sz="4800">
                <a:latin typeface="Bahnschrift SemiCondensed" panose="020B0502040204020203" pitchFamily="34" charset="0"/>
              </a:rPr>
            </a:br>
            <a:r>
              <a:rPr lang="en-US" altLang="ko-KR" sz="4800">
                <a:latin typeface="Bahnschrift SemiCondensed" panose="020B0502040204020203" pitchFamily="34" charset="0"/>
              </a:rPr>
              <a:t>on</a:t>
            </a:r>
            <a:r>
              <a:rPr lang="ko-KR" altLang="en-US" sz="4800">
                <a:latin typeface="Bahnschrift SemiCondensed" panose="020B0502040204020203" pitchFamily="34" charset="0"/>
              </a:rPr>
              <a:t> </a:t>
            </a:r>
            <a:r>
              <a:rPr lang="en-US" altLang="ko-KR" sz="4800">
                <a:latin typeface="Bahnschrift SemiCondensed" panose="020B0502040204020203" pitchFamily="34" charset="0"/>
              </a:rPr>
              <a:t>Embedded system</a:t>
            </a:r>
            <a:endParaRPr lang="ko-KR" altLang="en-US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https://youtu.be/yRFzHHRzBqM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19E4B-78B7-465D-878B-75A596DF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Bahnschrift Condensed" panose="020B0502040204020203" pitchFamily="34" charset="0"/>
              </a:rPr>
              <a:t>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CC31B-639A-4F4E-BEFA-2653C73D5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초기 내부 상태 및 향후 변화하는 내부 상태들은 난수발생기의 </a:t>
            </a:r>
            <a:r>
              <a:rPr lang="ko-KR" altLang="en-US" sz="1800">
                <a:solidFill>
                  <a:srgbClr val="0070C0"/>
                </a:solidFill>
              </a:rPr>
              <a:t>입력에 대해 결정적인 값</a:t>
            </a:r>
            <a:endParaRPr lang="en-US" altLang="ko-KR" sz="1800">
              <a:solidFill>
                <a:srgbClr val="0070C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>
                <a:solidFill>
                  <a:srgbClr val="0070C0"/>
                </a:solidFill>
              </a:rPr>
              <a:t>높은 </a:t>
            </a:r>
            <a:r>
              <a:rPr lang="en-US" altLang="ko-KR" sz="1600" b="1">
                <a:solidFill>
                  <a:srgbClr val="0070C0"/>
                </a:solidFill>
              </a:rPr>
              <a:t>entropy</a:t>
            </a:r>
            <a:r>
              <a:rPr lang="ko-KR" altLang="en-US" sz="1600" b="1">
                <a:solidFill>
                  <a:srgbClr val="0070C0"/>
                </a:solidFill>
              </a:rPr>
              <a:t>를 갖는 </a:t>
            </a:r>
            <a:r>
              <a:rPr lang="en-US" altLang="ko-KR" sz="1600" b="1">
                <a:solidFill>
                  <a:srgbClr val="0070C0"/>
                </a:solidFill>
              </a:rPr>
              <a:t>seed </a:t>
            </a:r>
            <a:r>
              <a:rPr lang="ko-KR" altLang="en-US" sz="1600" b="1">
                <a:solidFill>
                  <a:srgbClr val="0070C0"/>
                </a:solidFill>
              </a:rPr>
              <a:t>필요 </a:t>
            </a:r>
            <a:r>
              <a:rPr lang="en-US" altLang="ko-KR" sz="1600"/>
              <a:t>(</a:t>
            </a:r>
            <a:r>
              <a:rPr lang="ko-KR" altLang="en-US" sz="1600"/>
              <a:t>결정적 알고리즘에서도 예측이 어렵도록</a:t>
            </a:r>
            <a:r>
              <a:rPr lang="en-US" altLang="ko-KR" sz="160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/>
              <a:t>내부 상태를 구성하는 변수들은 짧으면 안됨 그에 맞는 길이 필요</a:t>
            </a: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/>
              <a:t>ex) </a:t>
            </a:r>
            <a:r>
              <a:rPr lang="en-US" altLang="ko-KR" sz="1400">
                <a:solidFill>
                  <a:srgbClr val="0070C0"/>
                </a:solidFill>
              </a:rPr>
              <a:t>128</a:t>
            </a:r>
            <a:r>
              <a:rPr lang="ko-KR" altLang="en-US" sz="1400">
                <a:solidFill>
                  <a:srgbClr val="0070C0"/>
                </a:solidFill>
              </a:rPr>
              <a:t>비트 길이의 키</a:t>
            </a:r>
            <a:r>
              <a:rPr lang="ko-KR" altLang="en-US" sz="1400"/>
              <a:t>를 생성 시</a:t>
            </a:r>
            <a:r>
              <a:rPr lang="en-US" altLang="ko-KR" sz="1400"/>
              <a:t>, </a:t>
            </a:r>
            <a:r>
              <a:rPr lang="ko-KR" altLang="en-US" sz="1400"/>
              <a:t>내부 상태 변수들도 </a:t>
            </a:r>
            <a:r>
              <a:rPr lang="en-US" altLang="ko-KR" sz="1400">
                <a:solidFill>
                  <a:srgbClr val="0070C0"/>
                </a:solidFill>
              </a:rPr>
              <a:t>128</a:t>
            </a:r>
            <a:r>
              <a:rPr lang="ko-KR" altLang="en-US" sz="1400">
                <a:solidFill>
                  <a:srgbClr val="0070C0"/>
                </a:solidFill>
              </a:rPr>
              <a:t>비트 이상으로 구성</a:t>
            </a:r>
            <a:endParaRPr lang="en-US" altLang="ko-KR" sz="140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1800"/>
              <a:t>if </a:t>
            </a:r>
            <a:r>
              <a:rPr lang="ko-KR" altLang="en-US" sz="1800"/>
              <a:t>잡음원 예측 및 부분적 제어 가능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/>
              <a:t>seed &amp; </a:t>
            </a:r>
            <a:r>
              <a:rPr lang="ko-KR" altLang="en-US" sz="1800"/>
              <a:t>내부 상태 파악이 쉬워짐</a:t>
            </a: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>
                <a:solidFill>
                  <a:srgbClr val="0070C0"/>
                </a:solidFill>
              </a:rPr>
              <a:t>다양하고 예측하기 어려운 잡음원 사용</a:t>
            </a:r>
            <a:r>
              <a:rPr lang="ko-KR" altLang="en-US" sz="1600" b="1"/>
              <a:t> </a:t>
            </a:r>
            <a:r>
              <a:rPr lang="ko-KR" altLang="en-US" sz="1600"/>
              <a:t>필요성 존재</a:t>
            </a:r>
            <a:endParaRPr lang="en-US" altLang="ko-KR" sz="16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1800"/>
              <a:t>내부 상태가 알려질 경우 예측</a:t>
            </a:r>
            <a:r>
              <a:rPr lang="en-US" altLang="ko-KR" sz="1800"/>
              <a:t>/</a:t>
            </a:r>
            <a:r>
              <a:rPr lang="ko-KR" altLang="en-US" sz="1800"/>
              <a:t>역예측 공격 가능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600"/>
              <a:t>새로운 난수 생성 위해 저장된 내부 상태</a:t>
            </a:r>
            <a:r>
              <a:rPr lang="en-US" altLang="ko-KR" sz="1600"/>
              <a:t>, </a:t>
            </a:r>
            <a:r>
              <a:rPr lang="ko-KR" altLang="en-US" sz="1600"/>
              <a:t>변수가 알려지면 이전 또는 이후의 출력을 알아낼 수 있음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이를 막기 위해 내부 상태에 </a:t>
            </a:r>
            <a:r>
              <a:rPr lang="ko-KR" altLang="en-US" sz="1600" b="1">
                <a:solidFill>
                  <a:srgbClr val="0070C0"/>
                </a:solidFill>
              </a:rPr>
              <a:t>새로운 </a:t>
            </a:r>
            <a:r>
              <a:rPr lang="en-US" altLang="ko-KR" sz="1600" b="1">
                <a:solidFill>
                  <a:srgbClr val="0070C0"/>
                </a:solidFill>
              </a:rPr>
              <a:t>entropy</a:t>
            </a:r>
            <a:r>
              <a:rPr lang="ko-KR" altLang="en-US" sz="1600" b="1">
                <a:solidFill>
                  <a:srgbClr val="0070C0"/>
                </a:solidFill>
              </a:rPr>
              <a:t> 추가</a:t>
            </a:r>
            <a:r>
              <a:rPr lang="en-US" altLang="ko-KR" sz="1600" b="1">
                <a:solidFill>
                  <a:srgbClr val="0070C0"/>
                </a:solidFill>
              </a:rPr>
              <a:t> </a:t>
            </a:r>
            <a:r>
              <a:rPr lang="en-US" altLang="ko-KR" sz="1600"/>
              <a:t>(</a:t>
            </a:r>
            <a:r>
              <a:rPr lang="ko-KR" altLang="en-US" sz="1600"/>
              <a:t>추가입력 통해 상태 갱신</a:t>
            </a:r>
            <a:r>
              <a:rPr lang="en-US" altLang="ko-KR" sz="1600"/>
              <a:t>)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en-US" altLang="ko-KR" sz="2200"/>
          </a:p>
          <a:p>
            <a:pPr>
              <a:lnSpc>
                <a:spcPct val="150000"/>
              </a:lnSpc>
            </a:pP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85079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0E205B-EE44-410C-BFC2-FC049B35EC27}"/>
              </a:ext>
            </a:extLst>
          </p:cNvPr>
          <p:cNvSpPr/>
          <p:nvPr/>
        </p:nvSpPr>
        <p:spPr>
          <a:xfrm>
            <a:off x="3336587" y="2159540"/>
            <a:ext cx="5622587" cy="1673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i="0"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 sz="360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8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24F0BA-9382-4931-90CA-59FF8A4845F2}"/>
              </a:ext>
            </a:extLst>
          </p:cNvPr>
          <p:cNvGrpSpPr/>
          <p:nvPr/>
        </p:nvGrpSpPr>
        <p:grpSpPr>
          <a:xfrm>
            <a:off x="1043367" y="1871215"/>
            <a:ext cx="10105266" cy="2929151"/>
            <a:chOff x="1063346" y="3429000"/>
            <a:chExt cx="10105266" cy="29291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F61193-71F8-42F3-8576-84EBAA7C5968}"/>
                </a:ext>
              </a:extLst>
            </p:cNvPr>
            <p:cNvGrpSpPr/>
            <p:nvPr/>
          </p:nvGrpSpPr>
          <p:grpSpPr>
            <a:xfrm>
              <a:off x="2328406" y="3429000"/>
              <a:ext cx="8840206" cy="2929151"/>
              <a:chOff x="3181237" y="3123095"/>
              <a:chExt cx="8840206" cy="292915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54D0808-6A45-497F-9803-47324791953B}"/>
                  </a:ext>
                </a:extLst>
              </p:cNvPr>
              <p:cNvGrpSpPr/>
              <p:nvPr/>
            </p:nvGrpSpPr>
            <p:grpSpPr>
              <a:xfrm>
                <a:off x="3181237" y="3123095"/>
                <a:ext cx="6956990" cy="2929151"/>
                <a:chOff x="3181237" y="2883398"/>
                <a:chExt cx="6956990" cy="292915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093F9926-EA37-49E1-91E8-8C304E3292B4}"/>
                    </a:ext>
                  </a:extLst>
                </p:cNvPr>
                <p:cNvGrpSpPr/>
                <p:nvPr/>
              </p:nvGrpSpPr>
              <p:grpSpPr>
                <a:xfrm>
                  <a:off x="3181237" y="2883398"/>
                  <a:ext cx="6956990" cy="1549916"/>
                  <a:chOff x="3181237" y="2883398"/>
                  <a:chExt cx="6956990" cy="1549916"/>
                </a:xfrm>
              </p:grpSpPr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A119086E-B8C6-4A22-893D-581D75BEC538}"/>
                      </a:ext>
                    </a:extLst>
                  </p:cNvPr>
                  <p:cNvGrpSpPr/>
                  <p:nvPr/>
                </p:nvGrpSpPr>
                <p:grpSpPr>
                  <a:xfrm>
                    <a:off x="3515999" y="2883398"/>
                    <a:ext cx="6622228" cy="1549916"/>
                    <a:chOff x="3435289" y="3503282"/>
                    <a:chExt cx="6622228" cy="1549916"/>
                  </a:xfrm>
                </p:grpSpPr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88541B4-9427-401E-878C-B92F18DC8C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289" y="4683866"/>
                      <a:ext cx="1303538" cy="369332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generator</a:t>
                      </a:r>
                      <a:endParaRPr lang="ko-KR" altLang="en-US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C22D0788-74AB-408B-93E6-27F56BAC39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4683866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 data</a:t>
                      </a:r>
                      <a:endParaRPr lang="ko-KR" altLang="en-US"/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E6B2D417-3025-49BB-A4C1-14806E3D4E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3503282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real data</a:t>
                      </a:r>
                      <a:endParaRPr lang="ko-KR" altLang="en-US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B2722F5B-3465-4052-BB6D-BD6C0DF067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4768" y="4077764"/>
                      <a:ext cx="1549523" cy="369332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discriminator</a:t>
                      </a:r>
                      <a:endParaRPr lang="ko-KR" altLang="en-US"/>
                    </a:p>
                  </p:txBody>
                </p: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1CFD2CEE-3237-4B39-B655-EB00D1B84C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53979" y="3893098"/>
                      <a:ext cx="1303538" cy="738664"/>
                      <a:chOff x="8753979" y="4077764"/>
                      <a:chExt cx="1303538" cy="738664"/>
                    </a:xfrm>
                  </p:grpSpPr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DBDA2D1-CEDC-4139-9084-9F47DAD02D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077764"/>
                        <a:ext cx="1303538" cy="3693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real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CD7B4932-79EB-4660-8DF6-9560F04F8F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447096"/>
                        <a:ext cx="1303538" cy="36933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fake</a:t>
                        </a:r>
                        <a:endParaRPr lang="ko-KR" altLang="en-US"/>
                      </a:p>
                    </p:txBody>
                  </p:sp>
                </p:grpSp>
              </p:grpSp>
              <p:cxnSp>
                <p:nvCxnSpPr>
                  <p:cNvPr id="17" name="직선 화살표 연결선 16">
                    <a:extLst>
                      <a:ext uri="{FF2B5EF4-FFF2-40B4-BE49-F238E27FC236}">
                        <a16:creationId xmlns:a16="http://schemas.microsoft.com/office/drawing/2014/main" id="{F4361D94-8C6C-4B25-B522-474D6E482500}"/>
                      </a:ext>
                    </a:extLst>
                  </p:cNvPr>
                  <p:cNvCxnSpPr>
                    <a:cxnSpLocks/>
                    <a:endCxn id="22" idx="1"/>
                  </p:cNvCxnSpPr>
                  <p:nvPr/>
                </p:nvCxnSpPr>
                <p:spPr>
                  <a:xfrm>
                    <a:off x="3181237" y="4241953"/>
                    <a:ext cx="334762" cy="66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화살표 연결선 17">
                    <a:extLst>
                      <a:ext uri="{FF2B5EF4-FFF2-40B4-BE49-F238E27FC236}">
                        <a16:creationId xmlns:a16="http://schemas.microsoft.com/office/drawing/2014/main" id="{9F72CA9F-BF50-4D27-87EE-890B7DDC79BC}"/>
                      </a:ext>
                    </a:extLst>
                  </p:cNvPr>
                  <p:cNvCxnSpPr>
                    <a:cxnSpLocks/>
                    <a:stCxn id="22" idx="3"/>
                    <a:endCxn id="23" idx="1"/>
                  </p:cNvCxnSpPr>
                  <p:nvPr/>
                </p:nvCxnSpPr>
                <p:spPr>
                  <a:xfrm>
                    <a:off x="4819537" y="4248648"/>
                    <a:ext cx="3347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FAC1F96A-62C7-4AB8-BE4F-A505CD720987}"/>
                      </a:ext>
                    </a:extLst>
                  </p:cNvPr>
                  <p:cNvCxnSpPr>
                    <a:cxnSpLocks/>
                    <a:stCxn id="25" idx="3"/>
                  </p:cNvCxnSpPr>
                  <p:nvPr/>
                </p:nvCxnSpPr>
                <p:spPr>
                  <a:xfrm>
                    <a:off x="8525001" y="3642546"/>
                    <a:ext cx="3096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연결선: 꺾임 19">
                    <a:extLst>
                      <a:ext uri="{FF2B5EF4-FFF2-40B4-BE49-F238E27FC236}">
                        <a16:creationId xmlns:a16="http://schemas.microsoft.com/office/drawing/2014/main" id="{3CB92846-562E-4048-AB9F-B7031858D0E9}"/>
                      </a:ext>
                    </a:extLst>
                  </p:cNvPr>
                  <p:cNvCxnSpPr>
                    <a:stCxn id="24" idx="3"/>
                    <a:endCxn id="25" idx="1"/>
                  </p:cNvCxnSpPr>
                  <p:nvPr/>
                </p:nvCxnSpPr>
                <p:spPr>
                  <a:xfrm>
                    <a:off x="6457837" y="3068064"/>
                    <a:ext cx="517641" cy="57448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연결선: 꺾임 20">
                    <a:extLst>
                      <a:ext uri="{FF2B5EF4-FFF2-40B4-BE49-F238E27FC236}">
                        <a16:creationId xmlns:a16="http://schemas.microsoft.com/office/drawing/2014/main" id="{FCEEB201-B814-4E24-AB8F-78542F83EC47}"/>
                      </a:ext>
                    </a:extLst>
                  </p:cNvPr>
                  <p:cNvCxnSpPr>
                    <a:cxnSpLocks/>
                    <a:stCxn id="23" idx="3"/>
                    <a:endCxn id="25" idx="1"/>
                  </p:cNvCxnSpPr>
                  <p:nvPr/>
                </p:nvCxnSpPr>
                <p:spPr>
                  <a:xfrm flipV="1">
                    <a:off x="6457837" y="3642546"/>
                    <a:ext cx="517641" cy="60610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91B916E-EE40-42B2-935C-CCF6A12B546A}"/>
                    </a:ext>
                  </a:extLst>
                </p:cNvPr>
                <p:cNvSpPr txBox="1"/>
                <p:nvPr/>
              </p:nvSpPr>
              <p:spPr>
                <a:xfrm>
                  <a:off x="5111186" y="5166218"/>
                  <a:ext cx="16956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>
                      <a:latin typeface="Calibri" panose="020F0502020204030204" pitchFamily="34" charset="0"/>
                      <a:cs typeface="Calibri" panose="020F0502020204030204" pitchFamily="34" charset="0"/>
                    </a:rPr>
                    <a:t>대립</a:t>
                  </a:r>
                  <a:r>
                    <a:rPr lang="en-US" altLang="ko-KR">
                      <a:latin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:r>
                    <a:rPr lang="ko-KR" altLang="en-US">
                      <a:latin typeface="Calibri" panose="020F0502020204030204" pitchFamily="34" charset="0"/>
                      <a:cs typeface="Calibri" panose="020F0502020204030204" pitchFamily="34" charset="0"/>
                    </a:rPr>
                    <a:t>경쟁</a:t>
                  </a:r>
                  <a:endParaRPr lang="en-US" altLang="ko-KR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altLang="ko-KR">
                      <a:latin typeface="Calibri" panose="020F0502020204030204" pitchFamily="34" charset="0"/>
                      <a:cs typeface="Calibri" panose="020F0502020204030204" pitchFamily="34" charset="0"/>
                    </a:rPr>
                    <a:t>adversarial</a:t>
                  </a:r>
                  <a:endParaRPr lang="ko-KR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3" name="연결선: 꺾임 12">
                  <a:extLst>
                    <a:ext uri="{FF2B5EF4-FFF2-40B4-BE49-F238E27FC236}">
                      <a16:creationId xmlns:a16="http://schemas.microsoft.com/office/drawing/2014/main" id="{B1CBC2B0-6148-4403-909C-E20F3E25FC79}"/>
                    </a:ext>
                  </a:extLst>
                </p:cNvPr>
                <p:cNvCxnSpPr>
                  <a:stCxn id="22" idx="2"/>
                  <a:endCxn id="25" idx="2"/>
                </p:cNvCxnSpPr>
                <p:nvPr/>
              </p:nvCxnSpPr>
              <p:spPr>
                <a:xfrm rot="5400000" flipH="1" flipV="1">
                  <a:off x="5655953" y="2339027"/>
                  <a:ext cx="606102" cy="3582472"/>
                </a:xfrm>
                <a:prstGeom prst="bentConnector3">
                  <a:avLst>
                    <a:gd name="adj1" fmla="val -105093"/>
                  </a:avLst>
                </a:prstGeom>
                <a:ln w="1905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94A46BD-5348-499A-901E-35A7AFEE250E}"/>
                    </a:ext>
                  </a:extLst>
                </p:cNvPr>
                <p:cNvSpPr txBox="1"/>
                <p:nvPr/>
              </p:nvSpPr>
              <p:spPr>
                <a:xfrm>
                  <a:off x="3297756" y="3694650"/>
                  <a:ext cx="17400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fake data </a:t>
                  </a:r>
                  <a:r>
                    <a:rPr lang="ko-KR" altLang="en-US" sz="1400"/>
                    <a:t>생성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DAB31C-C872-4FDB-A45C-B21676E66653}"/>
                    </a:ext>
                  </a:extLst>
                </p:cNvPr>
                <p:cNvSpPr txBox="1"/>
                <p:nvPr/>
              </p:nvSpPr>
              <p:spPr>
                <a:xfrm>
                  <a:off x="6880227" y="3057770"/>
                  <a:ext cx="17400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판별</a:t>
                  </a: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76E66F4A-1A30-4CE0-AD35-9BE3B2DFC19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10138227" y="3881335"/>
                <a:ext cx="306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FFAE19-3E6D-4CB3-8E78-D3E902E7A111}"/>
                  </a:ext>
                </a:extLst>
              </p:cNvPr>
              <p:cNvSpPr txBox="1"/>
              <p:nvPr/>
            </p:nvSpPr>
            <p:spPr>
              <a:xfrm>
                <a:off x="10444804" y="3696669"/>
                <a:ext cx="130353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loss</a:t>
                </a:r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9C6DF-6363-4BA4-AD79-C5D6D61D12E3}"/>
                  </a:ext>
                </a:extLst>
              </p:cNvPr>
              <p:cNvSpPr txBox="1"/>
              <p:nvPr/>
            </p:nvSpPr>
            <p:spPr>
              <a:xfrm>
                <a:off x="10171703" y="3280756"/>
                <a:ext cx="1849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/>
                  <a:t>확률값으로 판단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50B46FE-A042-43E9-B86B-886013E3D17F}"/>
                    </a:ext>
                  </a:extLst>
                </p:cNvPr>
                <p:cNvSpPr txBox="1"/>
                <p:nvPr/>
              </p:nvSpPr>
              <p:spPr>
                <a:xfrm>
                  <a:off x="1063346" y="4187240"/>
                  <a:ext cx="1258316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latent</a:t>
                  </a:r>
                </a:p>
                <a:p>
                  <a:pPr algn="ctr"/>
                  <a:r>
                    <a:rPr lang="en-US" altLang="ko-KR"/>
                    <a:t>random variable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ECB5BAD-5980-41F2-9CB7-C43717DC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46" y="4187240"/>
                  <a:ext cx="1258316" cy="1200329"/>
                </a:xfrm>
                <a:prstGeom prst="rect">
                  <a:avLst/>
                </a:prstGeom>
                <a:blipFill>
                  <a:blip r:embed="rId2"/>
                  <a:stretch>
                    <a:fillRect t="-2513" b="-65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D414A7-FE9C-4DEF-9C71-131D23C64D17}"/>
              </a:ext>
            </a:extLst>
          </p:cNvPr>
          <p:cNvSpPr txBox="1"/>
          <p:nvPr/>
        </p:nvSpPr>
        <p:spPr>
          <a:xfrm>
            <a:off x="2643189" y="5140791"/>
            <a:ext cx="9465012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1. </a:t>
            </a:r>
            <a:r>
              <a:rPr lang="en-US" altLang="ko-KR" sz="1600">
                <a:solidFill>
                  <a:srgbClr val="C00000"/>
                </a:solidFill>
              </a:rPr>
              <a:t>generator</a:t>
            </a:r>
            <a:r>
              <a:rPr lang="ko-KR" altLang="en-US" sz="1600"/>
              <a:t>는 </a:t>
            </a:r>
            <a:r>
              <a:rPr lang="en-US" altLang="ko-KR" sz="1600"/>
              <a:t>discriminator</a:t>
            </a:r>
            <a:r>
              <a:rPr lang="ko-KR" altLang="en-US" sz="1600"/>
              <a:t>를 속이기 위해 </a:t>
            </a:r>
            <a:r>
              <a:rPr lang="ko-KR" altLang="en-US" sz="1600">
                <a:solidFill>
                  <a:srgbClr val="C00000"/>
                </a:solidFill>
              </a:rPr>
              <a:t>진짜같은 가짜</a:t>
            </a:r>
            <a:r>
              <a:rPr lang="ko-KR" altLang="en-US" sz="1600"/>
              <a:t>를 생성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2. </a:t>
            </a:r>
            <a:r>
              <a:rPr lang="en-US" altLang="ko-KR" sz="1600">
                <a:solidFill>
                  <a:srgbClr val="0070C0"/>
                </a:solidFill>
              </a:rPr>
              <a:t>discriminator</a:t>
            </a:r>
            <a:r>
              <a:rPr lang="ko-KR" altLang="en-US" sz="1600"/>
              <a:t>는 </a:t>
            </a:r>
            <a:r>
              <a:rPr lang="en-US" altLang="ko-KR" sz="1600"/>
              <a:t>generator</a:t>
            </a:r>
            <a:r>
              <a:rPr lang="ko-KR" altLang="en-US" sz="1600"/>
              <a:t>의 </a:t>
            </a:r>
            <a:r>
              <a:rPr lang="ko-KR" altLang="en-US" sz="1600">
                <a:solidFill>
                  <a:srgbClr val="0070C0"/>
                </a:solidFill>
              </a:rPr>
              <a:t>가짜 출력을 판별</a:t>
            </a:r>
            <a:r>
              <a:rPr lang="ko-KR" altLang="en-US" sz="1600"/>
              <a:t>하기 위해 학습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78007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E8E59-D797-4501-87A5-6ECAA98D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8973A8E-7B8F-4CC9-B0D5-79FF0414B3C6}"/>
              </a:ext>
            </a:extLst>
          </p:cNvPr>
          <p:cNvGrpSpPr/>
          <p:nvPr/>
        </p:nvGrpSpPr>
        <p:grpSpPr>
          <a:xfrm>
            <a:off x="1643973" y="3770952"/>
            <a:ext cx="9299643" cy="2543138"/>
            <a:chOff x="4927986" y="4544349"/>
            <a:chExt cx="9299643" cy="2543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EC16AB6-1875-4853-9BA7-DCF2BAA0435E}"/>
                    </a:ext>
                  </a:extLst>
                </p:cNvPr>
                <p:cNvSpPr txBox="1"/>
                <p:nvPr/>
              </p:nvSpPr>
              <p:spPr>
                <a:xfrm>
                  <a:off x="10021667" y="4544349"/>
                  <a:ext cx="5067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EC16AB6-1875-4853-9BA7-DCF2BAA04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667" y="4544349"/>
                  <a:ext cx="506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9FF9294-C38F-4314-91E4-1CCCFFC6EFEA}"/>
                    </a:ext>
                  </a:extLst>
                </p:cNvPr>
                <p:cNvSpPr txBox="1"/>
                <p:nvPr/>
              </p:nvSpPr>
              <p:spPr>
                <a:xfrm>
                  <a:off x="4927986" y="5194148"/>
                  <a:ext cx="9299643" cy="1893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600"/>
                    <a:t>data</a:t>
                  </a:r>
                  <a:r>
                    <a:rPr lang="ko-KR" altLang="en-US" sz="1600"/>
                    <a:t>의 특징을 나타내는 </a:t>
                  </a:r>
                  <a:r>
                    <a:rPr lang="en-US" altLang="ko-KR" sz="1600"/>
                    <a:t>vector</a:t>
                  </a:r>
                  <a:r>
                    <a:rPr lang="ko-KR" altLang="en-US" sz="1600"/>
                    <a:t>값의 분포 </a:t>
                  </a:r>
                  <a:r>
                    <a:rPr lang="en-US" altLang="ko-KR" sz="1600"/>
                    <a:t>(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ko-KR" sz="1600"/>
                    <a:t>)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600">
                      <a:sym typeface="Wingdings" panose="05000000000000000000" pitchFamily="2" charset="2"/>
                    </a:rPr>
                    <a:t>real data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의 분포</a:t>
                  </a:r>
                  <a:r>
                    <a:rPr lang="en-US" altLang="ko-KR" sz="160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𝑑𝑎𝑡𝑎</m:t>
                      </m:r>
                      <m:d>
                        <m:dPr>
                          <m:ctrlPr>
                            <a:rPr lang="en-US" altLang="ko-KR" sz="160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altLang="ko-KR" sz="1600">
                      <a:sym typeface="Wingdings" panose="05000000000000000000" pitchFamily="2" charset="2"/>
                    </a:rPr>
                    <a:t>)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와 </a:t>
                  </a:r>
                  <a:r>
                    <a:rPr lang="en-US" altLang="ko-KR" sz="1600">
                      <a:sym typeface="Wingdings" panose="05000000000000000000" pitchFamily="2" charset="2"/>
                    </a:rPr>
                    <a:t>fake data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의 분포</a:t>
                  </a:r>
                  <a:r>
                    <a:rPr lang="en-US" altLang="ko-KR" sz="160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>
                      <a:sym typeface="Wingdings" panose="05000000000000000000" pitchFamily="2" charset="2"/>
                    </a:rPr>
                    <a:t>)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를 학습을 통해 비슷하게 만드는 것이 목적</a:t>
                  </a:r>
                  <a:endParaRPr lang="en-US" altLang="ko-KR" sz="1600">
                    <a:sym typeface="Wingdings" panose="05000000000000000000" pitchFamily="2" charset="2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en-US" altLang="ko-KR" sz="1600"/>
                    <a:t>label</a:t>
                  </a:r>
                  <a:r>
                    <a:rPr lang="ko-KR" altLang="en-US" sz="1600"/>
                    <a:t>을 통한 분류가 아닌</a:t>
                  </a:r>
                  <a:r>
                    <a:rPr lang="en-US" altLang="ko-KR" sz="1600"/>
                    <a:t> training data</a:t>
                  </a:r>
                  <a:r>
                    <a:rPr lang="ko-KR" altLang="en-US" sz="1600"/>
                    <a:t>의 분포를 학습</a:t>
                  </a:r>
                  <a:endParaRPr lang="en-US" altLang="ko-KR" sz="160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600"/>
                    <a:t>확률 분포가 정확히 일치하면 </a:t>
                  </a:r>
                  <a:r>
                    <a:rPr lang="en-US" altLang="ko-KR" sz="1600">
                      <a:solidFill>
                        <a:srgbClr val="0070C0"/>
                      </a:solidFill>
                    </a:rPr>
                    <a:t>real data</a:t>
                  </a:r>
                  <a:r>
                    <a:rPr lang="ko-KR" altLang="en-US" sz="1600">
                      <a:solidFill>
                        <a:srgbClr val="0070C0"/>
                      </a:solidFill>
                    </a:rPr>
                    <a:t>와 </a:t>
                  </a:r>
                  <a:r>
                    <a:rPr lang="en-US" altLang="ko-KR" sz="1600">
                      <a:solidFill>
                        <a:srgbClr val="0070C0"/>
                      </a:solidFill>
                    </a:rPr>
                    <a:t>fake data</a:t>
                  </a:r>
                  <a:r>
                    <a:rPr lang="ko-KR" altLang="en-US" sz="1600">
                      <a:solidFill>
                        <a:srgbClr val="0070C0"/>
                      </a:solidFill>
                    </a:rPr>
                    <a:t>를 구분할 수 없음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endParaRPr lang="ko-KR" altLang="en-US" sz="160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9FF9294-C38F-4314-91E4-1CCCFFC6E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986" y="5194148"/>
                  <a:ext cx="9299643" cy="1893339"/>
                </a:xfrm>
                <a:prstGeom prst="rect">
                  <a:avLst/>
                </a:prstGeom>
                <a:blipFill>
                  <a:blip r:embed="rId3"/>
                  <a:stretch>
                    <a:fillRect l="-2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EF54C01-2334-4484-8A69-CB2AB5F71A9A}"/>
              </a:ext>
            </a:extLst>
          </p:cNvPr>
          <p:cNvGrpSpPr/>
          <p:nvPr/>
        </p:nvGrpSpPr>
        <p:grpSpPr>
          <a:xfrm>
            <a:off x="4494192" y="1488665"/>
            <a:ext cx="2743200" cy="2303056"/>
            <a:chOff x="7848235" y="2277472"/>
            <a:chExt cx="2743200" cy="230305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82D9DCF-F187-457E-A747-5A57A661B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08" t="32252" r="8095" b="24807"/>
            <a:stretch/>
          </p:blipFill>
          <p:spPr>
            <a:xfrm>
              <a:off x="7848235" y="2277472"/>
              <a:ext cx="2743200" cy="23030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B34EAA-09AE-4827-93DD-A296BA0534A4}"/>
                    </a:ext>
                  </a:extLst>
                </p:cNvPr>
                <p:cNvSpPr txBox="1"/>
                <p:nvPr/>
              </p:nvSpPr>
              <p:spPr>
                <a:xfrm>
                  <a:off x="8859365" y="3837762"/>
                  <a:ext cx="11385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 baseline="-25000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rgbClr val="0505CB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B34EAA-09AE-4827-93DD-A296BA053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9365" y="3837762"/>
                  <a:ext cx="11385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DF9201-8CFE-40A8-BE2B-5FB9FD713CCF}"/>
                  </a:ext>
                </a:extLst>
              </p:cNvPr>
              <p:cNvSpPr txBox="1"/>
              <p:nvPr/>
            </p:nvSpPr>
            <p:spPr>
              <a:xfrm>
                <a:off x="3764636" y="1582222"/>
                <a:ext cx="1138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DF9201-8CFE-40A8-BE2B-5FB9FD71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36" y="1582222"/>
                <a:ext cx="1138561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8E290DF8-C30B-4FBF-86FC-C46EB500AD1D}"/>
              </a:ext>
            </a:extLst>
          </p:cNvPr>
          <p:cNvSpPr txBox="1"/>
          <p:nvPr/>
        </p:nvSpPr>
        <p:spPr>
          <a:xfrm>
            <a:off x="5158357" y="3795324"/>
            <a:ext cx="155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vector</a:t>
            </a:r>
            <a:r>
              <a:rPr lang="ko-KR" altLang="en-US" sz="1200"/>
              <a:t>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6DDA4D-6BD3-4FDC-B3F6-1A3EE08B5636}"/>
                  </a:ext>
                </a:extLst>
              </p:cNvPr>
              <p:cNvSpPr txBox="1"/>
              <p:nvPr/>
            </p:nvSpPr>
            <p:spPr>
              <a:xfrm>
                <a:off x="5505321" y="2061895"/>
                <a:ext cx="1138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𝑑𝑎𝑡𝑎</m:t>
                      </m:r>
                      <m:d>
                        <m:dPr>
                          <m:ctrlPr>
                            <a:rPr lang="en-US" altLang="ko-KR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6DDA4D-6BD3-4FDC-B3F6-1A3EE08B5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21" y="2061895"/>
                <a:ext cx="113856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24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0E205B-EE44-410C-BFC2-FC049B35EC27}"/>
              </a:ext>
            </a:extLst>
          </p:cNvPr>
          <p:cNvSpPr/>
          <p:nvPr/>
        </p:nvSpPr>
        <p:spPr>
          <a:xfrm>
            <a:off x="3284706" y="2431914"/>
            <a:ext cx="5622587" cy="1673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Bahnschrift Condensed" panose="020B0502040204020203" pitchFamily="34" charset="0"/>
              </a:rPr>
              <a:t>GAN based RNG </a:t>
            </a:r>
          </a:p>
          <a:p>
            <a:pPr algn="ctr"/>
            <a:r>
              <a:rPr lang="en-US" altLang="ko-KR" sz="3600">
                <a:solidFill>
                  <a:schemeClr val="tx1"/>
                </a:solidFill>
                <a:latin typeface="Bahnschrift Condensed" panose="020B0502040204020203" pitchFamily="34" charset="0"/>
              </a:rPr>
              <a:t>on Embedded system</a:t>
            </a:r>
            <a:endParaRPr lang="ko-KR" altLang="en-US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2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B9A7-EFD8-462C-9AAE-02B49584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Bahnschrift Condensed" panose="020B0502040204020203" pitchFamily="34" charset="0"/>
              </a:rPr>
              <a:t>GAN based RNG on Embedded system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766ED5-4324-4408-BF89-189C05097829}"/>
              </a:ext>
            </a:extLst>
          </p:cNvPr>
          <p:cNvGrpSpPr/>
          <p:nvPr/>
        </p:nvGrpSpPr>
        <p:grpSpPr>
          <a:xfrm>
            <a:off x="826588" y="2780258"/>
            <a:ext cx="10021302" cy="3103783"/>
            <a:chOff x="865918" y="2426294"/>
            <a:chExt cx="10021302" cy="31037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BC6116-3DFA-454D-B33A-6AF6790E866E}"/>
                </a:ext>
              </a:extLst>
            </p:cNvPr>
            <p:cNvSpPr txBox="1"/>
            <p:nvPr/>
          </p:nvSpPr>
          <p:spPr>
            <a:xfrm>
              <a:off x="865918" y="4658043"/>
              <a:ext cx="3682028" cy="456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i="0">
                  <a:effectLst/>
                  <a:latin typeface="+mj-lt"/>
                </a:rPr>
                <a:t>Generative Adversarial Network</a:t>
              </a:r>
              <a:endParaRPr lang="ko-KR" altLang="en-US">
                <a:latin typeface="+mj-lt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03201F1-E40D-4CF9-9EEF-130E13F7F32A}"/>
                </a:ext>
              </a:extLst>
            </p:cNvPr>
            <p:cNvGrpSpPr/>
            <p:nvPr/>
          </p:nvGrpSpPr>
          <p:grpSpPr>
            <a:xfrm>
              <a:off x="1760278" y="2426294"/>
              <a:ext cx="9126942" cy="3103783"/>
              <a:chOff x="1760278" y="2426294"/>
              <a:chExt cx="9126942" cy="310378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5B4B591-1FAD-4A1C-9CEA-75623810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278" y="2514288"/>
                <a:ext cx="1641987" cy="1641987"/>
              </a:xfrm>
              <a:prstGeom prst="rect">
                <a:avLst/>
              </a:prstGeom>
            </p:spPr>
          </p:pic>
          <p:pic>
            <p:nvPicPr>
              <p:cNvPr id="9" name="Picture 2" descr="TensorFlow Lite | ML for Mobile and Edge Devices">
                <a:extLst>
                  <a:ext uri="{FF2B5EF4-FFF2-40B4-BE49-F238E27FC236}">
                    <a16:creationId xmlns:a16="http://schemas.microsoft.com/office/drawing/2014/main" id="{9A3EF06C-EA62-4A93-B465-E0EE1950A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99" t="19453" r="37675" b="40691"/>
              <a:stretch/>
            </p:blipFill>
            <p:spPr bwMode="auto">
              <a:xfrm>
                <a:off x="4998948" y="2646645"/>
                <a:ext cx="1641987" cy="1619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11A9AC-3649-4834-8361-6C156C324CF2}"/>
                  </a:ext>
                </a:extLst>
              </p:cNvPr>
              <p:cNvSpPr txBox="1"/>
              <p:nvPr/>
            </p:nvSpPr>
            <p:spPr>
              <a:xfrm>
                <a:off x="4864958" y="4658043"/>
                <a:ext cx="2261420" cy="45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TensorFlow Lite</a:t>
                </a:r>
                <a:endParaRPr lang="ko-KR" altLang="en-US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46B44B8-F668-419D-908F-AD547B575024}"/>
                  </a:ext>
                </a:extLst>
              </p:cNvPr>
              <p:cNvGrpSpPr/>
              <p:nvPr/>
            </p:nvGrpSpPr>
            <p:grpSpPr>
              <a:xfrm>
                <a:off x="7605100" y="2426294"/>
                <a:ext cx="2959508" cy="1840157"/>
                <a:chOff x="7097107" y="2396924"/>
                <a:chExt cx="4745384" cy="2949679"/>
              </a:xfrm>
            </p:grpSpPr>
            <p:pic>
              <p:nvPicPr>
                <p:cNvPr id="4098" name="Picture 2" descr="디바이스마트,오픈소스/코딩교육 &gt; 라즈베리파이 &gt; 본체/묶음구성,라즈베리파이,라즈베리파이4 (Raspberry Pi 4 Model B) 4GB + 방열판,1.5GHz 쿼드코어 64-bit Cortex-A72(ARM v8) / 기가비트 이더넷 / USB 3.0 x2, USB 2.0 x2 /  듀얼 4K 디스플레이(Micro-HDMI x2) / USB-C 전원(5V 3A 이상 권장) / RAM : 4GB">
                  <a:extLst>
                    <a:ext uri="{FF2B5EF4-FFF2-40B4-BE49-F238E27FC236}">
                      <a16:creationId xmlns:a16="http://schemas.microsoft.com/office/drawing/2014/main" id="{D1562612-AB05-47C2-AF86-AFBD282859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2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355" b="17827"/>
                <a:stretch/>
              </p:blipFill>
              <p:spPr bwMode="auto">
                <a:xfrm>
                  <a:off x="7556241" y="2396924"/>
                  <a:ext cx="4286250" cy="2949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E2FD3967-626A-4E7F-B7E3-62C5ED5CB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7107" y="3196748"/>
                  <a:ext cx="1350030" cy="135003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C8E4C7-F6B5-49CB-A15B-1B4185137E9B}"/>
                  </a:ext>
                </a:extLst>
              </p:cNvPr>
              <p:cNvSpPr txBox="1"/>
              <p:nvPr/>
            </p:nvSpPr>
            <p:spPr>
              <a:xfrm>
                <a:off x="7529503" y="4658043"/>
                <a:ext cx="3357717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/>
                  <a:t>Random Number Generator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/>
                  <a:t>on Embedded system</a:t>
                </a:r>
                <a:endParaRPr lang="ko-KR" alt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C134C15-854F-489A-B5ED-10F4FFA9245A}"/>
              </a:ext>
            </a:extLst>
          </p:cNvPr>
          <p:cNvSpPr txBox="1"/>
          <p:nvPr/>
        </p:nvSpPr>
        <p:spPr>
          <a:xfrm>
            <a:off x="411920" y="1115376"/>
            <a:ext cx="10570711" cy="1287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raspberry pi</a:t>
            </a:r>
            <a:r>
              <a:rPr lang="ko-KR" altLang="en-US" sz="1800"/>
              <a:t>의 물리적 잡음원으로부터 </a:t>
            </a:r>
            <a:r>
              <a:rPr lang="en-US" altLang="ko-KR" sz="1800"/>
              <a:t>entropy </a:t>
            </a:r>
            <a:r>
              <a:rPr lang="ko-KR" altLang="en-US" sz="1800"/>
              <a:t>수집하여 학습데이터</a:t>
            </a:r>
            <a:r>
              <a:rPr lang="en-US" altLang="ko-KR" sz="1800"/>
              <a:t> </a:t>
            </a:r>
            <a:r>
              <a:rPr lang="ko-KR" altLang="en-US" sz="1800"/>
              <a:t>생성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해당 학습데이터의 확률분포를 학습하여 실제 난수와 비슷한 수준의 난수성을</a:t>
            </a:r>
            <a:r>
              <a:rPr lang="en-US" altLang="ko-KR" sz="1800"/>
              <a:t> </a:t>
            </a:r>
            <a:r>
              <a:rPr lang="ko-KR" altLang="en-US" sz="1800"/>
              <a:t>갖는 의사난수 생성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70C0"/>
                </a:solidFill>
              </a:rPr>
              <a:t>임베디드 상에서의 난수 생성기</a:t>
            </a:r>
            <a:endParaRPr lang="en-US" altLang="ko-KR" sz="1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4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embedded system &amp; deep learning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034D6B-F3BC-4F65-AEF6-A2B505E04BED}"/>
              </a:ext>
            </a:extLst>
          </p:cNvPr>
          <p:cNvGrpSpPr/>
          <p:nvPr/>
        </p:nvGrpSpPr>
        <p:grpSpPr>
          <a:xfrm>
            <a:off x="643538" y="1255483"/>
            <a:ext cx="10904924" cy="4565214"/>
            <a:chOff x="1154818" y="1343971"/>
            <a:chExt cx="10904924" cy="456521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D44A6A7-4DDE-4B45-89DF-D02A7431038D}"/>
                </a:ext>
              </a:extLst>
            </p:cNvPr>
            <p:cNvGrpSpPr/>
            <p:nvPr/>
          </p:nvGrpSpPr>
          <p:grpSpPr>
            <a:xfrm>
              <a:off x="6396526" y="1343971"/>
              <a:ext cx="5663216" cy="4565022"/>
              <a:chOff x="6396526" y="1343971"/>
              <a:chExt cx="5663216" cy="456502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9B4D77C-137B-4CA0-ADBA-9D7694762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79868" y="1997632"/>
                <a:ext cx="2891435" cy="284561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9FC46-F9F2-4353-ACA9-FE68C0852248}"/>
                  </a:ext>
                </a:extLst>
              </p:cNvPr>
              <p:cNvSpPr txBox="1"/>
              <p:nvPr/>
            </p:nvSpPr>
            <p:spPr>
              <a:xfrm>
                <a:off x="6396526" y="5037344"/>
                <a:ext cx="5663216" cy="87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/>
                  <a:t>Edge TPU compiler </a:t>
                </a:r>
                <a:r>
                  <a:rPr lang="ko-KR" altLang="en-US"/>
                  <a:t>제공</a:t>
                </a:r>
                <a:r>
                  <a:rPr lang="en-US" altLang="ko-KR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.tflite compile </a:t>
                </a:r>
                <a:r>
                  <a:rPr lang="ko-KR" altLang="en-US">
                    <a:sym typeface="Wingdings" panose="05000000000000000000" pitchFamily="2" charset="2"/>
                  </a:rPr>
                  <a:t>지원</a:t>
                </a:r>
                <a:endParaRPr lang="en-US" altLang="ko-KR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/>
                  <a:t>raspberrypi </a:t>
                </a:r>
                <a:r>
                  <a:rPr lang="ko-KR" altLang="en-US"/>
                  <a:t>지원</a:t>
                </a:r>
                <a:r>
                  <a:rPr lang="en-US" altLang="ko-KR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임베디드 상에서 딥러닝 가능</a:t>
                </a:r>
                <a:endParaRPr lang="en-US" altLang="ko-KR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AE8411-1D20-414C-9800-1D83E355B9DD}"/>
                  </a:ext>
                </a:extLst>
              </p:cNvPr>
              <p:cNvSpPr txBox="1"/>
              <p:nvPr/>
            </p:nvSpPr>
            <p:spPr>
              <a:xfrm>
                <a:off x="8063701" y="1343971"/>
                <a:ext cx="2123768" cy="496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/>
                  <a:t>Edge TPU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F36CC7D-D5B3-4BDA-8A36-12FB8BA5F97B}"/>
                </a:ext>
              </a:extLst>
            </p:cNvPr>
            <p:cNvGrpSpPr/>
            <p:nvPr/>
          </p:nvGrpSpPr>
          <p:grpSpPr>
            <a:xfrm>
              <a:off x="1154818" y="1343971"/>
              <a:ext cx="5879182" cy="4565214"/>
              <a:chOff x="240416" y="1343971"/>
              <a:chExt cx="5879182" cy="45652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D7D76A-2421-43D5-B3D4-DDE6EE0ACE2D}"/>
                  </a:ext>
                </a:extLst>
              </p:cNvPr>
              <p:cNvSpPr txBox="1"/>
              <p:nvPr/>
            </p:nvSpPr>
            <p:spPr>
              <a:xfrm>
                <a:off x="564371" y="5037151"/>
                <a:ext cx="5555227" cy="872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/>
                  <a:t> mobile &amp;</a:t>
                </a:r>
                <a:r>
                  <a:rPr lang="ko-KR" altLang="en-US"/>
                  <a:t> </a:t>
                </a:r>
                <a:r>
                  <a:rPr lang="en-US" altLang="ko-KR"/>
                  <a:t>IoT device</a:t>
                </a:r>
                <a:r>
                  <a:rPr lang="ko-KR" altLang="en-US"/>
                  <a:t>에 딥러닝 모델 배포</a:t>
                </a:r>
                <a:endParaRPr lang="en-US" altLang="ko-KR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/>
                  <a:t>android, raspberrypi </a:t>
                </a:r>
                <a:r>
                  <a:rPr lang="ko-KR" altLang="en-US"/>
                  <a:t>등 지원</a:t>
                </a:r>
              </a:p>
            </p:txBody>
          </p:sp>
          <p:pic>
            <p:nvPicPr>
              <p:cNvPr id="1026" name="Picture 2" descr="TensorFlow Lite | ML for Mobile and Edge Devices">
                <a:extLst>
                  <a:ext uri="{FF2B5EF4-FFF2-40B4-BE49-F238E27FC236}">
                    <a16:creationId xmlns:a16="http://schemas.microsoft.com/office/drawing/2014/main" id="{3E71355E-D47A-42DF-9C44-6D147749D8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2" t="19453" r="7849" b="16317"/>
              <a:stretch/>
            </p:blipFill>
            <p:spPr bwMode="auto">
              <a:xfrm>
                <a:off x="240416" y="2358274"/>
                <a:ext cx="5012016" cy="21414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E315B4-67DA-45D3-BB4D-AF68EA2B8ED6}"/>
                  </a:ext>
                </a:extLst>
              </p:cNvPr>
              <p:cNvSpPr txBox="1"/>
              <p:nvPr/>
            </p:nvSpPr>
            <p:spPr>
              <a:xfrm>
                <a:off x="1652586" y="1343971"/>
                <a:ext cx="2187677" cy="496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b="1"/>
                  <a:t>TensorFlow Lite</a:t>
                </a:r>
                <a:endParaRPr lang="ko-KR" altLang="en-US" sz="20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41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6143-BA51-40F9-8C05-9C49685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system configuration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C03C7D-56D8-4D3F-87A5-F162A39FE48C}"/>
              </a:ext>
            </a:extLst>
          </p:cNvPr>
          <p:cNvSpPr txBox="1"/>
          <p:nvPr/>
        </p:nvSpPr>
        <p:spPr>
          <a:xfrm>
            <a:off x="408696" y="5823189"/>
            <a:ext cx="5624162" cy="56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C00000"/>
                </a:solidFill>
              </a:rPr>
              <a:t>*여기서는 매</a:t>
            </a:r>
            <a:r>
              <a:rPr lang="en-US" altLang="ko-KR" sz="1100">
                <a:solidFill>
                  <a:srgbClr val="C00000"/>
                </a:solidFill>
              </a:rPr>
              <a:t> </a:t>
            </a:r>
            <a:r>
              <a:rPr lang="ko-KR" altLang="en-US" sz="1100">
                <a:solidFill>
                  <a:srgbClr val="C00000"/>
                </a:solidFill>
              </a:rPr>
              <a:t>학습마다 </a:t>
            </a:r>
            <a:r>
              <a:rPr lang="en-US" altLang="ko-KR" sz="1100">
                <a:solidFill>
                  <a:srgbClr val="C00000"/>
                </a:solidFill>
              </a:rPr>
              <a:t>D</a:t>
            </a:r>
            <a:r>
              <a:rPr lang="ko-KR" altLang="en-US" sz="1100">
                <a:solidFill>
                  <a:srgbClr val="C00000"/>
                </a:solidFill>
              </a:rPr>
              <a:t>의 결과에 따라 </a:t>
            </a:r>
            <a:r>
              <a:rPr lang="en-US" altLang="ko-KR" sz="1100">
                <a:solidFill>
                  <a:srgbClr val="C00000"/>
                </a:solidFill>
              </a:rPr>
              <a:t>G</a:t>
            </a:r>
            <a:r>
              <a:rPr lang="ko-KR" altLang="en-US" sz="1100">
                <a:solidFill>
                  <a:srgbClr val="C00000"/>
                </a:solidFill>
              </a:rPr>
              <a:t>가 생성되는 게 바뀌는데 </a:t>
            </a:r>
            <a:endParaRPr lang="en-US" altLang="ko-KR" sz="11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solidFill>
                  <a:srgbClr val="C00000"/>
                </a:solidFill>
              </a:rPr>
              <a:t>training data</a:t>
            </a:r>
            <a:r>
              <a:rPr lang="ko-KR" altLang="en-US" sz="1100">
                <a:solidFill>
                  <a:srgbClr val="C00000"/>
                </a:solidFill>
              </a:rPr>
              <a:t>말고 해당  </a:t>
            </a:r>
            <a:r>
              <a:rPr lang="en-US" altLang="ko-KR" sz="1100">
                <a:solidFill>
                  <a:srgbClr val="C00000"/>
                </a:solidFill>
              </a:rPr>
              <a:t>noise</a:t>
            </a:r>
            <a:r>
              <a:rPr lang="ko-KR" altLang="en-US" sz="1100">
                <a:solidFill>
                  <a:srgbClr val="C00000"/>
                </a:solidFill>
              </a:rPr>
              <a:t>의 엔트로피가 중요한 부분인지</a:t>
            </a:r>
            <a:r>
              <a:rPr lang="en-US" altLang="ko-KR" sz="1100">
                <a:solidFill>
                  <a:srgbClr val="C00000"/>
                </a:solidFill>
              </a:rPr>
              <a:t>... </a:t>
            </a:r>
            <a:r>
              <a:rPr lang="ko-KR" altLang="en-US" sz="1100">
                <a:solidFill>
                  <a:srgbClr val="C00000"/>
                </a:solidFill>
              </a:rPr>
              <a:t>잘모르겠습니다</a:t>
            </a:r>
            <a:r>
              <a:rPr lang="en-US" altLang="ko-KR" sz="1100">
                <a:solidFill>
                  <a:srgbClr val="C00000"/>
                </a:solidFill>
              </a:rPr>
              <a:t>..</a:t>
            </a:r>
            <a:endParaRPr lang="ko-KR" altLang="en-US" sz="1100">
              <a:solidFill>
                <a:srgbClr val="C00000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CB5B864-8566-4242-A3F9-CA0537FEB194}"/>
              </a:ext>
            </a:extLst>
          </p:cNvPr>
          <p:cNvGrpSpPr/>
          <p:nvPr/>
        </p:nvGrpSpPr>
        <p:grpSpPr>
          <a:xfrm>
            <a:off x="587491" y="1454154"/>
            <a:ext cx="10503269" cy="4184369"/>
            <a:chOff x="204033" y="-807265"/>
            <a:chExt cx="10503269" cy="41843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37E6AF-D1ED-45A8-8E64-19A293B5BEB9}"/>
                </a:ext>
              </a:extLst>
            </p:cNvPr>
            <p:cNvSpPr txBox="1"/>
            <p:nvPr/>
          </p:nvSpPr>
          <p:spPr>
            <a:xfrm>
              <a:off x="2335934" y="-807265"/>
              <a:ext cx="4305720" cy="872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/>
                <a:t>entropy post-processing</a:t>
              </a:r>
              <a:endParaRPr lang="en-US" altLang="ko-KR" b="1"/>
            </a:p>
            <a:p>
              <a:pPr algn="ctr">
                <a:lnSpc>
                  <a:spcPct val="150000"/>
                </a:lnSpc>
              </a:pPr>
              <a:r>
                <a:rPr lang="en-US" altLang="ko-KR">
                  <a:sym typeface="Wingdings" panose="05000000000000000000" pitchFamily="2" charset="2"/>
                </a:rPr>
                <a:t> random number (training data)</a:t>
              </a:r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EFC3A8-86CD-4069-B4A8-5E73830A49F1}"/>
                </a:ext>
              </a:extLst>
            </p:cNvPr>
            <p:cNvSpPr txBox="1"/>
            <p:nvPr/>
          </p:nvSpPr>
          <p:spPr>
            <a:xfrm>
              <a:off x="5547797" y="2458025"/>
              <a:ext cx="5159505" cy="87158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/>
                <a:t>실제 난수와 </a:t>
              </a:r>
              <a:r>
                <a:rPr lang="en-US" altLang="ko-KR"/>
                <a:t>generator</a:t>
              </a:r>
              <a:r>
                <a:rPr lang="ko-KR" altLang="en-US"/>
                <a:t>의 출력으로 생성된 난수를 </a:t>
              </a:r>
              <a:endParaRPr lang="en-US" altLang="ko-KR"/>
            </a:p>
            <a:p>
              <a:pPr algn="ctr">
                <a:lnSpc>
                  <a:spcPct val="150000"/>
                </a:lnSpc>
              </a:pPr>
              <a:r>
                <a:rPr lang="ko-KR" altLang="en-US"/>
                <a:t>더 잘 분별하기 위해 학습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85F6A90-B786-40E4-97C2-B33E4C2684C4}"/>
                </a:ext>
              </a:extLst>
            </p:cNvPr>
            <p:cNvGrpSpPr/>
            <p:nvPr/>
          </p:nvGrpSpPr>
          <p:grpSpPr>
            <a:xfrm>
              <a:off x="204033" y="297232"/>
              <a:ext cx="10389729" cy="1442909"/>
              <a:chOff x="778883" y="3429000"/>
              <a:chExt cx="10389729" cy="1442909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A266F5A8-5430-4294-8137-514A88BC108C}"/>
                  </a:ext>
                </a:extLst>
              </p:cNvPr>
              <p:cNvGrpSpPr/>
              <p:nvPr/>
            </p:nvGrpSpPr>
            <p:grpSpPr>
              <a:xfrm>
                <a:off x="2331494" y="3429000"/>
                <a:ext cx="8837118" cy="1442909"/>
                <a:chOff x="3184325" y="3123095"/>
                <a:chExt cx="8837118" cy="1442909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BD41BAA9-C0B1-4EF4-8080-8ED01008FBDC}"/>
                    </a:ext>
                  </a:extLst>
                </p:cNvPr>
                <p:cNvGrpSpPr/>
                <p:nvPr/>
              </p:nvGrpSpPr>
              <p:grpSpPr>
                <a:xfrm>
                  <a:off x="3184325" y="3123095"/>
                  <a:ext cx="6953902" cy="1442909"/>
                  <a:chOff x="3184325" y="2883398"/>
                  <a:chExt cx="6953902" cy="1442909"/>
                </a:xfrm>
              </p:grpSpPr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1C4BF414-BB3C-4FB4-8B20-51C30A48CD6D}"/>
                      </a:ext>
                    </a:extLst>
                  </p:cNvPr>
                  <p:cNvGrpSpPr/>
                  <p:nvPr/>
                </p:nvGrpSpPr>
                <p:grpSpPr>
                  <a:xfrm>
                    <a:off x="3515999" y="2883398"/>
                    <a:ext cx="6622228" cy="1442909"/>
                    <a:chOff x="3435289" y="3503282"/>
                    <a:chExt cx="6622228" cy="1442909"/>
                  </a:xfrm>
                </p:grpSpPr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BFF7719D-EA47-4243-A6AD-CF53367757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289" y="4576859"/>
                      <a:ext cx="1303538" cy="369332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generator</a:t>
                      </a:r>
                      <a:endParaRPr lang="ko-KR" altLang="en-US"/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8B7EE9E4-6E26-4343-AF88-08CEE7F98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4576698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 data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17A3FFD4-4AED-40B9-B920-C7777D373D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3503282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real data</a:t>
                      </a: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A965F475-8EA8-4566-8D16-070B26438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4768" y="4077764"/>
                      <a:ext cx="1549523" cy="369332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discriminator</a:t>
                      </a:r>
                      <a:endParaRPr lang="ko-KR" altLang="en-US"/>
                    </a:p>
                  </p:txBody>
                </p:sp>
                <p:grpSp>
                  <p:nvGrpSpPr>
                    <p:cNvPr id="66" name="그룹 65">
                      <a:extLst>
                        <a:ext uri="{FF2B5EF4-FFF2-40B4-BE49-F238E27FC236}">
                          <a16:creationId xmlns:a16="http://schemas.microsoft.com/office/drawing/2014/main" id="{D5E39440-BE86-4523-A362-C55006DDDD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53979" y="3893098"/>
                      <a:ext cx="1303538" cy="738664"/>
                      <a:chOff x="8753979" y="4077764"/>
                      <a:chExt cx="1303538" cy="738664"/>
                    </a:xfrm>
                  </p:grpSpPr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3DCBEEC6-BCA5-4535-AB35-4AED29CCE8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077764"/>
                        <a:ext cx="1303538" cy="3693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real</a:t>
                        </a:r>
                      </a:p>
                    </p:txBody>
                  </p: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94079DA7-CB2C-4D6E-8307-86F19C13B3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447096"/>
                        <a:ext cx="1303538" cy="36933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fake</a:t>
                        </a:r>
                        <a:endParaRPr lang="ko-KR" altLang="en-US"/>
                      </a:p>
                    </p:txBody>
                  </p:sp>
                </p:grpSp>
              </p:grpSp>
              <p:cxnSp>
                <p:nvCxnSpPr>
                  <p:cNvPr id="57" name="직선 화살표 연결선 56">
                    <a:extLst>
                      <a:ext uri="{FF2B5EF4-FFF2-40B4-BE49-F238E27FC236}">
                        <a16:creationId xmlns:a16="http://schemas.microsoft.com/office/drawing/2014/main" id="{BC9F3F4B-4BEE-4A64-8CDC-AD26CED75E72}"/>
                      </a:ext>
                    </a:extLst>
                  </p:cNvPr>
                  <p:cNvCxnSpPr>
                    <a:cxnSpLocks/>
                    <a:stCxn id="51" idx="3"/>
                    <a:endCxn id="62" idx="1"/>
                  </p:cNvCxnSpPr>
                  <p:nvPr/>
                </p:nvCxnSpPr>
                <p:spPr>
                  <a:xfrm>
                    <a:off x="3184325" y="4140414"/>
                    <a:ext cx="331674" cy="12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65A13E93-46AC-4B6C-A782-F83024D06398}"/>
                      </a:ext>
                    </a:extLst>
                  </p:cNvPr>
                  <p:cNvCxnSpPr>
                    <a:cxnSpLocks/>
                    <a:stCxn id="62" idx="3"/>
                    <a:endCxn id="63" idx="1"/>
                  </p:cNvCxnSpPr>
                  <p:nvPr/>
                </p:nvCxnSpPr>
                <p:spPr>
                  <a:xfrm flipV="1">
                    <a:off x="4819537" y="4141480"/>
                    <a:ext cx="334762" cy="16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화살표 연결선 58">
                    <a:extLst>
                      <a:ext uri="{FF2B5EF4-FFF2-40B4-BE49-F238E27FC236}">
                        <a16:creationId xmlns:a16="http://schemas.microsoft.com/office/drawing/2014/main" id="{36A45E18-008D-4369-9745-3B93B1A537C9}"/>
                      </a:ext>
                    </a:extLst>
                  </p:cNvPr>
                  <p:cNvCxnSpPr>
                    <a:cxnSpLocks/>
                    <a:stCxn id="65" idx="3"/>
                  </p:cNvCxnSpPr>
                  <p:nvPr/>
                </p:nvCxnSpPr>
                <p:spPr>
                  <a:xfrm>
                    <a:off x="8525001" y="3642546"/>
                    <a:ext cx="3096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연결선: 꺾임 59">
                    <a:extLst>
                      <a:ext uri="{FF2B5EF4-FFF2-40B4-BE49-F238E27FC236}">
                        <a16:creationId xmlns:a16="http://schemas.microsoft.com/office/drawing/2014/main" id="{A15F1696-9FD3-4508-9A34-40BB7B0FB790}"/>
                      </a:ext>
                    </a:extLst>
                  </p:cNvPr>
                  <p:cNvCxnSpPr>
                    <a:stCxn id="64" idx="3"/>
                    <a:endCxn id="65" idx="1"/>
                  </p:cNvCxnSpPr>
                  <p:nvPr/>
                </p:nvCxnSpPr>
                <p:spPr>
                  <a:xfrm>
                    <a:off x="6457837" y="3068064"/>
                    <a:ext cx="517641" cy="57448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연결선: 꺾임 60">
                    <a:extLst>
                      <a:ext uri="{FF2B5EF4-FFF2-40B4-BE49-F238E27FC236}">
                        <a16:creationId xmlns:a16="http://schemas.microsoft.com/office/drawing/2014/main" id="{1E9D1519-8549-4779-B845-1D55919B2BFD}"/>
                      </a:ext>
                    </a:extLst>
                  </p:cNvPr>
                  <p:cNvCxnSpPr>
                    <a:cxnSpLocks/>
                    <a:stCxn id="63" idx="3"/>
                    <a:endCxn id="65" idx="1"/>
                  </p:cNvCxnSpPr>
                  <p:nvPr/>
                </p:nvCxnSpPr>
                <p:spPr>
                  <a:xfrm flipV="1">
                    <a:off x="6457837" y="3642546"/>
                    <a:ext cx="517641" cy="498934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" name="직선 화살표 연결선 52">
                  <a:extLst>
                    <a:ext uri="{FF2B5EF4-FFF2-40B4-BE49-F238E27FC236}">
                      <a16:creationId xmlns:a16="http://schemas.microsoft.com/office/drawing/2014/main" id="{C11FE032-B75B-4A57-8257-A74EA107DFD7}"/>
                    </a:ext>
                  </a:extLst>
                </p:cNvPr>
                <p:cNvCxnSpPr>
                  <a:cxnSpLocks/>
                  <a:endCxn id="54" idx="1"/>
                </p:cNvCxnSpPr>
                <p:nvPr/>
              </p:nvCxnSpPr>
              <p:spPr>
                <a:xfrm>
                  <a:off x="10138227" y="3881335"/>
                  <a:ext cx="3065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7CC5BEB-8CD8-41C8-A15B-E53949E344DA}"/>
                    </a:ext>
                  </a:extLst>
                </p:cNvPr>
                <p:cNvSpPr txBox="1"/>
                <p:nvPr/>
              </p:nvSpPr>
              <p:spPr>
                <a:xfrm>
                  <a:off x="10444804" y="3696669"/>
                  <a:ext cx="130353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loss</a:t>
                  </a:r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B65DEFB-4A32-416F-9DDF-50F54F8A872D}"/>
                    </a:ext>
                  </a:extLst>
                </p:cNvPr>
                <p:cNvSpPr txBox="1"/>
                <p:nvPr/>
              </p:nvSpPr>
              <p:spPr>
                <a:xfrm>
                  <a:off x="10171703" y="3280756"/>
                  <a:ext cx="1849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확률값으로 판단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DE183F-C16B-4EE4-B6A5-8B6D34D9F13D}"/>
                  </a:ext>
                </a:extLst>
              </p:cNvPr>
              <p:cNvSpPr txBox="1"/>
              <p:nvPr/>
            </p:nvSpPr>
            <p:spPr>
              <a:xfrm>
                <a:off x="778883" y="4501350"/>
                <a:ext cx="15526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noise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0569C-ED08-4E63-8B0B-6E10D0E468BA}"/>
                </a:ext>
              </a:extLst>
            </p:cNvPr>
            <p:cNvSpPr txBox="1"/>
            <p:nvPr/>
          </p:nvSpPr>
          <p:spPr>
            <a:xfrm>
              <a:off x="288581" y="2505455"/>
              <a:ext cx="3286398" cy="87164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/>
                <a:t>training data </a:t>
              </a:r>
              <a:r>
                <a:rPr lang="ko-KR" altLang="en-US"/>
                <a:t>학습 </a:t>
              </a:r>
              <a:br>
                <a:rPr lang="en-US" altLang="ko-KR"/>
              </a:br>
              <a:r>
                <a:rPr lang="en-US" altLang="ko-KR">
                  <a:sym typeface="Wingdings" panose="05000000000000000000" pitchFamily="2" charset="2"/>
                </a:rPr>
                <a:t> </a:t>
              </a:r>
              <a:r>
                <a:rPr lang="ko-KR" altLang="en-US">
                  <a:sym typeface="Wingdings" panose="05000000000000000000" pitchFamily="2" charset="2"/>
                </a:rPr>
                <a:t>점점 더 난수같은 출력 생성</a:t>
              </a:r>
              <a:endParaRPr lang="ko-KR" altLang="en-US"/>
            </a:p>
          </p:txBody>
        </p:sp>
        <p:cxnSp>
          <p:nvCxnSpPr>
            <p:cNvPr id="70" name="연결선: 구부러짐 69">
              <a:extLst>
                <a:ext uri="{FF2B5EF4-FFF2-40B4-BE49-F238E27FC236}">
                  <a16:creationId xmlns:a16="http://schemas.microsoft.com/office/drawing/2014/main" id="{C8C9EB24-55A8-45D4-818A-CA901A4DF130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rot="16200000" flipH="1">
              <a:off x="6675491" y="888114"/>
              <a:ext cx="1027211" cy="1733074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구부러짐 70">
              <a:extLst>
                <a:ext uri="{FF2B5EF4-FFF2-40B4-BE49-F238E27FC236}">
                  <a16:creationId xmlns:a16="http://schemas.microsoft.com/office/drawing/2014/main" id="{ABB99852-3AAB-4BD6-8638-87D1701667D7}"/>
                </a:ext>
              </a:extLst>
            </p:cNvPr>
            <p:cNvCxnSpPr>
              <a:cxnSpLocks/>
              <a:stCxn id="62" idx="2"/>
              <a:endCxn id="69" idx="0"/>
            </p:cNvCxnSpPr>
            <p:nvPr/>
          </p:nvCxnSpPr>
          <p:spPr>
            <a:xfrm rot="5400000">
              <a:off x="1953277" y="1718645"/>
              <a:ext cx="765314" cy="80830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77AA9B9-D2EE-49BD-BA95-F7D415C9310B}"/>
              </a:ext>
            </a:extLst>
          </p:cNvPr>
          <p:cNvSpPr txBox="1"/>
          <p:nvPr/>
        </p:nvSpPr>
        <p:spPr>
          <a:xfrm>
            <a:off x="8044775" y="1274620"/>
            <a:ext cx="4007796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/>
              <a:t>real 1</a:t>
            </a:r>
          </a:p>
          <a:p>
            <a:pPr algn="ctr">
              <a:lnSpc>
                <a:spcPct val="150000"/>
              </a:lnSpc>
            </a:pPr>
            <a:r>
              <a:rPr lang="en-US" altLang="ko-KR" sz="1400"/>
              <a:t>fake 0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50A8EF-FF4A-42DC-9886-C8FB6006685D}"/>
              </a:ext>
            </a:extLst>
          </p:cNvPr>
          <p:cNvSpPr txBox="1"/>
          <p:nvPr/>
        </p:nvSpPr>
        <p:spPr>
          <a:xfrm>
            <a:off x="84262" y="2901005"/>
            <a:ext cx="4229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내부 상태에 새로운 </a:t>
            </a:r>
            <a:r>
              <a:rPr lang="en-US" altLang="ko-KR" sz="1400"/>
              <a:t>entropy</a:t>
            </a:r>
            <a:r>
              <a:rPr lang="ko-KR" altLang="en-US" sz="1400"/>
              <a:t> 추가하여 </a:t>
            </a:r>
            <a:endParaRPr lang="en-US" altLang="ko-KR" sz="1400"/>
          </a:p>
          <a:p>
            <a:pPr algn="ctr"/>
            <a:r>
              <a:rPr lang="ko-KR" altLang="en-US" sz="1400"/>
              <a:t>예측 공격 방지</a:t>
            </a:r>
            <a:r>
              <a:rPr lang="en-US" altLang="ko-KR" sz="1400"/>
              <a:t> 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B1552F-0E47-4EE7-A318-D0DCD4153B25}"/>
              </a:ext>
            </a:extLst>
          </p:cNvPr>
          <p:cNvCxnSpPr>
            <a:cxnSpLocks/>
            <a:stCxn id="55" idx="0"/>
            <a:endCxn id="88" idx="2"/>
          </p:cNvCxnSpPr>
          <p:nvPr/>
        </p:nvCxnSpPr>
        <p:spPr>
          <a:xfrm flipH="1" flipV="1">
            <a:off x="10048673" y="1973337"/>
            <a:ext cx="3677" cy="7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8E12EC-A288-4811-821F-6B26B30C3C86}"/>
              </a:ext>
            </a:extLst>
          </p:cNvPr>
          <p:cNvSpPr txBox="1"/>
          <p:nvPr/>
        </p:nvSpPr>
        <p:spPr>
          <a:xfrm>
            <a:off x="800825" y="4066428"/>
            <a:ext cx="1055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균등 분포</a:t>
            </a:r>
          </a:p>
        </p:txBody>
      </p:sp>
    </p:spTree>
    <p:extLst>
      <p:ext uri="{BB962C8B-B14F-4D97-AF65-F5344CB8AC3E}">
        <p14:creationId xmlns:p14="http://schemas.microsoft.com/office/powerpoint/2010/main" val="67334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D6DEA-0FAC-4844-829B-BCB1E4F1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model (generator)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F6481D-3C29-444B-A2E7-1898FC0E53D0}"/>
              </a:ext>
            </a:extLst>
          </p:cNvPr>
          <p:cNvGrpSpPr/>
          <p:nvPr/>
        </p:nvGrpSpPr>
        <p:grpSpPr>
          <a:xfrm>
            <a:off x="411920" y="1134359"/>
            <a:ext cx="4060448" cy="4352041"/>
            <a:chOff x="411920" y="1134359"/>
            <a:chExt cx="3718559" cy="34742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9C495F-9251-43E7-91BD-F4CCF04F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920" y="1134359"/>
              <a:ext cx="3718559" cy="34742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D08538-B7D4-4A94-B4A8-A94C445A2DC3}"/>
                </a:ext>
              </a:extLst>
            </p:cNvPr>
            <p:cNvSpPr txBox="1"/>
            <p:nvPr/>
          </p:nvSpPr>
          <p:spPr>
            <a:xfrm>
              <a:off x="2174240" y="4139654"/>
              <a:ext cx="1784852" cy="294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</a:rPr>
                <a:t>generator</a:t>
              </a:r>
              <a:endParaRPr lang="ko-KR" altLang="en-US" b="1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5C9C8A-9178-45E2-94D0-2F00099F8F9A}"/>
              </a:ext>
            </a:extLst>
          </p:cNvPr>
          <p:cNvGrpSpPr/>
          <p:nvPr/>
        </p:nvGrpSpPr>
        <p:grpSpPr>
          <a:xfrm>
            <a:off x="4638481" y="1134358"/>
            <a:ext cx="4060448" cy="3764575"/>
            <a:chOff x="3386832" y="3077021"/>
            <a:chExt cx="4060448" cy="330307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C59237-F50A-4365-B568-F4101A470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1879"/>
            <a:stretch/>
          </p:blipFill>
          <p:spPr>
            <a:xfrm>
              <a:off x="3386832" y="3077021"/>
              <a:ext cx="4060448" cy="3303072"/>
            </a:xfrm>
            <a:prstGeom prst="rect">
              <a:avLst/>
            </a:prstGeom>
          </p:spPr>
        </p:pic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FCDA48AC-9A84-40BE-ABD5-45901BED45A6}"/>
                </a:ext>
              </a:extLst>
            </p:cNvPr>
            <p:cNvSpPr/>
            <p:nvPr/>
          </p:nvSpPr>
          <p:spPr>
            <a:xfrm>
              <a:off x="5171440" y="5675216"/>
              <a:ext cx="1930400" cy="338454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318C118-A803-49A5-951E-A129CF2CD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18" y="2572258"/>
            <a:ext cx="4859962" cy="666571"/>
          </a:xfrm>
          <a:prstGeom prst="rect">
            <a:avLst/>
          </a:prstGeom>
        </p:spPr>
      </p:pic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69B7F7-A1D8-471F-BA52-2175CA040187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H="1" flipV="1">
            <a:off x="7174118" y="2905544"/>
            <a:ext cx="1179371" cy="1382899"/>
          </a:xfrm>
          <a:prstGeom prst="curvedConnector5">
            <a:avLst>
              <a:gd name="adj1" fmla="val -19383"/>
              <a:gd name="adj2" fmla="val 44923"/>
              <a:gd name="adj3" fmla="val 1193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6BE757-A054-42D3-9E79-114F11609C2A}"/>
              </a:ext>
            </a:extLst>
          </p:cNvPr>
          <p:cNvSpPr txBox="1"/>
          <p:nvPr/>
        </p:nvSpPr>
        <p:spPr>
          <a:xfrm>
            <a:off x="4638481" y="5145185"/>
            <a:ext cx="7133667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0~65535 </a:t>
            </a:r>
            <a:r>
              <a:rPr lang="ko-KR" altLang="en-US" sz="1600"/>
              <a:t>사이의 수를 생성하기 위한 </a:t>
            </a:r>
            <a:r>
              <a:rPr lang="en-US" altLang="ko-KR" sz="1600"/>
              <a:t>activation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LeakyReLu activation</a:t>
            </a:r>
            <a:r>
              <a:rPr lang="ko-KR" altLang="en-US" sz="1600"/>
              <a:t>은 음의 값을 가지기 때문에</a:t>
            </a:r>
            <a:br>
              <a:rPr lang="en-US" altLang="ko-KR" sz="1600"/>
            </a:br>
            <a:r>
              <a:rPr lang="ko-KR" altLang="en-US" sz="1600"/>
              <a:t>출력 벡터에 절댓값 씌워 반올림하여 가까운 정수로 보냄 </a:t>
            </a:r>
          </a:p>
        </p:txBody>
      </p:sp>
    </p:spTree>
    <p:extLst>
      <p:ext uri="{BB962C8B-B14F-4D97-AF65-F5344CB8AC3E}">
        <p14:creationId xmlns:p14="http://schemas.microsoft.com/office/powerpoint/2010/main" val="10307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E500E2EA-4ED1-443D-8B44-584BC592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05" y="1067850"/>
            <a:ext cx="3858206" cy="5267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7D6DEA-0FAC-4844-829B-BCB1E4F1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model (discriminator)</a:t>
            </a: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00D132-D2EC-4CC7-A719-40B46A0039B4}"/>
              </a:ext>
            </a:extLst>
          </p:cNvPr>
          <p:cNvGrpSpPr/>
          <p:nvPr/>
        </p:nvGrpSpPr>
        <p:grpSpPr>
          <a:xfrm>
            <a:off x="411920" y="1067850"/>
            <a:ext cx="4199388" cy="5267380"/>
            <a:chOff x="3887972" y="1056472"/>
            <a:chExt cx="4199388" cy="52673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85776A-D12A-4DA3-9D36-48F7E371B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7972" y="1056472"/>
              <a:ext cx="4199388" cy="52673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29902F-0053-45AA-BB8B-0AAA4109520E}"/>
                </a:ext>
              </a:extLst>
            </p:cNvPr>
            <p:cNvSpPr txBox="1"/>
            <p:nvPr/>
          </p:nvSpPr>
          <p:spPr>
            <a:xfrm>
              <a:off x="5923280" y="5832008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FFC000"/>
                  </a:solidFill>
                </a:rPr>
                <a:t>discriminator</a:t>
              </a:r>
              <a:endParaRPr lang="ko-KR" altLang="en-US" b="1">
                <a:solidFill>
                  <a:srgbClr val="FFC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856827-E72B-42B4-9A9E-D4DFFF4E931A}"/>
              </a:ext>
            </a:extLst>
          </p:cNvPr>
          <p:cNvSpPr txBox="1"/>
          <p:nvPr/>
        </p:nvSpPr>
        <p:spPr>
          <a:xfrm>
            <a:off x="8670111" y="4375786"/>
            <a:ext cx="3734105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j-lt"/>
              </a:rPr>
              <a:t>확률값</a:t>
            </a:r>
            <a:r>
              <a:rPr lang="en-US" altLang="ko-KR" sz="1600">
                <a:latin typeface="+mj-lt"/>
              </a:rPr>
              <a:t>(0~1)</a:t>
            </a:r>
            <a:r>
              <a:rPr lang="ko-KR" altLang="en-US" sz="1600">
                <a:latin typeface="+mj-lt"/>
              </a:rPr>
              <a:t>으로 나타내기 위해 </a:t>
            </a:r>
            <a:br>
              <a:rPr lang="en-US" altLang="ko-KR" sz="1600">
                <a:latin typeface="+mj-lt"/>
              </a:rPr>
            </a:br>
            <a:r>
              <a:rPr lang="en-US" altLang="ko-KR" sz="1600">
                <a:latin typeface="+mj-lt"/>
              </a:rPr>
              <a:t>sigmoid </a:t>
            </a:r>
            <a:r>
              <a:rPr lang="ko-KR" altLang="en-US" sz="1600">
                <a:latin typeface="+mj-lt"/>
              </a:rPr>
              <a:t>함수 사용</a:t>
            </a:r>
            <a:endParaRPr lang="en-US" altLang="ko-KR" sz="160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j-lt"/>
              </a:rPr>
              <a:t>output</a:t>
            </a:r>
            <a:r>
              <a:rPr lang="ko-KR" altLang="en-US" sz="1600">
                <a:latin typeface="+mj-lt"/>
              </a:rPr>
              <a:t>의 형태는 </a:t>
            </a:r>
            <a:r>
              <a:rPr lang="en-US" altLang="ko-KR" sz="1600">
                <a:latin typeface="+mj-lt"/>
              </a:rPr>
              <a:t>fake = 0, real = 1</a:t>
            </a:r>
            <a:endParaRPr lang="ko-KR" altLang="en-US" sz="160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1CEB0-467F-499A-9D7C-5EB337F2E9AB}"/>
              </a:ext>
            </a:extLst>
          </p:cNvPr>
          <p:cNvSpPr txBox="1"/>
          <p:nvPr/>
        </p:nvSpPr>
        <p:spPr>
          <a:xfrm>
            <a:off x="8670111" y="1699857"/>
            <a:ext cx="3327463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+mj-lt"/>
              </a:rPr>
              <a:t>0~65535 (16bits) </a:t>
            </a:r>
            <a:r>
              <a:rPr lang="ko-KR" altLang="en-US" sz="1600">
                <a:latin typeface="+mj-lt"/>
              </a:rPr>
              <a:t>사이의 값</a:t>
            </a:r>
            <a:endParaRPr lang="en-US" altLang="ko-KR" sz="1600">
              <a:latin typeface="+mj-lt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600">
                <a:latin typeface="+mj-lt"/>
              </a:rPr>
              <a:t>128/16 = 8 </a:t>
            </a:r>
            <a:r>
              <a:rPr lang="en-US" altLang="ko-KR" sz="1100">
                <a:latin typeface="+mj-lt"/>
              </a:rPr>
              <a:t>(N=128)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+mj-lt"/>
              </a:rPr>
              <a:t>한번에 </a:t>
            </a:r>
            <a:r>
              <a:rPr lang="en-US" altLang="ko-KR" sz="1600">
                <a:latin typeface="+mj-lt"/>
              </a:rPr>
              <a:t>128 bit</a:t>
            </a:r>
            <a:r>
              <a:rPr lang="ko-KR" altLang="en-US" sz="1600">
                <a:latin typeface="+mj-lt"/>
              </a:rPr>
              <a:t>씩</a:t>
            </a:r>
            <a:r>
              <a:rPr lang="en-US" altLang="ko-KR" sz="1600">
                <a:latin typeface="+mj-lt"/>
              </a:rPr>
              <a:t>(8</a:t>
            </a:r>
            <a:r>
              <a:rPr lang="ko-KR" altLang="en-US" sz="1600">
                <a:latin typeface="+mj-lt"/>
              </a:rPr>
              <a:t>개씩</a:t>
            </a:r>
            <a:r>
              <a:rPr lang="en-US" altLang="ko-KR" sz="1600">
                <a:latin typeface="+mj-lt"/>
              </a:rPr>
              <a:t>)</a:t>
            </a:r>
            <a:r>
              <a:rPr lang="ko-KR" altLang="en-US" sz="1600">
                <a:latin typeface="+mj-lt"/>
              </a:rPr>
              <a:t> 생성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A1F9709-CDFE-4A42-8E93-0AD92AF57A02}"/>
              </a:ext>
            </a:extLst>
          </p:cNvPr>
          <p:cNvGrpSpPr/>
          <p:nvPr/>
        </p:nvGrpSpPr>
        <p:grpSpPr>
          <a:xfrm>
            <a:off x="6473914" y="1628737"/>
            <a:ext cx="3859929" cy="4460275"/>
            <a:chOff x="6743045" y="1699857"/>
            <a:chExt cx="4081621" cy="4460275"/>
          </a:xfrm>
        </p:grpSpPr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437563ED-F182-46DE-9727-0F59D651C203}"/>
                </a:ext>
              </a:extLst>
            </p:cNvPr>
            <p:cNvCxnSpPr>
              <a:cxnSpLocks/>
              <a:stCxn id="28" idx="3"/>
              <a:endCxn id="15" idx="1"/>
            </p:cNvCxnSpPr>
            <p:nvPr/>
          </p:nvCxnSpPr>
          <p:spPr>
            <a:xfrm flipV="1">
              <a:off x="8169827" y="5024051"/>
              <a:ext cx="895553" cy="966854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935AEB79-7589-4FF3-9439-8D7DCFF2B72A}"/>
                </a:ext>
              </a:extLst>
            </p:cNvPr>
            <p:cNvSpPr/>
            <p:nvPr/>
          </p:nvSpPr>
          <p:spPr>
            <a:xfrm>
              <a:off x="6955804" y="1699857"/>
              <a:ext cx="1778399" cy="338454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1BEBA0C4-417A-4C17-8EFE-7827FD68913F}"/>
                </a:ext>
              </a:extLst>
            </p:cNvPr>
            <p:cNvCxnSpPr>
              <a:cxnSpLocks/>
              <a:stCxn id="17" idx="3"/>
              <a:endCxn id="22" idx="0"/>
            </p:cNvCxnSpPr>
            <p:nvPr/>
          </p:nvCxnSpPr>
          <p:spPr>
            <a:xfrm flipV="1">
              <a:off x="8734203" y="1770977"/>
              <a:ext cx="2090463" cy="98107"/>
            </a:xfrm>
            <a:prstGeom prst="curvedConnector4">
              <a:avLst>
                <a:gd name="adj1" fmla="val 7921"/>
                <a:gd name="adj2" fmla="val 40550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액자 27">
              <a:extLst>
                <a:ext uri="{FF2B5EF4-FFF2-40B4-BE49-F238E27FC236}">
                  <a16:creationId xmlns:a16="http://schemas.microsoft.com/office/drawing/2014/main" id="{D49ACFC3-0F94-4B48-A837-B8E446987489}"/>
                </a:ext>
              </a:extLst>
            </p:cNvPr>
            <p:cNvSpPr/>
            <p:nvPr/>
          </p:nvSpPr>
          <p:spPr>
            <a:xfrm>
              <a:off x="6743045" y="5821678"/>
              <a:ext cx="1426782" cy="338454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F23FA535-6032-4359-A7C1-97D45FBD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91227"/>
              </p:ext>
            </p:extLst>
          </p:nvPr>
        </p:nvGraphicFramePr>
        <p:xfrm>
          <a:off x="8645597" y="2886034"/>
          <a:ext cx="3114392" cy="914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9299">
                  <a:extLst>
                    <a:ext uri="{9D8B030D-6E8A-4147-A177-3AD203B41FA5}">
                      <a16:colId xmlns:a16="http://schemas.microsoft.com/office/drawing/2014/main" val="717731819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009771644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963521411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914438249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499643297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1173996027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343227333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1242480162"/>
                    </a:ext>
                  </a:extLst>
                </a:gridCol>
              </a:tblGrid>
              <a:tr h="245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29483"/>
                  </a:ext>
                </a:extLst>
              </a:tr>
              <a:tr h="245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…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15252"/>
                  </a:ext>
                </a:extLst>
              </a:tr>
              <a:tr h="245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…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…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2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7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Random Number Generator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/>
              <a:t>GAN based RNG </a:t>
            </a:r>
            <a:r>
              <a:rPr lang="ko-KR" altLang="en-US"/>
              <a:t>구성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/>
              <a:t>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/>
              <a:t>향후 계획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6D495-5F5A-47F1-B8C4-3F8760FC29CC}"/>
              </a:ext>
            </a:extLst>
          </p:cNvPr>
          <p:cNvSpPr/>
          <p:nvPr/>
        </p:nvSpPr>
        <p:spPr>
          <a:xfrm>
            <a:off x="3569110" y="4777277"/>
            <a:ext cx="7759290" cy="993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096554-BBA9-4CAF-8A1E-AA797338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66" y="2487785"/>
            <a:ext cx="3641891" cy="2191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7D6DEA-0FAC-4844-829B-BCB1E4F1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model (GAN)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1EBFB-2595-499F-8BFA-DB7351E86169}"/>
              </a:ext>
            </a:extLst>
          </p:cNvPr>
          <p:cNvSpPr txBox="1"/>
          <p:nvPr/>
        </p:nvSpPr>
        <p:spPr>
          <a:xfrm>
            <a:off x="9037759" y="969910"/>
            <a:ext cx="34948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/>
              <a:t>* </a:t>
            </a:r>
            <a:r>
              <a:rPr lang="en-US" altLang="ko-KR" sz="1400"/>
              <a:t>g = generator, d = discriminator</a:t>
            </a:r>
            <a:endParaRPr lang="ko-KR" altLang="en-US" sz="140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B909DDD-F737-4623-870B-ECA1F72F8127}"/>
              </a:ext>
            </a:extLst>
          </p:cNvPr>
          <p:cNvGrpSpPr/>
          <p:nvPr/>
        </p:nvGrpSpPr>
        <p:grpSpPr>
          <a:xfrm>
            <a:off x="411919" y="2471264"/>
            <a:ext cx="11801077" cy="3302168"/>
            <a:chOff x="411919" y="2052152"/>
            <a:chExt cx="11801077" cy="330216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3682DAA-CAC1-457B-A794-CDCE21435377}"/>
                </a:ext>
              </a:extLst>
            </p:cNvPr>
            <p:cNvGrpSpPr/>
            <p:nvPr/>
          </p:nvGrpSpPr>
          <p:grpSpPr>
            <a:xfrm>
              <a:off x="411919" y="2052152"/>
              <a:ext cx="5392657" cy="3302168"/>
              <a:chOff x="8177618" y="1056472"/>
              <a:chExt cx="5392657" cy="3302168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B3E2AED-F2CF-4F18-A0E7-F42DC5757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7618" y="1056472"/>
                <a:ext cx="4671741" cy="330216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570BB-4DA0-49BB-8B18-1B234A20DB88}"/>
                  </a:ext>
                </a:extLst>
              </p:cNvPr>
              <p:cNvSpPr txBox="1"/>
              <p:nvPr/>
            </p:nvSpPr>
            <p:spPr>
              <a:xfrm>
                <a:off x="9167779" y="3615789"/>
                <a:ext cx="44024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>
                    <a:solidFill>
                      <a:srgbClr val="FFC000"/>
                    </a:solidFill>
                  </a:rPr>
                  <a:t>GAN </a:t>
                </a:r>
              </a:p>
              <a:p>
                <a:pPr algn="ctr"/>
                <a:r>
                  <a:rPr lang="en-US" altLang="ko-KR" b="1">
                    <a:solidFill>
                      <a:srgbClr val="FFC000"/>
                    </a:solidFill>
                  </a:rPr>
                  <a:t>(generator + discriminator)</a:t>
                </a:r>
                <a:endParaRPr lang="ko-KR" altLang="en-US" b="1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C58ADD-BC46-4D19-8773-D971A94EDD44}"/>
                </a:ext>
              </a:extLst>
            </p:cNvPr>
            <p:cNvGrpSpPr/>
            <p:nvPr/>
          </p:nvGrpSpPr>
          <p:grpSpPr>
            <a:xfrm>
              <a:off x="5385639" y="2896142"/>
              <a:ext cx="6827357" cy="2458178"/>
              <a:chOff x="5385639" y="2154462"/>
              <a:chExt cx="6827357" cy="245817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5A6908-00BC-4E2F-B84A-10B9E290B40E}"/>
                  </a:ext>
                </a:extLst>
              </p:cNvPr>
              <p:cNvSpPr txBox="1"/>
              <p:nvPr/>
            </p:nvSpPr>
            <p:spPr>
              <a:xfrm>
                <a:off x="8886036" y="2154462"/>
                <a:ext cx="3326960" cy="115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/>
                  <a:t>generator</a:t>
                </a:r>
                <a:r>
                  <a:rPr lang="ko-KR" altLang="en-US" sz="1600"/>
                  <a:t>의 출력이 </a:t>
                </a:r>
                <a:r>
                  <a:rPr lang="en-US" altLang="ko-KR" sz="1600"/>
                  <a:t>2</a:t>
                </a:r>
                <a:r>
                  <a:rPr lang="ko-KR" altLang="en-US" sz="1600"/>
                  <a:t>차원인데 </a:t>
                </a:r>
                <a:r>
                  <a:rPr lang="en-US" altLang="ko-KR" sz="1600"/>
                  <a:t>discriminator</a:t>
                </a:r>
                <a:r>
                  <a:rPr lang="ko-KR" altLang="en-US" sz="1600"/>
                  <a:t>의 입력이 </a:t>
                </a:r>
                <a:r>
                  <a:rPr lang="en-US" altLang="ko-KR" sz="1600"/>
                  <a:t>3</a:t>
                </a:r>
                <a:r>
                  <a:rPr lang="ko-KR" altLang="en-US" sz="1600"/>
                  <a:t>차원이라 </a:t>
                </a:r>
                <a:r>
                  <a:rPr lang="en-US" altLang="ko-KR" sz="1600"/>
                  <a:t>reshape</a:t>
                </a:r>
                <a:endParaRPr lang="ko-KR" altLang="en-US" sz="1600"/>
              </a:p>
            </p:txBody>
          </p:sp>
          <p:sp>
            <p:nvSpPr>
              <p:cNvPr id="14" name="액자 13">
                <a:extLst>
                  <a:ext uri="{FF2B5EF4-FFF2-40B4-BE49-F238E27FC236}">
                    <a16:creationId xmlns:a16="http://schemas.microsoft.com/office/drawing/2014/main" id="{79193E09-27D7-4C6F-9E6F-A2508011433B}"/>
                  </a:ext>
                </a:extLst>
              </p:cNvPr>
              <p:cNvSpPr/>
              <p:nvPr/>
            </p:nvSpPr>
            <p:spPr>
              <a:xfrm>
                <a:off x="6186791" y="2222447"/>
                <a:ext cx="2334639" cy="339525"/>
              </a:xfrm>
              <a:prstGeom prst="fram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액자 15">
                <a:extLst>
                  <a:ext uri="{FF2B5EF4-FFF2-40B4-BE49-F238E27FC236}">
                    <a16:creationId xmlns:a16="http://schemas.microsoft.com/office/drawing/2014/main" id="{DFB7BB0F-3DA1-415E-A4C3-0A104D836943}"/>
                  </a:ext>
                </a:extLst>
              </p:cNvPr>
              <p:cNvSpPr/>
              <p:nvPr/>
            </p:nvSpPr>
            <p:spPr>
              <a:xfrm>
                <a:off x="5385639" y="2527386"/>
                <a:ext cx="1705825" cy="339524"/>
              </a:xfrm>
              <a:prstGeom prst="fram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연결선: 구부러짐 20">
                <a:extLst>
                  <a:ext uri="{FF2B5EF4-FFF2-40B4-BE49-F238E27FC236}">
                    <a16:creationId xmlns:a16="http://schemas.microsoft.com/office/drawing/2014/main" id="{4EC5207C-9734-468A-8053-DA4F7B3119E3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7091464" y="2697148"/>
                <a:ext cx="1788979" cy="1302606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D9E89194-5AAE-4657-80BA-B00C12C84197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8521430" y="2392210"/>
                <a:ext cx="54111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BD807F-C178-43CE-8AE6-CEED1E19A04B}"/>
                  </a:ext>
                </a:extLst>
              </p:cNvPr>
              <p:cNvSpPr txBox="1"/>
              <p:nvPr/>
            </p:nvSpPr>
            <p:spPr>
              <a:xfrm>
                <a:off x="8804622" y="3827297"/>
                <a:ext cx="3326960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/>
                  <a:t>discriminator</a:t>
                </a:r>
                <a:r>
                  <a:rPr lang="ko-KR" altLang="en-US" sz="1600"/>
                  <a:t>가 훈련되지 않도록</a:t>
                </a:r>
                <a:endParaRPr lang="en-US" altLang="ko-KR" sz="1600"/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/>
                  <a:t>가중치 고정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EBD7F81-6D48-41B9-82BC-B3463764CDE5}"/>
              </a:ext>
            </a:extLst>
          </p:cNvPr>
          <p:cNvSpPr txBox="1"/>
          <p:nvPr/>
        </p:nvSpPr>
        <p:spPr>
          <a:xfrm>
            <a:off x="457200" y="1084568"/>
            <a:ext cx="5638800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generator</a:t>
            </a:r>
            <a:r>
              <a:rPr lang="ko-KR" altLang="en-US"/>
              <a:t>의 출력을 </a:t>
            </a:r>
            <a:r>
              <a:rPr lang="en-US" altLang="ko-KR"/>
              <a:t>discriminator</a:t>
            </a:r>
            <a:r>
              <a:rPr lang="ko-KR" altLang="en-US"/>
              <a:t>의 입력으로 사용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두 </a:t>
            </a:r>
            <a:r>
              <a:rPr lang="en-US" altLang="ko-KR"/>
              <a:t>model</a:t>
            </a:r>
            <a:r>
              <a:rPr lang="ko-KR" altLang="en-US"/>
              <a:t>을 이어서 사용하여</a:t>
            </a:r>
            <a:r>
              <a:rPr lang="en-US" altLang="ko-KR"/>
              <a:t> </a:t>
            </a:r>
            <a:r>
              <a:rPr lang="ko-KR" altLang="en-US"/>
              <a:t>번갈아 가며 학습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1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79EA-375E-4D72-8973-5DE31446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compile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6C2CFC-1B84-4795-ABDD-0BA1D2B2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8489"/>
            <a:ext cx="6976832" cy="175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18315-8269-4F58-9C99-7B1E76A0345F}"/>
              </a:ext>
            </a:extLst>
          </p:cNvPr>
          <p:cNvSpPr txBox="1"/>
          <p:nvPr/>
        </p:nvSpPr>
        <p:spPr>
          <a:xfrm>
            <a:off x="457200" y="1084568"/>
            <a:ext cx="3383280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gan </a:t>
            </a:r>
            <a:r>
              <a:rPr lang="ko-KR" altLang="en-US"/>
              <a:t>모델 빌드 후 </a:t>
            </a:r>
            <a:r>
              <a:rPr lang="en-US" altLang="ko-KR"/>
              <a:t>compile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D58D26C-186C-4712-AA4E-669F0A0AD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69080"/>
              </p:ext>
            </p:extLst>
          </p:nvPr>
        </p:nvGraphicFramePr>
        <p:xfrm>
          <a:off x="457200" y="3950790"/>
          <a:ext cx="11322880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379176622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1325478890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504272177"/>
                    </a:ext>
                  </a:extLst>
                </a:gridCol>
                <a:gridCol w="4901760">
                  <a:extLst>
                    <a:ext uri="{9D8B030D-6E8A-4147-A177-3AD203B41FA5}">
                      <a16:colId xmlns:a16="http://schemas.microsoft.com/office/drawing/2014/main" val="7707621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loss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optimizer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6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binary_crossentropy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0,1</a:t>
                      </a:r>
                      <a:r>
                        <a:rPr lang="ko-KR" altLang="en-US"/>
                        <a:t>로 나눌 때 </a:t>
                      </a:r>
                      <a:r>
                        <a:rPr lang="en-US" altLang="ko-KR"/>
                        <a:t>(fake,real)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Adam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/>
                        <a:t>현재 가장 많이 사용되는 최적화함수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성능 굿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306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10C7CF-D821-4587-9A0F-AC38D866141C}"/>
              </a:ext>
            </a:extLst>
          </p:cNvPr>
          <p:cNvSpPr txBox="1"/>
          <p:nvPr/>
        </p:nvSpPr>
        <p:spPr>
          <a:xfrm>
            <a:off x="411920" y="5380953"/>
            <a:ext cx="5222240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진짜로 판단되면 </a:t>
            </a:r>
            <a:r>
              <a:rPr lang="en-US" altLang="ko-KR" sz="1600"/>
              <a:t>1, </a:t>
            </a:r>
            <a:r>
              <a:rPr lang="ko-KR" altLang="en-US" sz="1600"/>
              <a:t>가짜로 판단되면 </a:t>
            </a:r>
            <a:r>
              <a:rPr lang="en-US" altLang="ko-KR" sz="1600"/>
              <a:t>0</a:t>
            </a:r>
          </a:p>
          <a:p>
            <a:pPr algn="ctr">
              <a:lnSpc>
                <a:spcPct val="150000"/>
              </a:lnSpc>
            </a:pPr>
            <a:r>
              <a:rPr lang="ko-KR" altLang="en-US" sz="1600"/>
              <a:t>진짜인지 가짜인지 헷갈리면 </a:t>
            </a:r>
            <a:r>
              <a:rPr lang="en-US" altLang="ko-KR" sz="1600"/>
              <a:t>0.5</a:t>
            </a:r>
            <a:r>
              <a:rPr lang="ko-KR" altLang="en-US" sz="1600"/>
              <a:t>에 가까운 값</a:t>
            </a:r>
          </a:p>
        </p:txBody>
      </p:sp>
    </p:spTree>
    <p:extLst>
      <p:ext uri="{BB962C8B-B14F-4D97-AF65-F5344CB8AC3E}">
        <p14:creationId xmlns:p14="http://schemas.microsoft.com/office/powerpoint/2010/main" val="205544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6143-BA51-40F9-8C05-9C49685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training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85F6A90-B786-40E4-97C2-B33E4C2684C4}"/>
              </a:ext>
            </a:extLst>
          </p:cNvPr>
          <p:cNvGrpSpPr/>
          <p:nvPr/>
        </p:nvGrpSpPr>
        <p:grpSpPr>
          <a:xfrm>
            <a:off x="587491" y="2558651"/>
            <a:ext cx="10931968" cy="1658191"/>
            <a:chOff x="778883" y="3429000"/>
            <a:chExt cx="10931968" cy="1658191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266F5A8-5430-4294-8137-514A88BC108C}"/>
                </a:ext>
              </a:extLst>
            </p:cNvPr>
            <p:cNvGrpSpPr/>
            <p:nvPr/>
          </p:nvGrpSpPr>
          <p:grpSpPr>
            <a:xfrm>
              <a:off x="2328406" y="3429000"/>
              <a:ext cx="9382445" cy="1658191"/>
              <a:chOff x="3181237" y="3123095"/>
              <a:chExt cx="9382445" cy="165819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BD41BAA9-C0B1-4EF4-8080-8ED01008FBDC}"/>
                  </a:ext>
                </a:extLst>
              </p:cNvPr>
              <p:cNvGrpSpPr/>
              <p:nvPr/>
            </p:nvGrpSpPr>
            <p:grpSpPr>
              <a:xfrm>
                <a:off x="3181237" y="3123095"/>
                <a:ext cx="7772330" cy="1658191"/>
                <a:chOff x="3181237" y="2883398"/>
                <a:chExt cx="7772330" cy="1658191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1C4BF414-BB3C-4FB4-8B20-51C30A48CD6D}"/>
                    </a:ext>
                  </a:extLst>
                </p:cNvPr>
                <p:cNvGrpSpPr/>
                <p:nvPr/>
              </p:nvGrpSpPr>
              <p:grpSpPr>
                <a:xfrm>
                  <a:off x="3515999" y="2883398"/>
                  <a:ext cx="7437568" cy="1658191"/>
                  <a:chOff x="3435289" y="3503282"/>
                  <a:chExt cx="7437568" cy="1658191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BFF7719D-EA47-4243-A6AD-CF53367757D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289" y="4683866"/>
                    <a:ext cx="1303538" cy="36933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generator</a:t>
                    </a:r>
                    <a:endParaRPr lang="ko-KR" altLang="en-US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8B7EE9E4-6E26-4343-AF88-08CEE7F985CA}"/>
                      </a:ext>
                    </a:extLst>
                  </p:cNvPr>
                  <p:cNvSpPr txBox="1"/>
                  <p:nvPr/>
                </p:nvSpPr>
                <p:spPr>
                  <a:xfrm>
                    <a:off x="5073589" y="4576698"/>
                    <a:ext cx="1303538" cy="58477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fake data</a:t>
                    </a:r>
                  </a:p>
                  <a:p>
                    <a:pPr algn="ctr"/>
                    <a:r>
                      <a:rPr lang="en-US" altLang="ko-KR" sz="1400"/>
                      <a:t>(batchsize,8,1)</a:t>
                    </a:r>
                    <a:endParaRPr lang="ko-KR" altLang="en-US" sz="140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7A3FFD4-4AED-40B9-B920-C7777D373DF7}"/>
                      </a:ext>
                    </a:extLst>
                  </p:cNvPr>
                  <p:cNvSpPr txBox="1"/>
                  <p:nvPr/>
                </p:nvSpPr>
                <p:spPr>
                  <a:xfrm>
                    <a:off x="5073589" y="3503282"/>
                    <a:ext cx="1303538" cy="58477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real data</a:t>
                    </a:r>
                  </a:p>
                  <a:p>
                    <a:pPr algn="ctr"/>
                    <a:r>
                      <a:rPr lang="en-US" altLang="ko-KR" sz="1400"/>
                      <a:t>(batchsize,8,1)</a:t>
                    </a:r>
                    <a:endParaRPr lang="ko-KR" altLang="en-US" sz="140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965F475-8EA8-4566-8D16-070B2643850B}"/>
                      </a:ext>
                    </a:extLst>
                  </p:cNvPr>
                  <p:cNvSpPr txBox="1"/>
                  <p:nvPr/>
                </p:nvSpPr>
                <p:spPr>
                  <a:xfrm>
                    <a:off x="7710108" y="4077764"/>
                    <a:ext cx="1549523" cy="36933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discriminator</a:t>
                    </a:r>
                    <a:endParaRPr lang="ko-KR" altLang="en-US"/>
                  </a:p>
                </p:txBody>
              </p:sp>
              <p:grpSp>
                <p:nvGrpSpPr>
                  <p:cNvPr id="66" name="그룹 65">
                    <a:extLst>
                      <a:ext uri="{FF2B5EF4-FFF2-40B4-BE49-F238E27FC236}">
                        <a16:creationId xmlns:a16="http://schemas.microsoft.com/office/drawing/2014/main" id="{D5E39440-BE86-4523-A362-C55006DDDDEB}"/>
                      </a:ext>
                    </a:extLst>
                  </p:cNvPr>
                  <p:cNvGrpSpPr/>
                  <p:nvPr/>
                </p:nvGrpSpPr>
                <p:grpSpPr>
                  <a:xfrm>
                    <a:off x="9569319" y="3893098"/>
                    <a:ext cx="1303538" cy="738664"/>
                    <a:chOff x="9569319" y="4077764"/>
                    <a:chExt cx="1303538" cy="738664"/>
                  </a:xfrm>
                </p:grpSpPr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3DCBEEC6-BCA5-4535-AB35-4AED29CCE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69319" y="4077764"/>
                      <a:ext cx="1303538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real</a:t>
                      </a:r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94079DA7-CB2C-4D6E-8307-86F19C13B3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69319" y="4447096"/>
                      <a:ext cx="1303538" cy="369332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</a:t>
                      </a:r>
                      <a:endParaRPr lang="ko-KR" altLang="en-US"/>
                    </a:p>
                  </p:txBody>
                </p:sp>
              </p:grpSp>
            </p:grp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BC9F3F4B-4BEE-4A64-8CDC-AD26CED75E72}"/>
                    </a:ext>
                  </a:extLst>
                </p:cNvPr>
                <p:cNvCxnSpPr>
                  <a:cxnSpLocks/>
                  <a:endCxn id="62" idx="1"/>
                </p:cNvCxnSpPr>
                <p:nvPr/>
              </p:nvCxnSpPr>
              <p:spPr>
                <a:xfrm>
                  <a:off x="3181237" y="4241953"/>
                  <a:ext cx="334762" cy="66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65A13E93-46AC-4B6C-A782-F83024D06398}"/>
                    </a:ext>
                  </a:extLst>
                </p:cNvPr>
                <p:cNvCxnSpPr>
                  <a:cxnSpLocks/>
                  <a:stCxn id="62" idx="3"/>
                  <a:endCxn id="63" idx="1"/>
                </p:cNvCxnSpPr>
                <p:nvPr/>
              </p:nvCxnSpPr>
              <p:spPr>
                <a:xfrm>
                  <a:off x="4819537" y="4248648"/>
                  <a:ext cx="334762" cy="5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36A45E18-008D-4369-9745-3B93B1A537C9}"/>
                    </a:ext>
                  </a:extLst>
                </p:cNvPr>
                <p:cNvCxnSpPr>
                  <a:cxnSpLocks/>
                  <a:stCxn id="65" idx="3"/>
                </p:cNvCxnSpPr>
                <p:nvPr/>
              </p:nvCxnSpPr>
              <p:spPr>
                <a:xfrm>
                  <a:off x="9340341" y="3642546"/>
                  <a:ext cx="30968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연결선: 꺾임 59">
                  <a:extLst>
                    <a:ext uri="{FF2B5EF4-FFF2-40B4-BE49-F238E27FC236}">
                      <a16:creationId xmlns:a16="http://schemas.microsoft.com/office/drawing/2014/main" id="{A15F1696-9FD3-4508-9A34-40BB7B0FB790}"/>
                    </a:ext>
                  </a:extLst>
                </p:cNvPr>
                <p:cNvCxnSpPr>
                  <a:stCxn id="64" idx="3"/>
                  <a:endCxn id="65" idx="1"/>
                </p:cNvCxnSpPr>
                <p:nvPr/>
              </p:nvCxnSpPr>
              <p:spPr>
                <a:xfrm>
                  <a:off x="6457837" y="3175786"/>
                  <a:ext cx="1332981" cy="466760"/>
                </a:xfrm>
                <a:prstGeom prst="bentConnector3">
                  <a:avLst>
                    <a:gd name="adj1" fmla="val 1215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연결선: 꺾임 60">
                  <a:extLst>
                    <a:ext uri="{FF2B5EF4-FFF2-40B4-BE49-F238E27FC236}">
                      <a16:creationId xmlns:a16="http://schemas.microsoft.com/office/drawing/2014/main" id="{1E9D1519-8549-4779-B845-1D55919B2BFD}"/>
                    </a:ext>
                  </a:extLst>
                </p:cNvPr>
                <p:cNvCxnSpPr>
                  <a:cxnSpLocks/>
                  <a:stCxn id="63" idx="3"/>
                  <a:endCxn id="65" idx="1"/>
                </p:cNvCxnSpPr>
                <p:nvPr/>
              </p:nvCxnSpPr>
              <p:spPr>
                <a:xfrm flipV="1">
                  <a:off x="6457837" y="3642546"/>
                  <a:ext cx="1332981" cy="606656"/>
                </a:xfrm>
                <a:prstGeom prst="bentConnector3">
                  <a:avLst>
                    <a:gd name="adj1" fmla="val 1218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C11FE032-B75B-4A57-8257-A74EA107DFD7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10953567" y="3881335"/>
                <a:ext cx="306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CC5BEB-8CD8-41C8-A15B-E53949E344DA}"/>
                  </a:ext>
                </a:extLst>
              </p:cNvPr>
              <p:cNvSpPr txBox="1"/>
              <p:nvPr/>
            </p:nvSpPr>
            <p:spPr>
              <a:xfrm>
                <a:off x="11260144" y="3696669"/>
                <a:ext cx="130353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loss</a:t>
                </a:r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DE183F-C16B-4EE4-B6A5-8B6D34D9F13D}"/>
                </a:ext>
              </a:extLst>
            </p:cNvPr>
            <p:cNvSpPr txBox="1"/>
            <p:nvPr/>
          </p:nvSpPr>
          <p:spPr>
            <a:xfrm>
              <a:off x="778883" y="4452710"/>
              <a:ext cx="155261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noise</a:t>
              </a:r>
            </a:p>
            <a:p>
              <a:pPr algn="ctr"/>
              <a:r>
                <a:rPr lang="en-US" altLang="ko-KR" sz="1400"/>
                <a:t>(batchsize,2)</a:t>
              </a:r>
              <a:endParaRPr lang="ko-KR" altLang="en-US" sz="1400"/>
            </a:p>
          </p:txBody>
        </p:sp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id="{66AB57BC-011A-47AF-86A5-B29E4A1EC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78867" r="53536" b="9331"/>
          <a:stretch/>
        </p:blipFill>
        <p:spPr>
          <a:xfrm>
            <a:off x="2758384" y="3359593"/>
            <a:ext cx="722089" cy="26246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483E7FC-21B3-42AE-ACA7-C5AD24974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0" t="10094" r="53256" b="79049"/>
          <a:stretch/>
        </p:blipFill>
        <p:spPr>
          <a:xfrm>
            <a:off x="1004593" y="3258544"/>
            <a:ext cx="718405" cy="26246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982EFE8-8408-4FCE-895D-A5661343D65E}"/>
              </a:ext>
            </a:extLst>
          </p:cNvPr>
          <p:cNvGrpSpPr/>
          <p:nvPr/>
        </p:nvGrpSpPr>
        <p:grpSpPr>
          <a:xfrm>
            <a:off x="6866135" y="2177763"/>
            <a:ext cx="1168277" cy="615553"/>
            <a:chOff x="7453528" y="4350167"/>
            <a:chExt cx="1168277" cy="61555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EDB742D-D275-4F47-B359-24D741D7A5BA}"/>
                </a:ext>
              </a:extLst>
            </p:cNvPr>
            <p:cNvGrpSpPr/>
            <p:nvPr/>
          </p:nvGrpSpPr>
          <p:grpSpPr>
            <a:xfrm>
              <a:off x="7703060" y="4353204"/>
              <a:ext cx="918745" cy="570798"/>
              <a:chOff x="5783826" y="3843518"/>
              <a:chExt cx="918745" cy="570798"/>
            </a:xfrm>
          </p:grpSpPr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CF8761B4-5285-46F6-A42D-42C0AD7EDC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87" t="43220" r="24635" b="43119"/>
              <a:stretch/>
            </p:blipFill>
            <p:spPr>
              <a:xfrm>
                <a:off x="5783826" y="3843518"/>
                <a:ext cx="918745" cy="236932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15CD2BE8-03AB-449C-BFE7-CB75888ACD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37" t="55169" r="26318" b="31588"/>
              <a:stretch/>
            </p:blipFill>
            <p:spPr>
              <a:xfrm>
                <a:off x="5783826" y="4166284"/>
                <a:ext cx="918745" cy="248032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4EC987-A9A0-466F-A3B5-8F192F33F9D3}"/>
                </a:ext>
              </a:extLst>
            </p:cNvPr>
            <p:cNvSpPr txBox="1"/>
            <p:nvPr/>
          </p:nvSpPr>
          <p:spPr>
            <a:xfrm>
              <a:off x="7453528" y="4350167"/>
              <a:ext cx="26615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X</a:t>
              </a:r>
            </a:p>
            <a:p>
              <a:pPr algn="ctr"/>
              <a:endParaRPr lang="en-US" altLang="ko-KR" sz="500"/>
            </a:p>
            <a:p>
              <a:pPr algn="ctr"/>
              <a:r>
                <a:rPr lang="en-US" altLang="ko-KR" sz="1400"/>
                <a:t>y</a:t>
              </a:r>
              <a:endParaRPr lang="ko-KR" altLang="en-US" sz="140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FE1F3B1-45A0-41E6-81B2-ABB01F8C7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2" t="21561" r="53209" b="67070"/>
          <a:stretch/>
        </p:blipFill>
        <p:spPr>
          <a:xfrm>
            <a:off x="4424810" y="2227721"/>
            <a:ext cx="674070" cy="262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AEA5BD-77D2-4373-A78E-8B8F5F889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2" t="21561" r="53209" b="67070"/>
          <a:stretch/>
        </p:blipFill>
        <p:spPr>
          <a:xfrm>
            <a:off x="4424810" y="3290267"/>
            <a:ext cx="674070" cy="262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C62AFA-8BEB-46F5-873C-C4457F51CC1C}"/>
              </a:ext>
            </a:extLst>
          </p:cNvPr>
          <p:cNvSpPr txBox="1"/>
          <p:nvPr/>
        </p:nvSpPr>
        <p:spPr>
          <a:xfrm>
            <a:off x="5568458" y="3009115"/>
            <a:ext cx="117813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concatenate</a:t>
            </a:r>
            <a:endParaRPr lang="ko-KR" altLang="en-US" sz="140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8D9CC544-D447-4958-9ED4-BB47B2C0B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76166"/>
              </p:ext>
            </p:extLst>
          </p:nvPr>
        </p:nvGraphicFramePr>
        <p:xfrm>
          <a:off x="6171579" y="4886522"/>
          <a:ext cx="1366833" cy="1187184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366833">
                  <a:extLst>
                    <a:ext uri="{9D8B030D-6E8A-4147-A177-3AD203B41FA5}">
                      <a16:colId xmlns:a16="http://schemas.microsoft.com/office/drawing/2014/main" val="3778576039"/>
                    </a:ext>
                  </a:extLst>
                </a:gridCol>
              </a:tblGrid>
              <a:tr h="593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real data(8,8)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174649"/>
                  </a:ext>
                </a:extLst>
              </a:tr>
              <a:tr h="593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fake data(8,8)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1889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EDB1D8B-D663-4B41-8A83-E619E57B5D44}"/>
              </a:ext>
            </a:extLst>
          </p:cNvPr>
          <p:cNvSpPr txBox="1"/>
          <p:nvPr/>
        </p:nvSpPr>
        <p:spPr>
          <a:xfrm>
            <a:off x="6765889" y="4539295"/>
            <a:ext cx="279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X</a:t>
            </a:r>
          </a:p>
        </p:txBody>
      </p:sp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7DB163E9-73DA-4D11-8AB8-26250CD6F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95906"/>
              </p:ext>
            </p:extLst>
          </p:nvPr>
        </p:nvGraphicFramePr>
        <p:xfrm>
          <a:off x="8087753" y="4886522"/>
          <a:ext cx="690488" cy="1187184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90488">
                  <a:extLst>
                    <a:ext uri="{9D8B030D-6E8A-4147-A177-3AD203B41FA5}">
                      <a16:colId xmlns:a16="http://schemas.microsoft.com/office/drawing/2014/main" val="3778576039"/>
                    </a:ext>
                  </a:extLst>
                </a:gridCol>
              </a:tblGrid>
              <a:tr h="593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1 (8,1)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174649"/>
                  </a:ext>
                </a:extLst>
              </a:tr>
              <a:tr h="593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0 (8,1)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1889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8E5820-1989-43BB-8EB6-533E2C75E5E8}"/>
              </a:ext>
            </a:extLst>
          </p:cNvPr>
          <p:cNvSpPr txBox="1"/>
          <p:nvPr/>
        </p:nvSpPr>
        <p:spPr>
          <a:xfrm>
            <a:off x="8297026" y="4520953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y</a:t>
            </a:r>
            <a:endParaRPr lang="ko-KR" altLang="en-US" sz="14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5F3653-3AA4-4CEE-A9BC-3701B5F219A8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7521357" y="3502465"/>
            <a:ext cx="0" cy="972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532205-FCE6-40FC-BC8C-B88C566BFC22}"/>
              </a:ext>
            </a:extLst>
          </p:cNvPr>
          <p:cNvSpPr/>
          <p:nvPr/>
        </p:nvSpPr>
        <p:spPr>
          <a:xfrm>
            <a:off x="5996940" y="4493452"/>
            <a:ext cx="2964179" cy="175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C8B0175-51E0-4BAE-94FD-AF5A3E7543BB}"/>
              </a:ext>
            </a:extLst>
          </p:cNvPr>
          <p:cNvCxnSpPr>
            <a:cxnSpLocks/>
          </p:cNvCxnSpPr>
          <p:nvPr/>
        </p:nvCxnSpPr>
        <p:spPr>
          <a:xfrm>
            <a:off x="7538412" y="5232853"/>
            <a:ext cx="549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8A73F28-FA41-4262-BD7A-317130B56806}"/>
              </a:ext>
            </a:extLst>
          </p:cNvPr>
          <p:cNvCxnSpPr>
            <a:cxnSpLocks/>
          </p:cNvCxnSpPr>
          <p:nvPr/>
        </p:nvCxnSpPr>
        <p:spPr>
          <a:xfrm>
            <a:off x="7538412" y="5812380"/>
            <a:ext cx="549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2AC5B7-1CC8-4B2E-B140-B04253975618}"/>
              </a:ext>
            </a:extLst>
          </p:cNvPr>
          <p:cNvSpPr txBox="1"/>
          <p:nvPr/>
        </p:nvSpPr>
        <p:spPr>
          <a:xfrm>
            <a:off x="6923269" y="1757749"/>
            <a:ext cx="130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3</a:t>
            </a:r>
            <a:r>
              <a:rPr lang="ko-KR" altLang="en-US" sz="1600"/>
              <a:t>차원 변환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9821C1-627E-49CA-8578-FF6A688611B9}"/>
              </a:ext>
            </a:extLst>
          </p:cNvPr>
          <p:cNvSpPr txBox="1"/>
          <p:nvPr/>
        </p:nvSpPr>
        <p:spPr>
          <a:xfrm>
            <a:off x="3895980" y="1778464"/>
            <a:ext cx="198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128bits </a:t>
            </a:r>
            <a:r>
              <a:rPr lang="ko-KR" altLang="en-US" sz="1600"/>
              <a:t>씩 </a:t>
            </a:r>
            <a:r>
              <a:rPr lang="en-US" altLang="ko-KR" sz="1600"/>
              <a:t>8</a:t>
            </a:r>
            <a:r>
              <a:rPr lang="ko-KR" altLang="en-US" sz="1600"/>
              <a:t>개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303729-C392-4767-A558-09F3B2083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0" t="10094" r="53256" b="79049"/>
          <a:stretch/>
        </p:blipFill>
        <p:spPr>
          <a:xfrm>
            <a:off x="2762069" y="3060100"/>
            <a:ext cx="718405" cy="262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F84548-3F63-46F8-B555-FFADF16680A5}"/>
              </a:ext>
            </a:extLst>
          </p:cNvPr>
          <p:cNvSpPr txBox="1"/>
          <p:nvPr/>
        </p:nvSpPr>
        <p:spPr>
          <a:xfrm>
            <a:off x="1950209" y="3021038"/>
            <a:ext cx="10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noise</a:t>
            </a:r>
            <a:endParaRPr lang="ko-KR" alt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A20DA-EB69-47CE-A76A-6C4432D99D0F}"/>
              </a:ext>
            </a:extLst>
          </p:cNvPr>
          <p:cNvSpPr txBox="1"/>
          <p:nvPr/>
        </p:nvSpPr>
        <p:spPr>
          <a:xfrm>
            <a:off x="1925957" y="3340357"/>
            <a:ext cx="10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92772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training 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B61EE-44D4-4C7B-A552-8AF6E4F44870}"/>
              </a:ext>
            </a:extLst>
          </p:cNvPr>
          <p:cNvSpPr txBox="1"/>
          <p:nvPr/>
        </p:nvSpPr>
        <p:spPr>
          <a:xfrm>
            <a:off x="457200" y="1084568"/>
            <a:ext cx="4643120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EPOCHS, batch_size </a:t>
            </a:r>
            <a:r>
              <a:rPr lang="ko-KR" altLang="en-US" sz="1600"/>
              <a:t>등 설정 후 학습</a:t>
            </a:r>
            <a:endParaRPr lang="en-US" altLang="ko-KR" sz="1600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891B402-2C0C-4E8E-91D3-1F472ACB26D9}"/>
              </a:ext>
            </a:extLst>
          </p:cNvPr>
          <p:cNvCxnSpPr>
            <a:cxnSpLocks/>
          </p:cNvCxnSpPr>
          <p:nvPr/>
        </p:nvCxnSpPr>
        <p:spPr>
          <a:xfrm flipV="1">
            <a:off x="3742757" y="2371282"/>
            <a:ext cx="1357563" cy="76824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44A024-E6E1-4FEF-B975-5CC2A4A8BAD8}"/>
              </a:ext>
            </a:extLst>
          </p:cNvPr>
          <p:cNvSpPr txBox="1"/>
          <p:nvPr/>
        </p:nvSpPr>
        <p:spPr>
          <a:xfrm>
            <a:off x="793777" y="3732335"/>
            <a:ext cx="2948980" cy="116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EPOCHS = </a:t>
            </a:r>
            <a:r>
              <a:rPr lang="ko-KR" altLang="en-US" sz="1200"/>
              <a:t>전체 학습 횟수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M = </a:t>
            </a:r>
            <a:r>
              <a:rPr lang="ko-KR" altLang="en-US" sz="1200"/>
              <a:t>총 생성할 개수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batch_size = </a:t>
            </a:r>
            <a:r>
              <a:rPr lang="ko-KR" altLang="en-US" sz="1200"/>
              <a:t>난수열 하나에 들어갈 개수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train_per_epoch = 1 epoch</a:t>
            </a:r>
            <a:r>
              <a:rPr lang="ko-KR" altLang="en-US" sz="1200"/>
              <a:t>당 학습 횟수 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53224D5-0467-454D-9D17-113B98AB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77" y="2400658"/>
            <a:ext cx="2948980" cy="12249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662752-0675-4BEE-AE4C-4E5BB3D5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7" y="1741773"/>
            <a:ext cx="1136623" cy="5228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08B8C6-0ADC-4C09-976A-1989E36A0782}"/>
              </a:ext>
            </a:extLst>
          </p:cNvPr>
          <p:cNvGrpSpPr/>
          <p:nvPr/>
        </p:nvGrpSpPr>
        <p:grpSpPr>
          <a:xfrm>
            <a:off x="5111833" y="170516"/>
            <a:ext cx="5773417" cy="6618721"/>
            <a:chOff x="5111833" y="170516"/>
            <a:chExt cx="5773417" cy="661872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C2D4C99-DA52-4600-B7C6-EB43620BD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" t="-447" r="4184" b="932"/>
            <a:stretch/>
          </p:blipFill>
          <p:spPr>
            <a:xfrm>
              <a:off x="5111833" y="170516"/>
              <a:ext cx="5773417" cy="6618721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FD07F544-DBBA-4A74-B64C-7F067C4B6747}"/>
                </a:ext>
              </a:extLst>
            </p:cNvPr>
            <p:cNvSpPr/>
            <p:nvPr/>
          </p:nvSpPr>
          <p:spPr>
            <a:xfrm>
              <a:off x="5332123" y="550448"/>
              <a:ext cx="2391639" cy="456693"/>
            </a:xfrm>
            <a:prstGeom prst="frame">
              <a:avLst>
                <a:gd name="adj1" fmla="val 850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7651A497-4AFF-4DEE-8963-67F34E7E359F}"/>
                </a:ext>
              </a:extLst>
            </p:cNvPr>
            <p:cNvSpPr/>
            <p:nvPr/>
          </p:nvSpPr>
          <p:spPr>
            <a:xfrm>
              <a:off x="7501331" y="4394592"/>
              <a:ext cx="1817767" cy="303867"/>
            </a:xfrm>
            <a:prstGeom prst="frame">
              <a:avLst>
                <a:gd name="adj1" fmla="val 850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0C1E9F16-534D-4949-AFBE-D4C04C22264E}"/>
                </a:ext>
              </a:extLst>
            </p:cNvPr>
            <p:cNvSpPr/>
            <p:nvPr/>
          </p:nvSpPr>
          <p:spPr>
            <a:xfrm>
              <a:off x="6756510" y="6077794"/>
              <a:ext cx="2391639" cy="303867"/>
            </a:xfrm>
            <a:prstGeom prst="frame">
              <a:avLst>
                <a:gd name="adj1" fmla="val 850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EC9D93-4976-46EF-B902-52297352225B}"/>
              </a:ext>
            </a:extLst>
          </p:cNvPr>
          <p:cNvSpPr txBox="1"/>
          <p:nvPr/>
        </p:nvSpPr>
        <p:spPr>
          <a:xfrm>
            <a:off x="534542" y="5004919"/>
            <a:ext cx="6966789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batch_size</a:t>
            </a:r>
            <a:r>
              <a:rPr lang="ko-KR" altLang="en-US" sz="1600"/>
              <a:t>로 나누어 학습 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/>
              <a:t>GAN</a:t>
            </a:r>
            <a:r>
              <a:rPr lang="ko-KR" altLang="en-US" sz="1600"/>
              <a:t>모델은 </a:t>
            </a:r>
            <a:r>
              <a:rPr lang="en-US" altLang="ko-KR" sz="1600"/>
              <a:t>D</a:t>
            </a:r>
            <a:r>
              <a:rPr lang="ko-KR" altLang="en-US" sz="1600"/>
              <a:t>가 학습할 때마다 </a:t>
            </a:r>
            <a:br>
              <a:rPr lang="en-US" altLang="ko-KR" sz="1600"/>
            </a:br>
            <a:r>
              <a:rPr lang="en-US" altLang="ko-KR" sz="1600"/>
              <a:t>G</a:t>
            </a:r>
            <a:r>
              <a:rPr lang="ko-KR" altLang="en-US" sz="1600"/>
              <a:t>의 출력이 변해서 </a:t>
            </a:r>
            <a:r>
              <a:rPr lang="en-US" altLang="ko-KR" sz="1600"/>
              <a:t>batch </a:t>
            </a:r>
            <a:r>
              <a:rPr lang="ko-KR" altLang="en-US" sz="1600"/>
              <a:t>단위로 학습</a:t>
            </a:r>
          </a:p>
        </p:txBody>
      </p:sp>
    </p:spTree>
    <p:extLst>
      <p:ext uri="{BB962C8B-B14F-4D97-AF65-F5344CB8AC3E}">
        <p14:creationId xmlns:p14="http://schemas.microsoft.com/office/powerpoint/2010/main" val="629255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training (discriminator)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43498-ABFE-46FD-BBF2-DF972680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5" y="1030986"/>
            <a:ext cx="5207439" cy="311761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0DFB6E1-65C8-40BC-AE3F-4FEC5D804118}"/>
              </a:ext>
            </a:extLst>
          </p:cNvPr>
          <p:cNvGrpSpPr/>
          <p:nvPr/>
        </p:nvGrpSpPr>
        <p:grpSpPr>
          <a:xfrm>
            <a:off x="8159535" y="2875164"/>
            <a:ext cx="4838852" cy="3456296"/>
            <a:chOff x="8159535" y="2875164"/>
            <a:chExt cx="4838852" cy="34562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AFC6D1-8AA4-4F79-ACF8-8E6BEEE5B3FC}"/>
                </a:ext>
              </a:extLst>
            </p:cNvPr>
            <p:cNvSpPr txBox="1"/>
            <p:nvPr/>
          </p:nvSpPr>
          <p:spPr>
            <a:xfrm>
              <a:off x="8273987" y="6023683"/>
              <a:ext cx="472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training data</a:t>
              </a:r>
              <a:r>
                <a:rPr lang="ko-KR" altLang="en-US" sz="1400"/>
                <a:t>를 </a:t>
              </a:r>
              <a:r>
                <a:rPr lang="en-US" altLang="ko-KR" sz="1400"/>
                <a:t>batch_size</a:t>
              </a:r>
              <a:r>
                <a:rPr lang="ko-KR" altLang="en-US" sz="1400"/>
                <a:t>로 나누어 학습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B60AEF0-F579-4E49-9B43-C9BB69A9E1AB}"/>
                </a:ext>
              </a:extLst>
            </p:cNvPr>
            <p:cNvGrpSpPr/>
            <p:nvPr/>
          </p:nvGrpSpPr>
          <p:grpSpPr>
            <a:xfrm>
              <a:off x="8159535" y="2875164"/>
              <a:ext cx="4292384" cy="2622553"/>
              <a:chOff x="8270078" y="3235270"/>
              <a:chExt cx="4292384" cy="262255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3320AF-499A-446D-874E-3845BCC7FEDF}"/>
                  </a:ext>
                </a:extLst>
              </p:cNvPr>
              <p:cNvSpPr txBox="1"/>
              <p:nvPr/>
            </p:nvSpPr>
            <p:spPr>
              <a:xfrm>
                <a:off x="8384530" y="3540429"/>
                <a:ext cx="3810000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물리적 잡음으로부터 추출할 계획</a:t>
                </a:r>
                <a:r>
                  <a:rPr lang="en-US" altLang="ko-KR" sz="1400"/>
                  <a:t>..!</a:t>
                </a:r>
                <a:endParaRPr lang="ko-KR" altLang="en-US" sz="14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57C437-881D-4AE0-BFB8-8E3E6AC2A47E}"/>
                  </a:ext>
                </a:extLst>
              </p:cNvPr>
              <p:cNvSpPr txBox="1"/>
              <p:nvPr/>
            </p:nvSpPr>
            <p:spPr>
              <a:xfrm>
                <a:off x="8384530" y="3235270"/>
                <a:ext cx="3758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/>
                  <a:t>균등하게 분포한 </a:t>
                </a:r>
                <a:r>
                  <a:rPr lang="en-US" altLang="ko-KR" sz="1400"/>
                  <a:t>noise </a:t>
                </a:r>
                <a:r>
                  <a:rPr lang="ko-KR" altLang="en-US" sz="1400"/>
                  <a:t>추출</a:t>
                </a:r>
                <a:r>
                  <a:rPr lang="en-US" altLang="ko-KR" sz="1400"/>
                  <a:t>(G</a:t>
                </a:r>
                <a:r>
                  <a:rPr lang="ko-KR" altLang="en-US" sz="1400"/>
                  <a:t>의 입력</a:t>
                </a:r>
                <a:r>
                  <a:rPr lang="en-US" altLang="ko-KR" sz="1400"/>
                  <a:t>)</a:t>
                </a:r>
                <a:endParaRPr lang="ko-KR" altLang="en-US" sz="14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D82A82-8D32-412A-A628-1FE430E78D00}"/>
                  </a:ext>
                </a:extLst>
              </p:cNvPr>
              <p:cNvSpPr txBox="1"/>
              <p:nvPr/>
            </p:nvSpPr>
            <p:spPr>
              <a:xfrm>
                <a:off x="8790521" y="5550046"/>
                <a:ext cx="25200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D</a:t>
                </a:r>
                <a:r>
                  <a:rPr lang="ko-KR" altLang="en-US" sz="1400"/>
                  <a:t>의 입력에 맞게 </a:t>
                </a:r>
                <a:r>
                  <a:rPr lang="en-US" altLang="ko-KR" sz="1400"/>
                  <a:t>reshape</a:t>
                </a:r>
                <a:endParaRPr lang="ko-KR" altLang="en-US" sz="14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AF56E7-5808-4D74-8BF7-B1029076DFFF}"/>
                  </a:ext>
                </a:extLst>
              </p:cNvPr>
              <p:cNvSpPr txBox="1"/>
              <p:nvPr/>
            </p:nvSpPr>
            <p:spPr>
              <a:xfrm>
                <a:off x="8270078" y="3945307"/>
                <a:ext cx="4292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D</a:t>
                </a:r>
                <a:r>
                  <a:rPr lang="ko-KR" altLang="en-US" sz="1400"/>
                  <a:t>학습을 위해 </a:t>
                </a:r>
                <a:r>
                  <a:rPr lang="en-US" altLang="ko-KR" sz="1400"/>
                  <a:t>noise</a:t>
                </a:r>
                <a:r>
                  <a:rPr lang="ko-KR" altLang="en-US" sz="1400"/>
                  <a:t>로부터 </a:t>
                </a:r>
                <a:r>
                  <a:rPr lang="en-US" altLang="ko-KR" sz="1400"/>
                  <a:t>fake data </a:t>
                </a:r>
                <a:r>
                  <a:rPr lang="ko-KR" altLang="en-US" sz="1400"/>
                  <a:t>생성</a:t>
                </a: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E32486C-57D9-4EEF-84A2-F5D251402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6" t="21683" r="45198" b="36530"/>
          <a:stretch/>
        </p:blipFill>
        <p:spPr>
          <a:xfrm>
            <a:off x="3921923" y="2905760"/>
            <a:ext cx="4237612" cy="3425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DB61EE-44D4-4C7B-A552-8AF6E4F44870}"/>
              </a:ext>
            </a:extLst>
          </p:cNvPr>
          <p:cNvSpPr txBox="1"/>
          <p:nvPr/>
        </p:nvSpPr>
        <p:spPr>
          <a:xfrm>
            <a:off x="6289618" y="1324320"/>
            <a:ext cx="5207440" cy="10677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진짜 가짜를 판별하는 능력을 훈련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/>
              <a:t>1. </a:t>
            </a:r>
            <a:r>
              <a:rPr lang="ko-KR" altLang="en-US" sz="1400"/>
              <a:t>각 </a:t>
            </a:r>
            <a:r>
              <a:rPr lang="en-US" altLang="ko-KR" sz="1400"/>
              <a:t>epoch</a:t>
            </a:r>
            <a:r>
              <a:rPr lang="ko-KR" altLang="en-US" sz="1400"/>
              <a:t>마다 </a:t>
            </a:r>
            <a:r>
              <a:rPr lang="en-US" altLang="ko-KR" sz="1400"/>
              <a:t>data</a:t>
            </a:r>
            <a:r>
              <a:rPr lang="ko-KR" altLang="en-US" sz="1400"/>
              <a:t>를 </a:t>
            </a:r>
            <a:r>
              <a:rPr lang="en-US" altLang="ko-KR" sz="1400"/>
              <a:t>batch size</a:t>
            </a:r>
            <a:r>
              <a:rPr lang="ko-KR" altLang="en-US" sz="1400"/>
              <a:t>로 나누어 학습</a:t>
            </a:r>
            <a:endParaRPr lang="en-US" altLang="ko-KR" sz="1400"/>
          </a:p>
          <a:p>
            <a:pPr algn="ctr">
              <a:lnSpc>
                <a:spcPct val="150000"/>
              </a:lnSpc>
            </a:pPr>
            <a:r>
              <a:rPr lang="en-US" altLang="ko-KR" sz="1400"/>
              <a:t>2. G</a:t>
            </a:r>
            <a:r>
              <a:rPr lang="ko-KR" altLang="en-US" sz="1400"/>
              <a:t>의 출력과 </a:t>
            </a:r>
            <a:r>
              <a:rPr lang="en-US" altLang="ko-KR" sz="1400"/>
              <a:t>real data</a:t>
            </a:r>
            <a:r>
              <a:rPr lang="ko-KR" altLang="en-US" sz="1400"/>
              <a:t>를 입력으로 사용</a:t>
            </a:r>
            <a:endParaRPr lang="en-US" altLang="ko-KR" sz="1400"/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3AA7E6A3-09C2-4BE2-BAAF-0BCF821349DD}"/>
              </a:ext>
            </a:extLst>
          </p:cNvPr>
          <p:cNvSpPr/>
          <p:nvPr/>
        </p:nvSpPr>
        <p:spPr>
          <a:xfrm>
            <a:off x="5476672" y="6008492"/>
            <a:ext cx="1361873" cy="32296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FA274B15-0BBA-4613-A192-37DEA2F80CF8}"/>
              </a:ext>
            </a:extLst>
          </p:cNvPr>
          <p:cNvSpPr/>
          <p:nvPr/>
        </p:nvSpPr>
        <p:spPr>
          <a:xfrm>
            <a:off x="3921923" y="4048189"/>
            <a:ext cx="3169541" cy="32296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23C37-04F5-41A8-9840-D2860DDA148D}"/>
              </a:ext>
            </a:extLst>
          </p:cNvPr>
          <p:cNvSpPr txBox="1"/>
          <p:nvPr/>
        </p:nvSpPr>
        <p:spPr>
          <a:xfrm>
            <a:off x="9129362" y="4080684"/>
            <a:ext cx="2520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두 데이터 연접</a:t>
            </a:r>
            <a:endParaRPr lang="en-US" altLang="ko-KR" sz="1400"/>
          </a:p>
          <a:p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en-US" altLang="ko-KR" sz="1400"/>
              <a:t> shape </a:t>
            </a:r>
            <a:r>
              <a:rPr lang="ko-KR" altLang="en-US" sz="1400"/>
              <a:t>동일</a:t>
            </a:r>
          </a:p>
        </p:txBody>
      </p:sp>
    </p:spTree>
    <p:extLst>
      <p:ext uri="{BB962C8B-B14F-4D97-AF65-F5344CB8AC3E}">
        <p14:creationId xmlns:p14="http://schemas.microsoft.com/office/powerpoint/2010/main" val="2774840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training (generator)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86B2DA-0AE6-4781-9279-05E22126DA23}"/>
              </a:ext>
            </a:extLst>
          </p:cNvPr>
          <p:cNvGrpSpPr/>
          <p:nvPr/>
        </p:nvGrpSpPr>
        <p:grpSpPr>
          <a:xfrm>
            <a:off x="411920" y="1547705"/>
            <a:ext cx="4771520" cy="1586373"/>
            <a:chOff x="422315" y="1480372"/>
            <a:chExt cx="3848433" cy="12040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EDB6F86-E8AA-434B-88AA-3AB5B2AE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315" y="1480372"/>
              <a:ext cx="3848433" cy="12040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7E1B36-D6F3-4101-AC5A-37FD93492C3A}"/>
                </a:ext>
              </a:extLst>
            </p:cNvPr>
            <p:cNvSpPr/>
            <p:nvPr/>
          </p:nvSpPr>
          <p:spPr>
            <a:xfrm>
              <a:off x="3156099" y="1483556"/>
              <a:ext cx="1114649" cy="338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B78E7F0-6179-4358-9134-989B8455E373}"/>
              </a:ext>
            </a:extLst>
          </p:cNvPr>
          <p:cNvSpPr txBox="1"/>
          <p:nvPr/>
        </p:nvSpPr>
        <p:spPr>
          <a:xfrm>
            <a:off x="5392028" y="1547705"/>
            <a:ext cx="6799972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진짜 난수같은 수열을 생성</a:t>
            </a:r>
            <a:endParaRPr lang="en-US" altLang="ko-KR" sz="1600" b="1">
              <a:solidFill>
                <a:srgbClr val="C00000"/>
              </a:solidFill>
            </a:endParaRPr>
          </a:p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US" altLang="ko-KR" sz="1600"/>
              <a:t>generator</a:t>
            </a:r>
            <a:r>
              <a:rPr lang="ko-KR" altLang="en-US" sz="1600"/>
              <a:t>와 </a:t>
            </a:r>
            <a:r>
              <a:rPr lang="en-US" altLang="ko-KR" sz="1600"/>
              <a:t>discriminator</a:t>
            </a:r>
            <a:r>
              <a:rPr lang="ko-KR" altLang="en-US" sz="1600"/>
              <a:t>를 결합한 </a:t>
            </a:r>
            <a:r>
              <a:rPr lang="en-US" altLang="ko-KR" sz="1600"/>
              <a:t>gan</a:t>
            </a:r>
            <a:r>
              <a:rPr lang="ko-KR" altLang="en-US" sz="1600"/>
              <a:t>모델을 통해 학습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1600"/>
              <a:t>gan </a:t>
            </a:r>
            <a:r>
              <a:rPr lang="ko-KR" altLang="en-US" sz="1600"/>
              <a:t>모델은 이미 </a:t>
            </a:r>
            <a:r>
              <a:rPr lang="en-US" altLang="ko-KR" sz="1600"/>
              <a:t>real or fake</a:t>
            </a:r>
            <a:r>
              <a:rPr lang="ko-KR" altLang="en-US" sz="1600"/>
              <a:t>의 답을 알고 있기 때문에 </a:t>
            </a:r>
            <a:br>
              <a:rPr lang="en-US" altLang="ko-KR" sz="1600"/>
            </a:br>
            <a:r>
              <a:rPr lang="en-US" altLang="ko-KR" sz="1600"/>
              <a:t>D</a:t>
            </a:r>
            <a:r>
              <a:rPr lang="ko-KR" altLang="en-US" sz="1600"/>
              <a:t>의 답</a:t>
            </a:r>
            <a:r>
              <a:rPr lang="en-US" altLang="ko-KR" sz="1600"/>
              <a:t>(</a:t>
            </a:r>
            <a:r>
              <a:rPr lang="ko-KR" altLang="en-US" sz="1600"/>
              <a:t>틀린 것</a:t>
            </a:r>
            <a:r>
              <a:rPr lang="en-US" altLang="ko-KR" sz="1600"/>
              <a:t>, </a:t>
            </a:r>
            <a:r>
              <a:rPr lang="ko-KR" altLang="en-US" sz="1600"/>
              <a:t>맞은 것</a:t>
            </a:r>
            <a:r>
              <a:rPr lang="en-US" altLang="ko-KR" sz="1600"/>
              <a:t>)</a:t>
            </a:r>
            <a:r>
              <a:rPr lang="ko-KR" altLang="en-US" sz="1600"/>
              <a:t>을 보고 학습해나감</a:t>
            </a:r>
            <a:endParaRPr lang="en-US" altLang="ko-KR" sz="160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452C0A5-B116-4AF8-AD7D-E278958D8982}"/>
              </a:ext>
            </a:extLst>
          </p:cNvPr>
          <p:cNvGrpSpPr/>
          <p:nvPr/>
        </p:nvGrpSpPr>
        <p:grpSpPr>
          <a:xfrm>
            <a:off x="6096000" y="3707027"/>
            <a:ext cx="5895340" cy="1978499"/>
            <a:chOff x="3215246" y="2950353"/>
            <a:chExt cx="5895340" cy="19784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E2249E-669B-4096-A470-34A5F2BED6AA}"/>
                </a:ext>
              </a:extLst>
            </p:cNvPr>
            <p:cNvSpPr txBox="1"/>
            <p:nvPr/>
          </p:nvSpPr>
          <p:spPr>
            <a:xfrm>
              <a:off x="3215246" y="3328780"/>
              <a:ext cx="5895340" cy="375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/>
                <a:t>discriminator</a:t>
              </a:r>
              <a:r>
                <a:rPr lang="ko-KR" altLang="en-US" sz="1400"/>
                <a:t>는 학습되면 안되기 때문에 </a:t>
              </a:r>
              <a:r>
                <a:rPr lang="en-US" altLang="ko-KR" sz="1400"/>
                <a:t>False</a:t>
              </a:r>
              <a:r>
                <a:rPr lang="ko-KR" altLang="en-US" sz="1400"/>
                <a:t>로 설정</a:t>
              </a:r>
              <a:endParaRPr lang="en-US" altLang="ko-KR" sz="1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ABA14E-048A-4ED0-8A39-B8E63A1F6507}"/>
                </a:ext>
              </a:extLst>
            </p:cNvPr>
            <p:cNvSpPr txBox="1"/>
            <p:nvPr/>
          </p:nvSpPr>
          <p:spPr>
            <a:xfrm>
              <a:off x="3215246" y="2950353"/>
              <a:ext cx="365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균등하게 분포한 </a:t>
              </a:r>
              <a:r>
                <a:rPr lang="en-US" altLang="ko-KR" sz="1400"/>
                <a:t>noise </a:t>
              </a:r>
              <a:r>
                <a:rPr lang="ko-KR" altLang="en-US" sz="1400"/>
                <a:t>추출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339278-5E75-4B8E-BF89-676137028885}"/>
                </a:ext>
              </a:extLst>
            </p:cNvPr>
            <p:cNvSpPr txBox="1"/>
            <p:nvPr/>
          </p:nvSpPr>
          <p:spPr>
            <a:xfrm>
              <a:off x="3215246" y="4043038"/>
              <a:ext cx="4623812" cy="375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/>
                <a:t>batch_size</a:t>
              </a:r>
              <a:r>
                <a:rPr lang="ko-KR" altLang="en-US" sz="1400"/>
                <a:t>로 나누어 학습</a:t>
              </a:r>
              <a:endParaRPr lang="en-US" altLang="ko-KR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65A26-884B-4CD5-9F97-7C60FF0D2C94}"/>
                </a:ext>
              </a:extLst>
            </p:cNvPr>
            <p:cNvSpPr txBox="1"/>
            <p:nvPr/>
          </p:nvSpPr>
          <p:spPr>
            <a:xfrm>
              <a:off x="3215246" y="4553621"/>
              <a:ext cx="2983736" cy="375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/>
                <a:t>discriminator </a:t>
              </a:r>
              <a:r>
                <a:rPr lang="ko-KR" altLang="en-US" sz="1400"/>
                <a:t>학습 가능하도록 변경</a:t>
              </a:r>
              <a:endParaRPr lang="en-US" altLang="ko-KR" sz="140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FC400F2C-37BA-4A26-9582-8AFF15BD7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63" t="73110" r="16545" b="1178"/>
          <a:stretch/>
        </p:blipFill>
        <p:spPr>
          <a:xfrm>
            <a:off x="411920" y="3707027"/>
            <a:ext cx="5413254" cy="2083010"/>
          </a:xfrm>
          <a:prstGeom prst="rect">
            <a:avLst/>
          </a:prstGeom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2FFC6850-B6A4-4897-B88A-3C5E20D74B61}"/>
              </a:ext>
            </a:extLst>
          </p:cNvPr>
          <p:cNvSpPr/>
          <p:nvPr/>
        </p:nvSpPr>
        <p:spPr>
          <a:xfrm>
            <a:off x="1712068" y="4967871"/>
            <a:ext cx="2908570" cy="32296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50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C1E41-84BC-4430-BAC1-DE0681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generated random number example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511E7-BB5F-4978-B99B-11EC9309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6" y="1787240"/>
            <a:ext cx="5859737" cy="2353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8865C-C47A-4AA8-BC97-5F02E844602C}"/>
              </a:ext>
            </a:extLst>
          </p:cNvPr>
          <p:cNvSpPr txBox="1"/>
          <p:nvPr/>
        </p:nvSpPr>
        <p:spPr>
          <a:xfrm>
            <a:off x="2264394" y="5875052"/>
            <a:ext cx="773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*근데 뭔가 헷갈려서 계속 수정하다보니 진짜 난수인지는 아직 확인하지 못했습니다</a:t>
            </a:r>
            <a:r>
              <a:rPr lang="en-US" altLang="ko-KR" sz="1400"/>
              <a:t>..</a:t>
            </a:r>
            <a:r>
              <a:rPr lang="ko-KR" altLang="en-US" sz="1400"/>
              <a:t>ㅠㅠ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F793A6-777C-4F15-BE32-1C60EAD91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718" y="1787239"/>
            <a:ext cx="5118746" cy="2353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BB6C2-BF59-499A-ADB9-F66E3C36DA0F}"/>
              </a:ext>
            </a:extLst>
          </p:cNvPr>
          <p:cNvSpPr txBox="1"/>
          <p:nvPr/>
        </p:nvSpPr>
        <p:spPr>
          <a:xfrm>
            <a:off x="4097973" y="4773537"/>
            <a:ext cx="444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생성되는 값들이 학습을 반복하며 달라짐</a:t>
            </a:r>
          </a:p>
        </p:txBody>
      </p:sp>
    </p:spTree>
    <p:extLst>
      <p:ext uri="{BB962C8B-B14F-4D97-AF65-F5344CB8AC3E}">
        <p14:creationId xmlns:p14="http://schemas.microsoft.com/office/powerpoint/2010/main" val="395171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32729-69AC-4306-82DB-4A6F7995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3EFFE-8B6B-4FDB-B5ED-D7FBF1DEA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해당 모델을 통해 실제 난수가 생성되는지 난수성 검사 필요</a:t>
            </a:r>
            <a:br>
              <a:rPr lang="en-US" altLang="ko-KR" sz="20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>
                <a:solidFill>
                  <a:srgbClr val="0070C0"/>
                </a:solidFill>
              </a:rPr>
              <a:t>NIST TEST SUITE </a:t>
            </a:r>
            <a:r>
              <a:rPr lang="ko-KR" altLang="en-US" sz="1800"/>
              <a:t>적용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000" b="1"/>
              <a:t>seed</a:t>
            </a:r>
            <a:r>
              <a:rPr lang="ko-KR" altLang="en-US" sz="2000" b="1"/>
              <a:t>값 추출 방안 연구</a:t>
            </a:r>
            <a:br>
              <a:rPr lang="en-US" altLang="ko-KR" sz="20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cpu </a:t>
            </a:r>
            <a:r>
              <a:rPr lang="ko-KR" altLang="en-US" sz="1800"/>
              <a:t>온도</a:t>
            </a:r>
            <a:r>
              <a:rPr lang="en-US" altLang="ko-KR" sz="1800"/>
              <a:t>, </a:t>
            </a:r>
            <a:r>
              <a:rPr lang="ko-KR" altLang="en-US" sz="1800"/>
              <a:t>이미지 등 앞에서 살펴본 </a:t>
            </a:r>
            <a:r>
              <a:rPr lang="ko-KR" altLang="en-US" sz="1800">
                <a:solidFill>
                  <a:srgbClr val="0070C0"/>
                </a:solidFill>
              </a:rPr>
              <a:t>엔트로피 소스로부터 추출</a:t>
            </a:r>
            <a:endParaRPr lang="en-US" altLang="ko-KR" sz="18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/>
              <a:t>GAN </a:t>
            </a:r>
            <a:r>
              <a:rPr lang="ko-KR" altLang="en-US" sz="2000" b="1"/>
              <a:t>모델 자체의 성능 향상</a:t>
            </a:r>
            <a:br>
              <a:rPr lang="en-US" altLang="ko-KR" sz="20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activation, loss, layer </a:t>
            </a:r>
            <a:r>
              <a:rPr lang="ko-KR" altLang="en-US" sz="1800"/>
              <a:t>수 등의 </a:t>
            </a:r>
            <a:r>
              <a:rPr lang="en-US" altLang="ko-KR" sz="1800">
                <a:solidFill>
                  <a:srgbClr val="0070C0"/>
                </a:solidFill>
              </a:rPr>
              <a:t>hyperparameter </a:t>
            </a:r>
            <a:r>
              <a:rPr lang="ko-KR" altLang="en-US" sz="1800">
                <a:solidFill>
                  <a:srgbClr val="0070C0"/>
                </a:solidFill>
              </a:rPr>
              <a:t>조정</a:t>
            </a:r>
            <a:r>
              <a:rPr lang="ko-KR" altLang="en-US" sz="2000">
                <a:solidFill>
                  <a:srgbClr val="0070C0"/>
                </a:solidFill>
              </a:rPr>
              <a:t> </a:t>
            </a:r>
            <a:endParaRPr lang="en-US" altLang="ko-KR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/>
              <a:t>GAN</a:t>
            </a:r>
            <a:r>
              <a:rPr lang="ko-KR" altLang="en-US" sz="1800" b="1"/>
              <a:t>에 관련된 최신 연구 참고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현재 </a:t>
            </a:r>
            <a:r>
              <a:rPr lang="en-US" altLang="ko-KR" sz="1800"/>
              <a:t>DCGAN </a:t>
            </a:r>
            <a:r>
              <a:rPr lang="ko-KR" altLang="en-US" sz="1800"/>
              <a:t>사용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모델 종류도 다양하고</a:t>
            </a:r>
            <a:r>
              <a:rPr lang="en-US" altLang="ko-KR" sz="1800"/>
              <a:t>, </a:t>
            </a:r>
            <a:r>
              <a:rPr lang="ko-KR" altLang="en-US" sz="1800"/>
              <a:t>응용분야가 많은 것 같아 조사 필요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24853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0E205B-EE44-410C-BFC2-FC049B35EC27}"/>
              </a:ext>
            </a:extLst>
          </p:cNvPr>
          <p:cNvSpPr/>
          <p:nvPr/>
        </p:nvSpPr>
        <p:spPr>
          <a:xfrm>
            <a:off x="3929974" y="2159540"/>
            <a:ext cx="4523362" cy="1673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  <a:latin typeface="Bahnschrift Condensed" panose="020B0502040204020203" pitchFamily="34" charset="0"/>
              </a:rPr>
              <a:t>Random Number Generator</a:t>
            </a:r>
            <a:endParaRPr lang="ko-KR" altLang="en-US" sz="360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2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random number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무작위로 선택된 수로 실제로 생성되기 전까지는 </a:t>
            </a:r>
            <a:r>
              <a:rPr lang="ko-KR" altLang="en-US" sz="1800" b="1">
                <a:solidFill>
                  <a:srgbClr val="0070C0"/>
                </a:solidFill>
              </a:rPr>
              <a:t>예측할 수 없는 수</a:t>
            </a:r>
            <a:endParaRPr lang="en-US" altLang="ko-KR" sz="1800" b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800"/>
              <a:t>키생성</a:t>
            </a:r>
            <a:r>
              <a:rPr lang="en-US" altLang="ko-KR" sz="1800"/>
              <a:t>, </a:t>
            </a:r>
            <a:r>
              <a:rPr lang="en-US" altLang="ko-KR" sz="1800">
                <a:solidFill>
                  <a:srgbClr val="202122"/>
                </a:solidFill>
                <a:latin typeface="Arial" panose="020B0604020202020204" pitchFamily="34" charset="0"/>
              </a:rPr>
              <a:t>nonce, salt </a:t>
            </a:r>
            <a:r>
              <a:rPr lang="ko-KR" altLang="en-US" sz="1800">
                <a:solidFill>
                  <a:srgbClr val="202122"/>
                </a:solidFill>
                <a:latin typeface="Arial" panose="020B0604020202020204" pitchFamily="34" charset="0"/>
              </a:rPr>
              <a:t>등에 사용 </a:t>
            </a:r>
            <a:endParaRPr lang="en-US" altLang="ko-KR" sz="180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800" b="1">
                <a:solidFill>
                  <a:srgbClr val="0070C0"/>
                </a:solidFill>
                <a:latin typeface="Arial" panose="020B0604020202020204" pitchFamily="34" charset="0"/>
              </a:rPr>
              <a:t>예측가능한 난수가 생성되면 암호 시스템에 치명적</a:t>
            </a:r>
            <a:endParaRPr lang="en-US" altLang="ko-KR" sz="1800" b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rgbClr val="202122"/>
                </a:solidFill>
                <a:latin typeface="Arial" panose="020B0604020202020204" pitchFamily="34" charset="0"/>
              </a:rPr>
              <a:t>조건</a:t>
            </a:r>
            <a:endParaRPr lang="en-US" altLang="ko-KR" sz="180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/>
              <a:t>무작위성 </a:t>
            </a:r>
            <a:br>
              <a:rPr lang="en-US" altLang="ko-KR" sz="1600"/>
            </a:br>
            <a:r>
              <a:rPr lang="ko-KR" altLang="en-US" sz="1600"/>
              <a:t>특정 값에 </a:t>
            </a:r>
            <a:r>
              <a:rPr lang="ko-KR" altLang="en-US" sz="1600">
                <a:solidFill>
                  <a:srgbClr val="0070C0"/>
                </a:solidFill>
              </a:rPr>
              <a:t>편향되지 않고 균등하게 분포</a:t>
            </a:r>
            <a:endParaRPr lang="en-US" altLang="ko-KR" sz="1600">
              <a:solidFill>
                <a:srgbClr val="0070C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/>
              <a:t>예측불가능성</a:t>
            </a:r>
            <a:br>
              <a:rPr lang="en-US" altLang="ko-KR" sz="1600"/>
            </a:br>
            <a:r>
              <a:rPr lang="ko-KR" altLang="en-US" sz="1600"/>
              <a:t>과거의 난수열로부터 </a:t>
            </a:r>
            <a:r>
              <a:rPr lang="ko-KR" altLang="en-US" sz="1600">
                <a:solidFill>
                  <a:srgbClr val="0070C0"/>
                </a:solidFill>
              </a:rPr>
              <a:t>다음 수 예측 불가</a:t>
            </a:r>
            <a:endParaRPr lang="en-US" altLang="ko-KR" sz="160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/>
              <a:t>재현불가능성</a:t>
            </a:r>
            <a:br>
              <a:rPr lang="en-US" altLang="ko-KR" sz="1600"/>
            </a:br>
            <a:r>
              <a:rPr lang="ko-KR" altLang="en-US" sz="1600">
                <a:solidFill>
                  <a:srgbClr val="0070C0"/>
                </a:solidFill>
              </a:rPr>
              <a:t>같은 수열 재현 불가</a:t>
            </a:r>
            <a:endParaRPr lang="en-US" altLang="ko-KR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43339-B79C-4D2F-9BBA-7FB2DF3F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entropy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0654F-7E37-4AAB-B2E6-79B6E9007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데이터의 </a:t>
            </a:r>
            <a:r>
              <a:rPr lang="ko-KR" altLang="en-US" sz="2000" b="0" i="0">
                <a:solidFill>
                  <a:srgbClr val="0070C0"/>
                </a:solidFill>
                <a:effectLst/>
                <a:latin typeface="+mj-ea"/>
                <a:ea typeface="+mj-ea"/>
              </a:rPr>
              <a:t>정보량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을 측정한 값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000" b="0" i="0">
                <a:solidFill>
                  <a:srgbClr val="0070C0"/>
                </a:solidFill>
                <a:effectLst/>
                <a:latin typeface="+mj-ea"/>
                <a:ea typeface="+mj-ea"/>
              </a:rPr>
              <a:t>무작위성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을 측정한 값</a:t>
            </a:r>
            <a:endParaRPr lang="en-US" altLang="ko-KR" sz="2000">
              <a:solidFill>
                <a:srgbClr val="000000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random variable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의 확률분포가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entropy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 결정</a:t>
            </a:r>
            <a:endParaRPr lang="en-US" altLang="ko-KR" sz="2000" b="0" i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확률분포가 균등할 때 </a:t>
            </a:r>
            <a:r>
              <a:rPr lang="en-US" altLang="ko-KR" sz="1800" b="0" i="0">
                <a:solidFill>
                  <a:srgbClr val="0070C0"/>
                </a:solidFill>
                <a:effectLst/>
                <a:latin typeface="+mj-ea"/>
                <a:ea typeface="+mj-ea"/>
              </a:rPr>
              <a:t>entropy</a:t>
            </a:r>
            <a:r>
              <a:rPr lang="ko-KR" altLang="en-US" sz="1800" b="0" i="0">
                <a:solidFill>
                  <a:srgbClr val="0070C0"/>
                </a:solidFill>
                <a:effectLst/>
                <a:latin typeface="+mj-ea"/>
                <a:ea typeface="+mj-ea"/>
              </a:rPr>
              <a:t> 최대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이며 </a:t>
            </a:r>
            <a:r>
              <a:rPr lang="ko-KR" altLang="en-US" sz="1800" b="0" i="0">
                <a:solidFill>
                  <a:srgbClr val="0070C0"/>
                </a:solidFill>
                <a:effectLst/>
                <a:latin typeface="+mj-ea"/>
                <a:ea typeface="+mj-ea"/>
              </a:rPr>
              <a:t>불확실성이 높아짐</a:t>
            </a:r>
            <a:endParaRPr lang="en-US" altLang="ko-KR" sz="1800" b="0" i="0">
              <a:solidFill>
                <a:srgbClr val="0070C0"/>
              </a:solidFill>
              <a:effectLst/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i="0">
                <a:solidFill>
                  <a:srgbClr val="C00000"/>
                </a:solidFill>
                <a:effectLst/>
                <a:latin typeface="+mj-ea"/>
                <a:ea typeface="+mj-ea"/>
              </a:rPr>
              <a:t>entropy</a:t>
            </a:r>
            <a:r>
              <a:rPr lang="ko-KR" altLang="en-US" sz="1800" b="1" i="0">
                <a:solidFill>
                  <a:srgbClr val="C00000"/>
                </a:solidFill>
                <a:effectLst/>
                <a:latin typeface="+mj-ea"/>
                <a:ea typeface="+mj-ea"/>
              </a:rPr>
              <a:t>가 높다 </a:t>
            </a:r>
            <a:r>
              <a:rPr lang="en-US" altLang="ko-KR" sz="1800" b="1" i="0">
                <a:solidFill>
                  <a:srgbClr val="C00000"/>
                </a:solidFill>
                <a:effectLst/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800" b="1" i="0">
                <a:solidFill>
                  <a:srgbClr val="C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800" b="1" i="0">
                <a:solidFill>
                  <a:srgbClr val="C00000"/>
                </a:solidFill>
                <a:effectLst/>
                <a:latin typeface="+mj-ea"/>
                <a:ea typeface="+mj-ea"/>
              </a:rPr>
              <a:t>무작위성이 높다 </a:t>
            </a:r>
            <a:r>
              <a:rPr lang="en-US" altLang="ko-KR" sz="1800" b="1" i="0">
                <a:solidFill>
                  <a:srgbClr val="C00000"/>
                </a:solidFill>
                <a:effectLst/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800" b="1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800" b="1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난수성이 높다</a:t>
            </a:r>
            <a:r>
              <a:rPr lang="ko-KR" altLang="en-US" sz="1800" b="1" i="0">
                <a:solidFill>
                  <a:srgbClr val="C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800" b="1" i="0">
                <a:solidFill>
                  <a:srgbClr val="C00000"/>
                </a:solidFill>
                <a:effectLst/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800" b="1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800" b="1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예측이 어렵다 </a:t>
            </a:r>
            <a:r>
              <a:rPr lang="en-US" altLang="ko-KR" sz="1800" b="1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800" b="1">
                <a:solidFill>
                  <a:srgbClr val="C00000"/>
                </a:solidFill>
                <a:latin typeface="+mj-ea"/>
                <a:ea typeface="+mj-ea"/>
                <a:sym typeface="Wingdings" panose="05000000000000000000" pitchFamily="2" charset="2"/>
              </a:rPr>
              <a:t>안전</a:t>
            </a:r>
            <a:endParaRPr lang="en-US" altLang="ko-KR" sz="2000" b="1">
              <a:solidFill>
                <a:srgbClr val="C00000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DRBG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+mj-ea"/>
                <a:ea typeface="+mj-ea"/>
              </a:rPr>
              <a:t>의 안전성에 영향을 미침</a:t>
            </a:r>
            <a:r>
              <a:rPr lang="en-US" altLang="ko-KR" sz="2000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>
                <a:solidFill>
                  <a:srgbClr val="000000"/>
                </a:solidFill>
                <a:latin typeface="+mj-ea"/>
                <a:ea typeface="+mj-ea"/>
              </a:rPr>
              <a:t>따라서 비밀로 지켜져야 하는 값</a:t>
            </a:r>
            <a:endParaRPr lang="ko-KR" altLang="en-US" sz="1800" b="0" i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B81E8-4F42-4C89-9B21-384EE0B530C6}"/>
              </a:ext>
            </a:extLst>
          </p:cNvPr>
          <p:cNvSpPr txBox="1"/>
          <p:nvPr/>
        </p:nvSpPr>
        <p:spPr>
          <a:xfrm>
            <a:off x="411162" y="4542279"/>
            <a:ext cx="10407947" cy="166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ko-KR" altLang="en-US" sz="1400"/>
              <a:t>*</a:t>
            </a:r>
            <a:r>
              <a:rPr lang="ko-KR" altLang="en-US" sz="1400" b="1"/>
              <a:t>결정론적 알고리즘</a:t>
            </a:r>
            <a:endParaRPr lang="en-US" altLang="ko-KR" sz="1400" b="1"/>
          </a:p>
          <a:p>
            <a:pPr algn="l" fontAlgn="base">
              <a:lnSpc>
                <a:spcPct val="150000"/>
              </a:lnSpc>
            </a:pPr>
            <a:r>
              <a:rPr lang="en-US" altLang="ko-KR" sz="1400"/>
              <a:t>: </a:t>
            </a:r>
            <a:r>
              <a:rPr lang="ko-KR" altLang="en-US" sz="1400"/>
              <a:t>동일한 입력에 대해 항상 동일한 출력 생성</a:t>
            </a:r>
            <a:endParaRPr lang="en-US" altLang="ko-KR" sz="1400" b="0" i="0">
              <a:effectLst/>
              <a:latin typeface="se-nanumsquare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400" b="0" i="0">
                <a:effectLst/>
                <a:latin typeface="se-nanumsquare"/>
              </a:rPr>
              <a:t>*</a:t>
            </a:r>
            <a:r>
              <a:rPr lang="ko-KR" altLang="en-US" sz="1400" b="1" i="0">
                <a:effectLst/>
                <a:latin typeface="se-nanumsquare"/>
              </a:rPr>
              <a:t>결정론적 난수발생기 </a:t>
            </a:r>
            <a:r>
              <a:rPr lang="en-US" altLang="ko-KR" sz="1400" b="1" i="0">
                <a:effectLst/>
                <a:latin typeface="se-nanumsquare"/>
              </a:rPr>
              <a:t>(Deterministic Random Bit Generator, DRBG)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400"/>
              <a:t>: </a:t>
            </a:r>
            <a:r>
              <a:rPr lang="ko-KR" altLang="en-US" sz="1400"/>
              <a:t>비밀정보인 초기값 </a:t>
            </a:r>
            <a:r>
              <a:rPr lang="en-US" altLang="ko-KR" sz="1400"/>
              <a:t>seed</a:t>
            </a:r>
            <a:r>
              <a:rPr lang="ko-KR" altLang="en-US" sz="1400"/>
              <a:t>와 다른 입력들을 결정론적 알고리즘에 적용하여 의사난수 생성</a:t>
            </a:r>
            <a:endParaRPr lang="en-US" altLang="ko-KR" sz="1400"/>
          </a:p>
          <a:p>
            <a:pPr algn="l" fontAlgn="base">
              <a:lnSpc>
                <a:spcPct val="150000"/>
              </a:lnSpc>
            </a:pPr>
            <a:r>
              <a:rPr lang="en-US" altLang="ko-KR" sz="1400" b="0" i="0">
                <a:solidFill>
                  <a:srgbClr val="2021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  </a:t>
            </a:r>
            <a:r>
              <a:rPr lang="en-US" altLang="ko-KR" sz="1400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특정 입력이나 조건에 따라 무작위로 선택된 것처럼 보이는 난수</a:t>
            </a:r>
            <a:r>
              <a:rPr lang="en-US" altLang="ko-KR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생성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973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entropy source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rgbClr val="0070C0"/>
                </a:solidFill>
              </a:rPr>
              <a:t>물리 현상으로부터 정보를 수집</a:t>
            </a:r>
            <a:endParaRPr lang="en-US" altLang="ko-KR" sz="1800">
              <a:solidFill>
                <a:srgbClr val="0070C0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cpu </a:t>
            </a:r>
            <a:r>
              <a:rPr lang="ko-KR" altLang="en-US" sz="1800"/>
              <a:t>온도</a:t>
            </a:r>
            <a:endParaRPr lang="en-US" altLang="ko-KR" sz="180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/>
              <a:t>시간</a:t>
            </a:r>
            <a:endParaRPr lang="en-US" altLang="ko-KR" sz="180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/>
              <a:t>마우스 위치 정보</a:t>
            </a:r>
            <a:endParaRPr lang="en-US" altLang="ko-KR" sz="180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/>
              <a:t>키보드 입력 주기</a:t>
            </a:r>
            <a:endParaRPr lang="en-US" altLang="ko-KR" sz="180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/>
              <a:t>네트워크 인터럽트</a:t>
            </a:r>
            <a:endParaRPr lang="en-US" altLang="ko-KR" sz="180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/>
              <a:t>이미지나 오디오 등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84459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C76DF-2A1C-41EA-84E0-E1B71621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TRNG vs PRNG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D469422-90CF-4134-83D6-51300AEE4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94475"/>
              </p:ext>
            </p:extLst>
          </p:nvPr>
        </p:nvGraphicFramePr>
        <p:xfrm>
          <a:off x="137652" y="1153725"/>
          <a:ext cx="11926529" cy="397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045">
                  <a:extLst>
                    <a:ext uri="{9D8B030D-6E8A-4147-A177-3AD203B41FA5}">
                      <a16:colId xmlns:a16="http://schemas.microsoft.com/office/drawing/2014/main" val="2642822106"/>
                    </a:ext>
                  </a:extLst>
                </a:gridCol>
                <a:gridCol w="6243484">
                  <a:extLst>
                    <a:ext uri="{9D8B030D-6E8A-4147-A177-3AD203B41FA5}">
                      <a16:colId xmlns:a16="http://schemas.microsoft.com/office/drawing/2014/main" val="54412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True Random Number</a:t>
                      </a:r>
                      <a:endParaRPr lang="ko-KR" altLang="en-US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Pseudo Random Number</a:t>
                      </a:r>
                      <a:endParaRPr lang="ko-KR" altLang="en-US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7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무규칙성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규칙성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비결정적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결정적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8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엔트로피 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엔트로피 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7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느림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빠름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3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물리적 잡음 기반 난수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알고리즘과 초기값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(seed)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기반 의사난수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6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생성된 난수값이 편향될 가능성 존재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(entropy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저하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편향된 성질을 보정하여 높은 엔트로피를 갖도록 수정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결정론적 알고리즘만으로는 좋은 난수를 얻을 수 없음 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DBRG</a:t>
                      </a:r>
                      <a:r>
                        <a:rPr lang="ko-KR" altLang="en-US"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에 적은 </a:t>
                      </a:r>
                      <a:r>
                        <a:rPr lang="en-US" altLang="ko-KR"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entropy</a:t>
                      </a:r>
                      <a:r>
                        <a:rPr lang="ko-KR" altLang="en-US"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의 잡음을 입력하여 의사난수 생성</a:t>
                      </a:r>
                      <a:endParaRPr lang="en-US" altLang="ko-KR"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2188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B0453D-ECA9-4D6C-8086-E0F20C873E0C}"/>
              </a:ext>
            </a:extLst>
          </p:cNvPr>
          <p:cNvGrpSpPr/>
          <p:nvPr/>
        </p:nvGrpSpPr>
        <p:grpSpPr>
          <a:xfrm>
            <a:off x="6233160" y="5287878"/>
            <a:ext cx="4872375" cy="924233"/>
            <a:chOff x="7152630" y="2286476"/>
            <a:chExt cx="5014452" cy="92423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7702D8A-BC53-468C-BB5B-A82E7408135E}"/>
                </a:ext>
              </a:extLst>
            </p:cNvPr>
            <p:cNvSpPr/>
            <p:nvPr/>
          </p:nvSpPr>
          <p:spPr>
            <a:xfrm>
              <a:off x="7152630" y="2286476"/>
              <a:ext cx="5014452" cy="924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1A5D3B9-F96D-48D3-B68D-306D86C2D2C8}"/>
                </a:ext>
              </a:extLst>
            </p:cNvPr>
            <p:cNvGrpSpPr/>
            <p:nvPr/>
          </p:nvGrpSpPr>
          <p:grpSpPr>
            <a:xfrm>
              <a:off x="7258446" y="2365134"/>
              <a:ext cx="4802820" cy="762163"/>
              <a:chOff x="6374166" y="2426481"/>
              <a:chExt cx="4802820" cy="76216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CCA1DC7-FC81-407F-B188-76BD35EB0B18}"/>
                  </a:ext>
                </a:extLst>
              </p:cNvPr>
              <p:cNvSpPr/>
              <p:nvPr/>
            </p:nvSpPr>
            <p:spPr>
              <a:xfrm>
                <a:off x="7918881" y="2426481"/>
                <a:ext cx="1233997" cy="7621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내부 상태</a:t>
                </a:r>
                <a:endParaRPr lang="en-US" altLang="ko-KR" sz="160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변화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750ED74-D882-44DF-B18C-952354F34AE9}"/>
                  </a:ext>
                </a:extLst>
              </p:cNvPr>
              <p:cNvSpPr/>
              <p:nvPr/>
            </p:nvSpPr>
            <p:spPr>
              <a:xfrm>
                <a:off x="6374166" y="2426481"/>
                <a:ext cx="1233997" cy="7621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>
                    <a:solidFill>
                      <a:schemeClr val="tx1"/>
                    </a:solidFill>
                  </a:rPr>
                  <a:t>seed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CC1024C-279D-42B4-A9BC-A4E074CF4E0D}"/>
                  </a:ext>
                </a:extLst>
              </p:cNvPr>
              <p:cNvSpPr/>
              <p:nvPr/>
            </p:nvSpPr>
            <p:spPr>
              <a:xfrm>
                <a:off x="9463596" y="2426481"/>
                <a:ext cx="1713390" cy="7621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의사난수열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9D4F0DF-8CBA-46D8-8E51-17250896B76B}"/>
                  </a:ext>
                </a:extLst>
              </p:cNvPr>
              <p:cNvCxnSpPr>
                <a:stCxn id="12" idx="3"/>
                <a:endCxn id="10" idx="1"/>
              </p:cNvCxnSpPr>
              <p:nvPr/>
            </p:nvCxnSpPr>
            <p:spPr>
              <a:xfrm>
                <a:off x="7608163" y="2807563"/>
                <a:ext cx="310718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CE5414AD-84A4-4DB1-A4A0-CBF0CCC841E8}"/>
                  </a:ext>
                </a:extLst>
              </p:cNvPr>
              <p:cNvCxnSpPr>
                <a:cxnSpLocks/>
                <a:stCxn id="10" idx="3"/>
                <a:endCxn id="14" idx="1"/>
              </p:cNvCxnSpPr>
              <p:nvPr/>
            </p:nvCxnSpPr>
            <p:spPr>
              <a:xfrm>
                <a:off x="9152878" y="2807563"/>
                <a:ext cx="310718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158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3F282-FC73-4B05-AEEF-60D7769C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Cryptographically Secure RNG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BEA44-B0DF-4A83-B7A6-058012456597}"/>
              </a:ext>
            </a:extLst>
          </p:cNvPr>
          <p:cNvSpPr txBox="1"/>
          <p:nvPr/>
        </p:nvSpPr>
        <p:spPr>
          <a:xfrm>
            <a:off x="411920" y="1304362"/>
            <a:ext cx="7276906" cy="958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j-lt"/>
              </a:rPr>
              <a:t>암호학적 난수발생기 </a:t>
            </a:r>
            <a:r>
              <a:rPr lang="en-US" altLang="ko-KR" sz="2000">
                <a:latin typeface="+mj-lt"/>
              </a:rPr>
              <a:t>(CSRNG)</a:t>
            </a:r>
          </a:p>
          <a:p>
            <a:pPr lvl="1">
              <a:lnSpc>
                <a:spcPct val="150000"/>
              </a:lnSpc>
            </a:pPr>
            <a:r>
              <a:rPr lang="en-US" altLang="ko-KR" sz="2000">
                <a:solidFill>
                  <a:srgbClr val="0070C0"/>
                </a:solidFill>
                <a:latin typeface="+mj-lt"/>
              </a:rPr>
              <a:t>TRNG</a:t>
            </a:r>
            <a:r>
              <a:rPr lang="ko-KR" altLang="en-US" sz="2000">
                <a:solidFill>
                  <a:srgbClr val="0070C0"/>
                </a:solidFill>
                <a:latin typeface="+mj-lt"/>
              </a:rPr>
              <a:t>의 출력을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PRNG</a:t>
            </a:r>
            <a:r>
              <a:rPr lang="ko-KR" altLang="en-US" sz="2000">
                <a:solidFill>
                  <a:srgbClr val="0070C0"/>
                </a:solidFill>
                <a:latin typeface="+mj-lt"/>
              </a:rPr>
              <a:t>의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seed</a:t>
            </a:r>
            <a:r>
              <a:rPr lang="ko-KR" altLang="en-US" sz="2000">
                <a:solidFill>
                  <a:srgbClr val="0070C0"/>
                </a:solidFill>
                <a:latin typeface="+mj-lt"/>
              </a:rPr>
              <a:t>로 </a:t>
            </a:r>
            <a:r>
              <a:rPr lang="ko-KR" altLang="en-US" sz="2000">
                <a:latin typeface="+mj-lt"/>
              </a:rPr>
              <a:t>사용하여 난수 생성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CA460F-D159-4A15-BE77-33B4FAE68930}"/>
              </a:ext>
            </a:extLst>
          </p:cNvPr>
          <p:cNvGrpSpPr/>
          <p:nvPr/>
        </p:nvGrpSpPr>
        <p:grpSpPr>
          <a:xfrm>
            <a:off x="845590" y="3425859"/>
            <a:ext cx="10449116" cy="1072784"/>
            <a:chOff x="845590" y="3425859"/>
            <a:chExt cx="10449116" cy="107278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735064E-AC6D-41F8-8D61-883029862AF5}"/>
                </a:ext>
              </a:extLst>
            </p:cNvPr>
            <p:cNvGrpSpPr/>
            <p:nvPr/>
          </p:nvGrpSpPr>
          <p:grpSpPr>
            <a:xfrm>
              <a:off x="845590" y="3425859"/>
              <a:ext cx="10449116" cy="1072784"/>
              <a:chOff x="1342794" y="2818308"/>
              <a:chExt cx="8707275" cy="76216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E3CA036-8537-463D-82C9-4FA37A251D9C}"/>
                  </a:ext>
                </a:extLst>
              </p:cNvPr>
              <p:cNvGrpSpPr/>
              <p:nvPr/>
            </p:nvGrpSpPr>
            <p:grpSpPr>
              <a:xfrm>
                <a:off x="1342794" y="2818309"/>
                <a:ext cx="5962082" cy="762163"/>
                <a:chOff x="5177947" y="2426481"/>
                <a:chExt cx="5962082" cy="762163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45997F6F-C084-4025-A5C1-A7771914BA6E}"/>
                    </a:ext>
                  </a:extLst>
                </p:cNvPr>
                <p:cNvSpPr/>
                <p:nvPr/>
              </p:nvSpPr>
              <p:spPr>
                <a:xfrm>
                  <a:off x="7918881" y="2426481"/>
                  <a:ext cx="1233997" cy="76216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</a:rPr>
                    <a:t>TRNG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8CE28791-55A6-4401-BF54-920681A1558C}"/>
                    </a:ext>
                  </a:extLst>
                </p:cNvPr>
                <p:cNvSpPr/>
                <p:nvPr/>
              </p:nvSpPr>
              <p:spPr>
                <a:xfrm>
                  <a:off x="5177947" y="2426481"/>
                  <a:ext cx="1233997" cy="7621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</a:rPr>
                    <a:t>H/W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D87A7CF-9251-43CB-9E2B-73BB4970B8ED}"/>
                    </a:ext>
                  </a:extLst>
                </p:cNvPr>
                <p:cNvSpPr/>
                <p:nvPr/>
              </p:nvSpPr>
              <p:spPr>
                <a:xfrm>
                  <a:off x="9906032" y="2426481"/>
                  <a:ext cx="1233997" cy="76216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</a:rPr>
                    <a:t>PRNG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23033B72-EA11-43BB-BCED-B989A70D7BCC}"/>
                    </a:ext>
                  </a:extLst>
                </p:cNvPr>
                <p:cNvCxnSpPr>
                  <a:stCxn id="8" idx="3"/>
                  <a:endCxn id="7" idx="1"/>
                </p:cNvCxnSpPr>
                <p:nvPr/>
              </p:nvCxnSpPr>
              <p:spPr>
                <a:xfrm>
                  <a:off x="6411944" y="2807563"/>
                  <a:ext cx="1506937" cy="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84DF05A3-F4D5-4535-B9E8-8D20FF7EB3E7}"/>
                    </a:ext>
                  </a:extLst>
                </p:cNvPr>
                <p:cNvCxnSpPr>
                  <a:cxnSpLocks/>
                  <a:stCxn id="7" idx="3"/>
                  <a:endCxn id="9" idx="1"/>
                </p:cNvCxnSpPr>
                <p:nvPr/>
              </p:nvCxnSpPr>
              <p:spPr>
                <a:xfrm>
                  <a:off x="9152878" y="2807563"/>
                  <a:ext cx="753154" cy="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0671C80-E960-4737-9FEC-EA81D545C18B}"/>
                  </a:ext>
                </a:extLst>
              </p:cNvPr>
              <p:cNvGrpSpPr/>
              <p:nvPr/>
            </p:nvGrpSpPr>
            <p:grpSpPr>
              <a:xfrm>
                <a:off x="7304876" y="2818308"/>
                <a:ext cx="2745193" cy="762163"/>
                <a:chOff x="5900724" y="2970709"/>
                <a:chExt cx="2745193" cy="762163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CECFB69-C0BF-4477-8FCD-BA4EE66886A5}"/>
                    </a:ext>
                  </a:extLst>
                </p:cNvPr>
                <p:cNvSpPr/>
                <p:nvPr/>
              </p:nvSpPr>
              <p:spPr>
                <a:xfrm>
                  <a:off x="6518236" y="2970709"/>
                  <a:ext cx="2127681" cy="7621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</a:rPr>
                    <a:t>Pseudo</a:t>
                  </a:r>
                </a:p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</a:rPr>
                    <a:t>Random Number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A80C2225-CE66-460A-8BBE-3F4CD40D37A2}"/>
                    </a:ext>
                  </a:extLst>
                </p:cNvPr>
                <p:cNvCxnSpPr>
                  <a:cxnSpLocks/>
                  <a:stCxn id="9" idx="3"/>
                  <a:endCxn id="16" idx="1"/>
                </p:cNvCxnSpPr>
                <p:nvPr/>
              </p:nvCxnSpPr>
              <p:spPr>
                <a:xfrm flipV="1">
                  <a:off x="5900724" y="3351791"/>
                  <a:ext cx="617512" cy="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8740D6-2E99-4251-A530-96122381F720}"/>
                </a:ext>
              </a:extLst>
            </p:cNvPr>
            <p:cNvSpPr txBox="1"/>
            <p:nvPr/>
          </p:nvSpPr>
          <p:spPr>
            <a:xfrm>
              <a:off x="5669386" y="3524063"/>
              <a:ext cx="7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seed</a:t>
              </a:r>
              <a:endParaRPr lang="ko-KR" altLang="en-US" b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562876-7DE2-47A2-B81E-1C195A63457E}"/>
                </a:ext>
              </a:extLst>
            </p:cNvPr>
            <p:cNvSpPr txBox="1"/>
            <p:nvPr/>
          </p:nvSpPr>
          <p:spPr>
            <a:xfrm>
              <a:off x="2272818" y="3524063"/>
              <a:ext cx="191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physical noise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78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DCEBF-379A-4866-B847-8961DC68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i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RNG TEST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5BD1B-304C-417A-BFCB-68690AE71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난수발생기의 안전성은 출력생성에 사용되는 내부상태나 </a:t>
            </a:r>
            <a:r>
              <a:rPr lang="en-US" altLang="ko-KR" sz="1600"/>
              <a:t>entropy, seed</a:t>
            </a:r>
            <a:r>
              <a:rPr lang="ko-KR" altLang="en-US" sz="1600"/>
              <a:t>의 비밀성에 의존</a:t>
            </a:r>
            <a:endParaRPr lang="en-US" altLang="ko-KR" sz="160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따라서 </a:t>
            </a:r>
            <a:endParaRPr lang="en-US" altLang="ko-KR" sz="1600" i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수집되는 </a:t>
            </a:r>
            <a:r>
              <a:rPr lang="ko-KR" altLang="en-US" sz="1400" b="1" i="0">
                <a:solidFill>
                  <a:srgbClr val="0070C0"/>
                </a:solidFill>
                <a:effectLst/>
                <a:latin typeface="Helvetica" panose="020B0604020202020204" pitchFamily="34" charset="0"/>
              </a:rPr>
              <a:t>엔트로피의 건전성 평가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출력난수의 </a:t>
            </a:r>
            <a:r>
              <a:rPr lang="ko-KR" altLang="en-US" sz="1400" b="1" i="0">
                <a:solidFill>
                  <a:srgbClr val="0070C0"/>
                </a:solidFill>
                <a:effectLst/>
                <a:latin typeface="Helvetica" panose="020B0604020202020204" pitchFamily="34" charset="0"/>
              </a:rPr>
              <a:t>통계적 랜덤성 평가</a:t>
            </a:r>
            <a:r>
              <a:rPr lang="en-US" altLang="ko-KR" sz="1400" b="1">
                <a:solidFill>
                  <a:srgbClr val="0070C0"/>
                </a:solidFill>
                <a:latin typeface="Helvetica" panose="020B0604020202020204" pitchFamily="34" charset="0"/>
              </a:rPr>
              <a:t>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KCMVP</a:t>
            </a:r>
            <a:r>
              <a:rPr lang="ko-KR" altLang="en-US" sz="1600" b="1" i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의 </a:t>
            </a:r>
            <a:r>
              <a:rPr lang="ko-KR" altLang="en-US" sz="1600" b="1" i="0" u="none" strike="noStrike" baseline="0">
                <a:solidFill>
                  <a:srgbClr val="000000"/>
                </a:solidFill>
                <a:latin typeface="맑은쿟.."/>
              </a:rPr>
              <a:t>임의의 입력값에 대한 검사</a:t>
            </a:r>
            <a:r>
              <a:rPr lang="en-US" altLang="ko-KR" sz="1600" b="1" i="0" u="none" strike="noStrike" baseline="0">
                <a:solidFill>
                  <a:srgbClr val="000000"/>
                </a:solidFill>
                <a:latin typeface="맑은쿟.."/>
              </a:rPr>
              <a:t>(KAT)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i="0" u="none" strike="noStrike" baseline="0">
                <a:solidFill>
                  <a:srgbClr val="000000"/>
                </a:solidFill>
                <a:latin typeface="맑은꿟.."/>
              </a:rPr>
              <a:t>임의의 입력 정보</a:t>
            </a:r>
            <a:r>
              <a:rPr lang="en-US" altLang="ko-KR" sz="1400" i="0" u="none" strike="noStrike" baseline="0">
                <a:solidFill>
                  <a:srgbClr val="000000"/>
                </a:solidFill>
                <a:latin typeface="맑은꿟.."/>
              </a:rPr>
              <a:t>(</a:t>
            </a:r>
            <a:r>
              <a:rPr lang="ko-KR" altLang="en-US" sz="1400" i="0" u="none" strike="noStrike" baseline="0">
                <a:solidFill>
                  <a:srgbClr val="000000"/>
                </a:solidFill>
                <a:latin typeface="맑은꿟.."/>
              </a:rPr>
              <a:t>엔트로피</a:t>
            </a:r>
            <a:r>
              <a:rPr lang="en-US" altLang="ko-KR" sz="1400" i="0" u="none" strike="noStrike" baseline="0">
                <a:solidFill>
                  <a:srgbClr val="000000"/>
                </a:solidFill>
                <a:latin typeface="맑은꿟.."/>
              </a:rPr>
              <a:t>, </a:t>
            </a:r>
            <a:r>
              <a:rPr lang="ko-KR" altLang="en-US" sz="1400" i="0" u="none" strike="noStrike" baseline="0">
                <a:solidFill>
                  <a:srgbClr val="000000"/>
                </a:solidFill>
                <a:latin typeface="맑은꿟.."/>
              </a:rPr>
              <a:t>논스</a:t>
            </a:r>
            <a:r>
              <a:rPr lang="en-US" altLang="ko-KR" sz="1400" i="0" u="none" strike="noStrike" baseline="0">
                <a:solidFill>
                  <a:srgbClr val="000000"/>
                </a:solidFill>
                <a:latin typeface="맑은꿟.."/>
              </a:rPr>
              <a:t>, </a:t>
            </a:r>
            <a:r>
              <a:rPr lang="ko-KR" altLang="en-US" sz="1400" i="0" u="none" strike="noStrike" baseline="0">
                <a:solidFill>
                  <a:srgbClr val="000000"/>
                </a:solidFill>
                <a:latin typeface="맑은꿟.."/>
              </a:rPr>
              <a:t>추가 입력 등</a:t>
            </a:r>
            <a:r>
              <a:rPr lang="en-US" altLang="ko-KR" sz="1400" i="0" u="none" strike="noStrike" baseline="0">
                <a:solidFill>
                  <a:srgbClr val="000000"/>
                </a:solidFill>
                <a:latin typeface="맑은꿟.."/>
              </a:rPr>
              <a:t>)</a:t>
            </a:r>
            <a:r>
              <a:rPr lang="ko-KR" altLang="en-US" sz="1400" i="0" u="none" strike="noStrike" baseline="0">
                <a:solidFill>
                  <a:srgbClr val="000000"/>
                </a:solidFill>
                <a:latin typeface="맑은꿟.."/>
              </a:rPr>
              <a:t>에 대해 </a:t>
            </a:r>
            <a:br>
              <a:rPr lang="en-US" altLang="ko-KR" sz="1400" i="0" u="none" strike="noStrike" baseline="0">
                <a:solidFill>
                  <a:srgbClr val="000000"/>
                </a:solidFill>
                <a:latin typeface="맑은꿟.."/>
              </a:rPr>
            </a:br>
            <a:r>
              <a:rPr lang="ko-KR" altLang="en-US" sz="1400" i="0" u="none" strike="noStrike" baseline="0">
                <a:solidFill>
                  <a:srgbClr val="000000"/>
                </a:solidFill>
                <a:latin typeface="맑은꿟.."/>
              </a:rPr>
              <a:t>난수값을 올바르게 생성하는지에 대한 검사</a:t>
            </a:r>
            <a:endParaRPr lang="en-US" altLang="ko-KR" sz="1400" i="0" u="none" strike="noStrike" baseline="0">
              <a:solidFill>
                <a:srgbClr val="000000"/>
              </a:solidFill>
              <a:latin typeface="맑은꿟..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i="0" u="none" strike="noStrike" baseline="0">
                <a:solidFill>
                  <a:srgbClr val="000000"/>
                </a:solidFill>
                <a:latin typeface="맑은쿟.."/>
              </a:rPr>
              <a:t>NIST test suite </a:t>
            </a:r>
            <a:r>
              <a:rPr lang="ko-KR" altLang="en-US" sz="1600" b="1" i="0" u="none" strike="noStrike" baseline="0">
                <a:solidFill>
                  <a:srgbClr val="000000"/>
                </a:solidFill>
                <a:latin typeface="맑은쿟.."/>
              </a:rPr>
              <a:t>사용한 통계적 랜덤성 검사</a:t>
            </a:r>
            <a:endParaRPr lang="en-US" altLang="ko-KR" sz="1600" b="1" i="0" u="none" strike="noStrike" baseline="0">
              <a:solidFill>
                <a:srgbClr val="000000"/>
              </a:solidFill>
              <a:latin typeface="맑은쿟..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i="0" u="none" strike="noStrike" baseline="0">
                <a:solidFill>
                  <a:srgbClr val="000000"/>
                </a:solidFill>
                <a:latin typeface="맑은꿟.."/>
              </a:rPr>
              <a:t>오른쪽 사진과 같이 </a:t>
            </a:r>
            <a:r>
              <a:rPr lang="en-US" altLang="ko-KR" sz="1400" i="0" u="none" strike="noStrike" baseline="0">
                <a:solidFill>
                  <a:srgbClr val="000000"/>
                </a:solidFill>
                <a:latin typeface="맑은꿟.."/>
              </a:rPr>
              <a:t>15</a:t>
            </a:r>
            <a:r>
              <a:rPr lang="ko-KR" altLang="en-US" sz="1400" i="0" u="none" strike="noStrike" baseline="0">
                <a:solidFill>
                  <a:srgbClr val="000000"/>
                </a:solidFill>
                <a:latin typeface="맑은꿟.."/>
              </a:rPr>
              <a:t>개의 다양한 항목 존재</a:t>
            </a:r>
            <a:endParaRPr lang="ko-KR" altLang="en-US" sz="1800" i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66D598-4ACE-46A2-83C1-5447FF0C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93" y="2253962"/>
            <a:ext cx="6013395" cy="3685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D2881-324F-4384-A469-7DD9EFE374C0}"/>
              </a:ext>
            </a:extLst>
          </p:cNvPr>
          <p:cNvSpPr txBox="1"/>
          <p:nvPr/>
        </p:nvSpPr>
        <p:spPr>
          <a:xfrm>
            <a:off x="8092440" y="6023583"/>
            <a:ext cx="332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i="0" u="none" strike="noStrike" baseline="0">
                <a:solidFill>
                  <a:srgbClr val="000000"/>
                </a:solidFill>
                <a:latin typeface="맑은쿟.."/>
              </a:rPr>
              <a:t>NIST test suite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0538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1322</Words>
  <Application>Microsoft Office PowerPoint</Application>
  <PresentationFormat>와이드스크린</PresentationFormat>
  <Paragraphs>272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se-nanumsquare</vt:lpstr>
      <vt:lpstr>맑은 고딕</vt:lpstr>
      <vt:lpstr>맑은꿟..</vt:lpstr>
      <vt:lpstr>맑은쿟..</vt:lpstr>
      <vt:lpstr>Arial</vt:lpstr>
      <vt:lpstr>Bahnschrift Condensed</vt:lpstr>
      <vt:lpstr>Bahnschrift SemiCondensed</vt:lpstr>
      <vt:lpstr>Calibri</vt:lpstr>
      <vt:lpstr>Cambria Math</vt:lpstr>
      <vt:lpstr>Helvetica</vt:lpstr>
      <vt:lpstr>Wingdings</vt:lpstr>
      <vt:lpstr>CryptoCraft 테마</vt:lpstr>
      <vt:lpstr>제목 테마</vt:lpstr>
      <vt:lpstr>GAN based Random Number Generator on Embedded system</vt:lpstr>
      <vt:lpstr>PowerPoint 프레젠테이션</vt:lpstr>
      <vt:lpstr>PowerPoint 프레젠테이션</vt:lpstr>
      <vt:lpstr>random number</vt:lpstr>
      <vt:lpstr>entropy</vt:lpstr>
      <vt:lpstr>entropy source</vt:lpstr>
      <vt:lpstr>TRNG vs PRNG</vt:lpstr>
      <vt:lpstr>Cryptographically Secure RNG</vt:lpstr>
      <vt:lpstr>RNG TEST</vt:lpstr>
      <vt:lpstr>공격</vt:lpstr>
      <vt:lpstr>PowerPoint 프레젠테이션</vt:lpstr>
      <vt:lpstr>Generative Adversarial Network</vt:lpstr>
      <vt:lpstr>Generative Adversarial Network</vt:lpstr>
      <vt:lpstr>PowerPoint 프레젠테이션</vt:lpstr>
      <vt:lpstr>GAN based RNG on Embedded system</vt:lpstr>
      <vt:lpstr>embedded system &amp; deep learning</vt:lpstr>
      <vt:lpstr>system configuration</vt:lpstr>
      <vt:lpstr>model (generator)</vt:lpstr>
      <vt:lpstr>model (discriminator)</vt:lpstr>
      <vt:lpstr>model (GAN)</vt:lpstr>
      <vt:lpstr>compile</vt:lpstr>
      <vt:lpstr>training</vt:lpstr>
      <vt:lpstr>training </vt:lpstr>
      <vt:lpstr>training (discriminator)</vt:lpstr>
      <vt:lpstr>training (generator)</vt:lpstr>
      <vt:lpstr>generated random number example</vt:lpstr>
      <vt:lpstr>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68</cp:revision>
  <dcterms:created xsi:type="dcterms:W3CDTF">2019-03-05T04:29:07Z</dcterms:created>
  <dcterms:modified xsi:type="dcterms:W3CDTF">2020-07-05T14:18:34Z</dcterms:modified>
</cp:coreProperties>
</file>