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9"/>
  </p:notesMasterIdLst>
  <p:handoutMasterIdLst>
    <p:handoutMasterId r:id="rId20"/>
  </p:handoutMasterIdLst>
  <p:sldIdLst>
    <p:sldId id="269" r:id="rId3"/>
    <p:sldId id="307" r:id="rId4"/>
    <p:sldId id="281" r:id="rId5"/>
    <p:sldId id="300" r:id="rId6"/>
    <p:sldId id="301" r:id="rId7"/>
    <p:sldId id="306" r:id="rId8"/>
    <p:sldId id="280" r:id="rId9"/>
    <p:sldId id="283" r:id="rId10"/>
    <p:sldId id="284" r:id="rId11"/>
    <p:sldId id="285" r:id="rId12"/>
    <p:sldId id="302" r:id="rId13"/>
    <p:sldId id="296" r:id="rId14"/>
    <p:sldId id="309" r:id="rId15"/>
    <p:sldId id="308" r:id="rId16"/>
    <p:sldId id="310" r:id="rId17"/>
    <p:sldId id="27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현준" initials="현" lastIdx="1" clrIdx="0">
    <p:extLst>
      <p:ext uri="{19B8F6BF-5375-455C-9EA6-DF929625EA0E}">
        <p15:presenceInfo xmlns:p15="http://schemas.microsoft.com/office/powerpoint/2012/main" userId="현준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131D1D-8AFC-4F74-A526-43F28C1EFB5C}" v="3" dt="2020-07-13T12:12:53.2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73" autoAdjust="0"/>
    <p:restoredTop sz="76588" autoAdjust="0"/>
  </p:normalViewPr>
  <p:slideViewPr>
    <p:cSldViewPr snapToGrid="0">
      <p:cViewPr varScale="1">
        <p:scale>
          <a:sx n="38" d="100"/>
          <a:sy n="38" d="100"/>
        </p:scale>
        <p:origin x="40" y="8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현준" userId="185f8337-2247-4f37-8bdb-f28dabdaedae" providerId="ADAL" clId="{F59F719F-5251-4F31-B35C-5BAF6F654530}"/>
    <pc:docChg chg="modSld">
      <pc:chgData name="현준" userId="185f8337-2247-4f37-8bdb-f28dabdaedae" providerId="ADAL" clId="{F59F719F-5251-4F31-B35C-5BAF6F654530}" dt="2020-07-13T12:11:45.321" v="1"/>
      <pc:docMkLst>
        <pc:docMk/>
      </pc:docMkLst>
      <pc:sldChg chg="delSp modTransition modAnim">
        <pc:chgData name="현준" userId="185f8337-2247-4f37-8bdb-f28dabdaedae" providerId="ADAL" clId="{F59F719F-5251-4F31-B35C-5BAF6F654530}" dt="2020-07-13T12:11:45.321" v="1"/>
        <pc:sldMkLst>
          <pc:docMk/>
          <pc:sldMk cId="2406322206" sldId="269"/>
        </pc:sldMkLst>
        <pc:picChg chg="del">
          <ac:chgData name="현준" userId="185f8337-2247-4f37-8bdb-f28dabdaedae" providerId="ADAL" clId="{F59F719F-5251-4F31-B35C-5BAF6F654530}" dt="2020-07-13T12:11:45.321" v="1"/>
          <ac:picMkLst>
            <pc:docMk/>
            <pc:sldMk cId="2406322206" sldId="269"/>
            <ac:picMk id="7" creationId="{970D3231-25F8-4652-AE14-14AF5DA698C4}"/>
          </ac:picMkLst>
        </pc:picChg>
      </pc:sldChg>
      <pc:sldChg chg="delSp modTransition modAnim">
        <pc:chgData name="현준" userId="185f8337-2247-4f37-8bdb-f28dabdaedae" providerId="ADAL" clId="{F59F719F-5251-4F31-B35C-5BAF6F654530}" dt="2020-07-13T12:11:45.321" v="1"/>
        <pc:sldMkLst>
          <pc:docMk/>
          <pc:sldMk cId="4034499981" sldId="274"/>
        </pc:sldMkLst>
        <pc:picChg chg="del">
          <ac:chgData name="현준" userId="185f8337-2247-4f37-8bdb-f28dabdaedae" providerId="ADAL" clId="{F59F719F-5251-4F31-B35C-5BAF6F654530}" dt="2020-07-13T12:11:45.321" v="1"/>
          <ac:picMkLst>
            <pc:docMk/>
            <pc:sldMk cId="4034499981" sldId="274"/>
            <ac:picMk id="2" creationId="{260AA389-155C-434E-90D0-B0AC109EA118}"/>
          </ac:picMkLst>
        </pc:picChg>
      </pc:sldChg>
      <pc:sldChg chg="delSp modTransition modAnim">
        <pc:chgData name="현준" userId="185f8337-2247-4f37-8bdb-f28dabdaedae" providerId="ADAL" clId="{F59F719F-5251-4F31-B35C-5BAF6F654530}" dt="2020-07-13T12:11:45.321" v="1"/>
        <pc:sldMkLst>
          <pc:docMk/>
          <pc:sldMk cId="20776081" sldId="280"/>
        </pc:sldMkLst>
        <pc:picChg chg="del">
          <ac:chgData name="현준" userId="185f8337-2247-4f37-8bdb-f28dabdaedae" providerId="ADAL" clId="{F59F719F-5251-4F31-B35C-5BAF6F654530}" dt="2020-07-13T12:11:45.321" v="1"/>
          <ac:picMkLst>
            <pc:docMk/>
            <pc:sldMk cId="20776081" sldId="280"/>
            <ac:picMk id="9" creationId="{4A747D06-B2EB-4E6D-8322-EF695CEA5E54}"/>
          </ac:picMkLst>
        </pc:picChg>
      </pc:sldChg>
      <pc:sldChg chg="delSp modTransition modAnim">
        <pc:chgData name="현준" userId="185f8337-2247-4f37-8bdb-f28dabdaedae" providerId="ADAL" clId="{F59F719F-5251-4F31-B35C-5BAF6F654530}" dt="2020-07-13T12:11:45.321" v="1"/>
        <pc:sldMkLst>
          <pc:docMk/>
          <pc:sldMk cId="3385982542" sldId="281"/>
        </pc:sldMkLst>
        <pc:picChg chg="del">
          <ac:chgData name="현준" userId="185f8337-2247-4f37-8bdb-f28dabdaedae" providerId="ADAL" clId="{F59F719F-5251-4F31-B35C-5BAF6F654530}" dt="2020-07-13T12:11:45.321" v="1"/>
          <ac:picMkLst>
            <pc:docMk/>
            <pc:sldMk cId="3385982542" sldId="281"/>
            <ac:picMk id="3" creationId="{F532D1C3-A45E-4C6A-96CD-248995903A5E}"/>
          </ac:picMkLst>
        </pc:picChg>
      </pc:sldChg>
      <pc:sldChg chg="delSp modTransition modAnim">
        <pc:chgData name="현준" userId="185f8337-2247-4f37-8bdb-f28dabdaedae" providerId="ADAL" clId="{F59F719F-5251-4F31-B35C-5BAF6F654530}" dt="2020-07-13T12:11:45.321" v="1"/>
        <pc:sldMkLst>
          <pc:docMk/>
          <pc:sldMk cId="2607355708" sldId="283"/>
        </pc:sldMkLst>
        <pc:picChg chg="del">
          <ac:chgData name="현준" userId="185f8337-2247-4f37-8bdb-f28dabdaedae" providerId="ADAL" clId="{F59F719F-5251-4F31-B35C-5BAF6F654530}" dt="2020-07-13T12:11:45.321" v="1"/>
          <ac:picMkLst>
            <pc:docMk/>
            <pc:sldMk cId="2607355708" sldId="283"/>
            <ac:picMk id="7" creationId="{1EBF9EC5-10D0-4C1D-A3DA-43B7F699CA87}"/>
          </ac:picMkLst>
        </pc:picChg>
        <pc:inkChg chg="del">
          <ac:chgData name="현준" userId="185f8337-2247-4f37-8bdb-f28dabdaedae" providerId="ADAL" clId="{F59F719F-5251-4F31-B35C-5BAF6F654530}" dt="2020-07-13T12:11:45.321" v="1"/>
          <ac:inkMkLst>
            <pc:docMk/>
            <pc:sldMk cId="2607355708" sldId="283"/>
            <ac:inkMk id="6" creationId="{AF4B43C3-894E-47D3-8781-B34DB1436100}"/>
          </ac:inkMkLst>
        </pc:inkChg>
      </pc:sldChg>
      <pc:sldChg chg="delSp modTransition modAnim">
        <pc:chgData name="현준" userId="185f8337-2247-4f37-8bdb-f28dabdaedae" providerId="ADAL" clId="{F59F719F-5251-4F31-B35C-5BAF6F654530}" dt="2020-07-13T12:11:45.321" v="1"/>
        <pc:sldMkLst>
          <pc:docMk/>
          <pc:sldMk cId="290470242" sldId="284"/>
        </pc:sldMkLst>
        <pc:picChg chg="del">
          <ac:chgData name="현준" userId="185f8337-2247-4f37-8bdb-f28dabdaedae" providerId="ADAL" clId="{F59F719F-5251-4F31-B35C-5BAF6F654530}" dt="2020-07-13T12:11:45.321" v="1"/>
          <ac:picMkLst>
            <pc:docMk/>
            <pc:sldMk cId="290470242" sldId="284"/>
            <ac:picMk id="5" creationId="{3EBDFA75-F559-4011-99DB-8BC2F343DE5A}"/>
          </ac:picMkLst>
        </pc:picChg>
      </pc:sldChg>
      <pc:sldChg chg="delSp modTransition modAnim">
        <pc:chgData name="현준" userId="185f8337-2247-4f37-8bdb-f28dabdaedae" providerId="ADAL" clId="{F59F719F-5251-4F31-B35C-5BAF6F654530}" dt="2020-07-13T12:11:45.321" v="1"/>
        <pc:sldMkLst>
          <pc:docMk/>
          <pc:sldMk cId="1999863134" sldId="285"/>
        </pc:sldMkLst>
        <pc:picChg chg="del">
          <ac:chgData name="현준" userId="185f8337-2247-4f37-8bdb-f28dabdaedae" providerId="ADAL" clId="{F59F719F-5251-4F31-B35C-5BAF6F654530}" dt="2020-07-13T12:11:45.321" v="1"/>
          <ac:picMkLst>
            <pc:docMk/>
            <pc:sldMk cId="1999863134" sldId="285"/>
            <ac:picMk id="6" creationId="{4167BFF7-6C3B-476B-A32C-32FEDD688C38}"/>
          </ac:picMkLst>
        </pc:picChg>
      </pc:sldChg>
      <pc:sldChg chg="delSp modTransition modAnim">
        <pc:chgData name="현준" userId="185f8337-2247-4f37-8bdb-f28dabdaedae" providerId="ADAL" clId="{F59F719F-5251-4F31-B35C-5BAF6F654530}" dt="2020-07-13T12:11:45.321" v="1"/>
        <pc:sldMkLst>
          <pc:docMk/>
          <pc:sldMk cId="2805094717" sldId="296"/>
        </pc:sldMkLst>
        <pc:picChg chg="del">
          <ac:chgData name="현준" userId="185f8337-2247-4f37-8bdb-f28dabdaedae" providerId="ADAL" clId="{F59F719F-5251-4F31-B35C-5BAF6F654530}" dt="2020-07-13T12:11:45.321" v="1"/>
          <ac:picMkLst>
            <pc:docMk/>
            <pc:sldMk cId="2805094717" sldId="296"/>
            <ac:picMk id="5" creationId="{918125B4-53EE-42F1-85C3-DDFDC2F1D113}"/>
          </ac:picMkLst>
        </pc:picChg>
      </pc:sldChg>
      <pc:sldChg chg="delSp modTransition modAnim">
        <pc:chgData name="현준" userId="185f8337-2247-4f37-8bdb-f28dabdaedae" providerId="ADAL" clId="{F59F719F-5251-4F31-B35C-5BAF6F654530}" dt="2020-07-13T12:11:45.321" v="1"/>
        <pc:sldMkLst>
          <pc:docMk/>
          <pc:sldMk cId="926228590" sldId="300"/>
        </pc:sldMkLst>
        <pc:picChg chg="del">
          <ac:chgData name="현준" userId="185f8337-2247-4f37-8bdb-f28dabdaedae" providerId="ADAL" clId="{F59F719F-5251-4F31-B35C-5BAF6F654530}" dt="2020-07-13T12:11:45.321" v="1"/>
          <ac:picMkLst>
            <pc:docMk/>
            <pc:sldMk cId="926228590" sldId="300"/>
            <ac:picMk id="14" creationId="{62723E9A-241D-4A50-BDC5-834C31940326}"/>
          </ac:picMkLst>
        </pc:picChg>
      </pc:sldChg>
      <pc:sldChg chg="delSp modTransition modAnim">
        <pc:chgData name="현준" userId="185f8337-2247-4f37-8bdb-f28dabdaedae" providerId="ADAL" clId="{F59F719F-5251-4F31-B35C-5BAF6F654530}" dt="2020-07-13T12:11:45.321" v="1"/>
        <pc:sldMkLst>
          <pc:docMk/>
          <pc:sldMk cId="735741705" sldId="301"/>
        </pc:sldMkLst>
        <pc:picChg chg="del">
          <ac:chgData name="현준" userId="185f8337-2247-4f37-8bdb-f28dabdaedae" providerId="ADAL" clId="{F59F719F-5251-4F31-B35C-5BAF6F654530}" dt="2020-07-13T12:11:45.321" v="1"/>
          <ac:picMkLst>
            <pc:docMk/>
            <pc:sldMk cId="735741705" sldId="301"/>
            <ac:picMk id="10" creationId="{A3EA4A8F-5A1E-4004-B89F-99A1A179B74C}"/>
          </ac:picMkLst>
        </pc:picChg>
      </pc:sldChg>
      <pc:sldChg chg="delSp modTransition modAnim">
        <pc:chgData name="현준" userId="185f8337-2247-4f37-8bdb-f28dabdaedae" providerId="ADAL" clId="{F59F719F-5251-4F31-B35C-5BAF6F654530}" dt="2020-07-13T12:11:45.321" v="1"/>
        <pc:sldMkLst>
          <pc:docMk/>
          <pc:sldMk cId="1901763935" sldId="302"/>
        </pc:sldMkLst>
        <pc:picChg chg="del">
          <ac:chgData name="현준" userId="185f8337-2247-4f37-8bdb-f28dabdaedae" providerId="ADAL" clId="{F59F719F-5251-4F31-B35C-5BAF6F654530}" dt="2020-07-13T12:11:45.321" v="1"/>
          <ac:picMkLst>
            <pc:docMk/>
            <pc:sldMk cId="1901763935" sldId="302"/>
            <ac:picMk id="7" creationId="{E80F02EA-6492-4339-A58B-B1375C28D49B}"/>
          </ac:picMkLst>
        </pc:picChg>
      </pc:sldChg>
      <pc:sldChg chg="delSp modTransition modAnim">
        <pc:chgData name="현준" userId="185f8337-2247-4f37-8bdb-f28dabdaedae" providerId="ADAL" clId="{F59F719F-5251-4F31-B35C-5BAF6F654530}" dt="2020-07-13T12:11:45.321" v="1"/>
        <pc:sldMkLst>
          <pc:docMk/>
          <pc:sldMk cId="3534329394" sldId="306"/>
        </pc:sldMkLst>
        <pc:picChg chg="del">
          <ac:chgData name="현준" userId="185f8337-2247-4f37-8bdb-f28dabdaedae" providerId="ADAL" clId="{F59F719F-5251-4F31-B35C-5BAF6F654530}" dt="2020-07-13T12:11:45.321" v="1"/>
          <ac:picMkLst>
            <pc:docMk/>
            <pc:sldMk cId="3534329394" sldId="306"/>
            <ac:picMk id="24" creationId="{C9339D33-9792-4570-B77E-8C5B0AE4493A}"/>
          </ac:picMkLst>
        </pc:picChg>
      </pc:sldChg>
      <pc:sldChg chg="delSp modTransition modAnim">
        <pc:chgData name="현준" userId="185f8337-2247-4f37-8bdb-f28dabdaedae" providerId="ADAL" clId="{F59F719F-5251-4F31-B35C-5BAF6F654530}" dt="2020-07-13T12:11:45.321" v="1"/>
        <pc:sldMkLst>
          <pc:docMk/>
          <pc:sldMk cId="464341817" sldId="307"/>
        </pc:sldMkLst>
        <pc:picChg chg="del">
          <ac:chgData name="현준" userId="185f8337-2247-4f37-8bdb-f28dabdaedae" providerId="ADAL" clId="{F59F719F-5251-4F31-B35C-5BAF6F654530}" dt="2020-07-13T12:11:45.321" v="1"/>
          <ac:picMkLst>
            <pc:docMk/>
            <pc:sldMk cId="464341817" sldId="307"/>
            <ac:picMk id="6" creationId="{17EA2B92-3DCF-449E-BE5F-E650E3F6089B}"/>
          </ac:picMkLst>
        </pc:picChg>
      </pc:sldChg>
      <pc:sldChg chg="delSp modTransition modAnim">
        <pc:chgData name="현준" userId="185f8337-2247-4f37-8bdb-f28dabdaedae" providerId="ADAL" clId="{F59F719F-5251-4F31-B35C-5BAF6F654530}" dt="2020-07-13T12:11:45.321" v="1"/>
        <pc:sldMkLst>
          <pc:docMk/>
          <pc:sldMk cId="2503575586" sldId="308"/>
        </pc:sldMkLst>
        <pc:picChg chg="del">
          <ac:chgData name="현준" userId="185f8337-2247-4f37-8bdb-f28dabdaedae" providerId="ADAL" clId="{F59F719F-5251-4F31-B35C-5BAF6F654530}" dt="2020-07-13T12:11:45.321" v="1"/>
          <ac:picMkLst>
            <pc:docMk/>
            <pc:sldMk cId="2503575586" sldId="308"/>
            <ac:picMk id="9" creationId="{62840495-31D8-4F2D-A71D-059ACD7B74DE}"/>
          </ac:picMkLst>
        </pc:picChg>
      </pc:sldChg>
      <pc:sldChg chg="delSp modTransition modAnim">
        <pc:chgData name="현준" userId="185f8337-2247-4f37-8bdb-f28dabdaedae" providerId="ADAL" clId="{F59F719F-5251-4F31-B35C-5BAF6F654530}" dt="2020-07-13T12:11:45.321" v="1"/>
        <pc:sldMkLst>
          <pc:docMk/>
          <pc:sldMk cId="1980704817" sldId="309"/>
        </pc:sldMkLst>
        <pc:picChg chg="del">
          <ac:chgData name="현준" userId="185f8337-2247-4f37-8bdb-f28dabdaedae" providerId="ADAL" clId="{F59F719F-5251-4F31-B35C-5BAF6F654530}" dt="2020-07-13T12:11:45.321" v="1"/>
          <ac:picMkLst>
            <pc:docMk/>
            <pc:sldMk cId="1980704817" sldId="309"/>
            <ac:picMk id="26" creationId="{8483F90E-726F-4C13-928E-8175F2A1F291}"/>
          </ac:picMkLst>
        </pc:picChg>
      </pc:sldChg>
      <pc:sldChg chg="delSp modTransition modAnim">
        <pc:chgData name="현준" userId="185f8337-2247-4f37-8bdb-f28dabdaedae" providerId="ADAL" clId="{F59F719F-5251-4F31-B35C-5BAF6F654530}" dt="2020-07-13T12:11:45.321" v="1"/>
        <pc:sldMkLst>
          <pc:docMk/>
          <pc:sldMk cId="526610746" sldId="310"/>
        </pc:sldMkLst>
        <pc:picChg chg="del">
          <ac:chgData name="현준" userId="185f8337-2247-4f37-8bdb-f28dabdaedae" providerId="ADAL" clId="{F59F719F-5251-4F31-B35C-5BAF6F654530}" dt="2020-07-13T12:11:45.321" v="1"/>
          <ac:picMkLst>
            <pc:docMk/>
            <pc:sldMk cId="526610746" sldId="310"/>
            <ac:picMk id="10" creationId="{69BB1AE4-D9BF-4B88-9F9F-4BE531118772}"/>
          </ac:picMkLst>
        </pc:picChg>
      </pc:sldChg>
    </pc:docChg>
  </pc:docChgLst>
  <pc:docChgLst>
    <pc:chgData name="현준" userId="185f8337-2247-4f37-8bdb-f28dabdaedae" providerId="ADAL" clId="{5D131D1D-8AFC-4F74-A526-43F28C1EFB5C}"/>
    <pc:docChg chg="modSld">
      <pc:chgData name="현준" userId="185f8337-2247-4f37-8bdb-f28dabdaedae" providerId="ADAL" clId="{5D131D1D-8AFC-4F74-A526-43F28C1EFB5C}" dt="2020-07-13T12:12:53.222" v="0"/>
      <pc:docMkLst>
        <pc:docMk/>
      </pc:docMkLst>
      <pc:sldChg chg="addSp modSp">
        <pc:chgData name="현준" userId="185f8337-2247-4f37-8bdb-f28dabdaedae" providerId="ADAL" clId="{5D131D1D-8AFC-4F74-A526-43F28C1EFB5C}" dt="2020-07-13T12:12:53.222" v="0"/>
        <pc:sldMkLst>
          <pc:docMk/>
          <pc:sldMk cId="2406322206" sldId="269"/>
        </pc:sldMkLst>
        <pc:graphicFrameChg chg="add mod">
          <ac:chgData name="현준" userId="185f8337-2247-4f37-8bdb-f28dabdaedae" providerId="ADAL" clId="{5D131D1D-8AFC-4F74-A526-43F28C1EFB5C}" dt="2020-07-13T12:12:53.222" v="0"/>
          <ac:graphicFrameMkLst>
            <pc:docMk/>
            <pc:sldMk cId="2406322206" sldId="269"/>
            <ac:graphicFrameMk id="4" creationId="{D65229C7-10B3-4C76-BAFE-A4E4839C7BC4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89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468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ci-hub.tw/10.1504/ijguc.2016.073773" TargetMode="External"/><Relationship Id="rId2" Type="http://schemas.openxmlformats.org/officeDocument/2006/relationships/hyperlink" Target="https://shodhganga.inflibnet.ac.in/bitstream/10603/79598/18/18_chapter%206.pdf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hyperlink" Target="https://www.ntu.edu.sg/home/wuhj/research/publications/2004_ICASSP_JPEG2000.pdf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국산 형태보존암호 </a:t>
            </a:r>
            <a:r>
              <a:rPr lang="en-US" altLang="ko-KR" sz="3200" dirty="0"/>
              <a:t>FEA</a:t>
            </a:r>
            <a:r>
              <a:rPr lang="ko-KR" altLang="en-US" sz="3200" dirty="0"/>
              <a:t>의 최적화 및 </a:t>
            </a: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en-US" altLang="ko-KR" sz="3200" dirty="0"/>
              <a:t>CTR</a:t>
            </a:r>
            <a:r>
              <a:rPr lang="ko-KR" altLang="en-US" sz="3200" dirty="0"/>
              <a:t>모드운영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https://youtu.be/x75d3HflNMw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E2B23-90EE-41D6-9CBF-52BB3D377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용도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FB6757-5C0A-4B17-B351-4D44963916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1600" dirty="0"/>
              <a:t>Format Preserving JPEG/MPEG encryption</a:t>
            </a:r>
            <a:r>
              <a:rPr lang="en-US" altLang="ko-KR" sz="1000" dirty="0">
                <a:hlinkClick r:id="rId2"/>
              </a:rPr>
              <a:t>https://shodhganga.inflibnet.ac.in/bitstream/10603/79598/18/18_chapter%206.pdf</a:t>
            </a:r>
            <a:endParaRPr lang="en-US" altLang="ko-KR" sz="1600" dirty="0"/>
          </a:p>
          <a:p>
            <a:r>
              <a:rPr lang="ko-KR" altLang="en-US" sz="1200" dirty="0"/>
              <a:t>상업적 가치를 파괴하는 정도의 암호화</a:t>
            </a:r>
            <a:endParaRPr lang="en-US" altLang="ko-KR" sz="1200" dirty="0"/>
          </a:p>
          <a:p>
            <a:r>
              <a:rPr lang="ko-KR" altLang="en-US" sz="1200" dirty="0"/>
              <a:t>성능 저하 없이 이미지나 비디오를 가리는 방법</a:t>
            </a:r>
            <a:endParaRPr lang="en-US" altLang="ko-KR" sz="1200" dirty="0"/>
          </a:p>
          <a:p>
            <a:r>
              <a:rPr lang="en-US" altLang="ko-KR" sz="1200" dirty="0"/>
              <a:t>Rc4 </a:t>
            </a:r>
            <a:r>
              <a:rPr lang="ko-KR" altLang="en-US" sz="1200" dirty="0"/>
              <a:t>사용</a:t>
            </a:r>
            <a:endParaRPr lang="en-US" altLang="ko-KR" sz="1200" dirty="0"/>
          </a:p>
          <a:p>
            <a:endParaRPr lang="en-US" altLang="ko-KR" sz="2000" dirty="0"/>
          </a:p>
          <a:p>
            <a:pPr marL="0" indent="0">
              <a:buNone/>
            </a:pPr>
            <a:r>
              <a:rPr lang="en-US" altLang="ko-KR" sz="1600" dirty="0"/>
              <a:t>Degradation and encryption for outsourced PNG images in cloud storage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1000" dirty="0">
                <a:hlinkClick r:id="rId3"/>
              </a:rPr>
              <a:t>https://sci-hub.tw/10.1504/ijguc.2016.073773</a:t>
            </a:r>
            <a:endParaRPr lang="en-US" altLang="ko-KR" sz="2000" dirty="0"/>
          </a:p>
          <a:p>
            <a:r>
              <a:rPr lang="ko-KR" altLang="en-US" sz="1200" dirty="0"/>
              <a:t>클라우드 스토리지 환경에서 사용자는 이미지를 자주 저장하고 휴대 전화를 포함한 개인 장치로 이미지를 검색</a:t>
            </a:r>
            <a:r>
              <a:rPr lang="en-US" altLang="ko-KR" sz="1200" dirty="0"/>
              <a:t> </a:t>
            </a:r>
          </a:p>
          <a:p>
            <a:r>
              <a:rPr lang="ko-KR" altLang="en-US" sz="1200" dirty="0"/>
              <a:t>클라우드 서버로 유출되어 사용자가 신뢰 문제 발생</a:t>
            </a:r>
            <a:endParaRPr lang="en-US" altLang="ko-KR" sz="1200" dirty="0"/>
          </a:p>
          <a:p>
            <a:r>
              <a:rPr lang="ko-KR" altLang="en-US" sz="1200" dirty="0"/>
              <a:t>민감한 이미지의 개인 정보를 보호하기 위해 </a:t>
            </a:r>
            <a:r>
              <a:rPr lang="en-US" altLang="ko-KR" sz="1200" dirty="0"/>
              <a:t>PNG (Portable Network Graphics)</a:t>
            </a:r>
            <a:r>
              <a:rPr lang="ko-KR" altLang="en-US" sz="1200" dirty="0"/>
              <a:t>의 형식 호환 저하 및 암호화 방법을 제안</a:t>
            </a:r>
          </a:p>
          <a:p>
            <a:endParaRPr lang="en-US" altLang="ko-KR" sz="2000" dirty="0"/>
          </a:p>
          <a:p>
            <a:pPr marL="0" indent="0">
              <a:buNone/>
            </a:pPr>
            <a:r>
              <a:rPr lang="en-US" altLang="ko-KR" sz="1600" dirty="0"/>
              <a:t>PEG2000 </a:t>
            </a:r>
            <a:r>
              <a:rPr lang="ko-KR" altLang="en-US" sz="1600" dirty="0"/>
              <a:t>암호화</a:t>
            </a:r>
            <a:r>
              <a:rPr lang="en-US" altLang="ko-KR" sz="1600" dirty="0">
                <a:hlinkClick r:id="rId4"/>
              </a:rPr>
              <a:t> </a:t>
            </a:r>
            <a:r>
              <a:rPr lang="en-US" altLang="ko-KR" sz="800" dirty="0">
                <a:hlinkClick r:id="rId4"/>
              </a:rPr>
              <a:t>https://www.ntu.edu.sg/home/wuhj/research/publications/2004_ICASSP_JPEG2000.pdf</a:t>
            </a:r>
            <a:endParaRPr lang="en-US" altLang="ko-KR" sz="800" dirty="0"/>
          </a:p>
          <a:p>
            <a:r>
              <a:rPr lang="ko-KR" altLang="en-US" sz="1200" dirty="0"/>
              <a:t>이미지 압축 표준 중 하나 </a:t>
            </a:r>
            <a:r>
              <a:rPr lang="en-US" altLang="ko-KR" sz="1200" dirty="0"/>
              <a:t>JPEG</a:t>
            </a:r>
          </a:p>
          <a:p>
            <a:r>
              <a:rPr lang="en-US" altLang="ko-KR" sz="1200" dirty="0"/>
              <a:t>PEG2000</a:t>
            </a:r>
            <a:r>
              <a:rPr lang="ko-KR" altLang="en-US" sz="1200" dirty="0"/>
              <a:t>이라는 훨씬 더 뛰어난 이미지 압축 표준</a:t>
            </a:r>
            <a:endParaRPr lang="en-US" altLang="ko-KR" sz="1200" dirty="0"/>
          </a:p>
          <a:p>
            <a:r>
              <a:rPr lang="ko-KR" altLang="en-US" sz="1200" dirty="0"/>
              <a:t>한 번 압축</a:t>
            </a:r>
            <a:r>
              <a:rPr lang="en-US" altLang="ko-KR" sz="1200" dirty="0"/>
              <a:t>, </a:t>
            </a:r>
            <a:r>
              <a:rPr lang="ko-KR" altLang="en-US" sz="1200" dirty="0"/>
              <a:t>여러 가지 압축 풀기</a:t>
            </a:r>
            <a:r>
              <a:rPr lang="en-US" altLang="ko-KR" sz="1200" dirty="0"/>
              <a:t>"</a:t>
            </a:r>
            <a:r>
              <a:rPr lang="ko-KR" altLang="en-US" sz="1200" dirty="0"/>
              <a:t>기능입니다</a:t>
            </a:r>
            <a:r>
              <a:rPr lang="en-US" altLang="ko-KR" sz="1200" dirty="0"/>
              <a:t>. </a:t>
            </a:r>
            <a:r>
              <a:rPr lang="ko-KR" altLang="en-US" sz="1200" dirty="0"/>
              <a:t>즉</a:t>
            </a:r>
            <a:r>
              <a:rPr lang="en-US" altLang="ko-KR" sz="1200" dirty="0"/>
              <a:t>, </a:t>
            </a:r>
            <a:r>
              <a:rPr lang="ko-KR" altLang="en-US" sz="1200" dirty="0"/>
              <a:t>동일한 압축 코드 스트림에서 서로 다른 해상도</a:t>
            </a:r>
            <a:r>
              <a:rPr lang="en-US" altLang="ko-KR" sz="1200" dirty="0"/>
              <a:t>, </a:t>
            </a:r>
            <a:br>
              <a:rPr lang="en-US" altLang="ko-KR" sz="1200" dirty="0"/>
            </a:br>
            <a:r>
              <a:rPr lang="ko-KR" altLang="en-US" sz="1200" dirty="0"/>
              <a:t>품질 레이어 및 관심 영역 </a:t>
            </a:r>
            <a:r>
              <a:rPr lang="en-US" altLang="ko-KR" sz="1200" dirty="0"/>
              <a:t>(ROI)</a:t>
            </a:r>
            <a:r>
              <a:rPr lang="ko-KR" altLang="en-US" sz="1200" dirty="0"/>
              <a:t>을 가진 이미지 추출을 지원</a:t>
            </a:r>
            <a:endParaRPr lang="en-US" altLang="ko-KR" sz="1200" dirty="0"/>
          </a:p>
          <a:p>
            <a:r>
              <a:rPr lang="en" altLang="ko-KR" sz="1200" dirty="0"/>
              <a:t>JPEG2000 </a:t>
            </a:r>
            <a:r>
              <a:rPr lang="ko-KR" altLang="en-US" sz="1200" dirty="0"/>
              <a:t>구문을 사용하려면 암호화 된 패킷 본문에서 두 개의 연속 바이트가 </a:t>
            </a:r>
            <a:r>
              <a:rPr lang="en-US" altLang="ko-KR" sz="1200" dirty="0"/>
              <a:t>0</a:t>
            </a:r>
            <a:r>
              <a:rPr lang="en" altLang="ko-KR" sz="1200" dirty="0"/>
              <a:t>xFF8F</a:t>
            </a:r>
            <a:r>
              <a:rPr lang="ko-KR" altLang="en-US" sz="1200" dirty="0"/>
              <a:t>보다 크지 </a:t>
            </a:r>
            <a:r>
              <a:rPr lang="ko-KR" altLang="en-US" sz="1200" dirty="0" err="1"/>
              <a:t>않아야함</a:t>
            </a:r>
            <a:endParaRPr lang="en-US" altLang="ko-KR" sz="1200" dirty="0"/>
          </a:p>
          <a:p>
            <a:r>
              <a:rPr lang="ko-KR" altLang="en-US" sz="1200" dirty="0"/>
              <a:t>마커 스트림 </a:t>
            </a:r>
            <a:r>
              <a:rPr lang="en-US" altLang="ko-KR" sz="1200" dirty="0"/>
              <a:t>SOP (</a:t>
            </a:r>
            <a:r>
              <a:rPr lang="ko-KR" altLang="en-US" sz="1200" dirty="0"/>
              <a:t>패킷 시작</a:t>
            </a:r>
            <a:r>
              <a:rPr lang="en-US" altLang="ko-KR" sz="1200" dirty="0"/>
              <a:t>) </a:t>
            </a:r>
            <a:r>
              <a:rPr lang="ko-KR" altLang="en-US" sz="1200" dirty="0"/>
              <a:t>및 마커 </a:t>
            </a:r>
            <a:r>
              <a:rPr lang="en-US" altLang="ko-KR" sz="1200" dirty="0"/>
              <a:t>EPH (</a:t>
            </a:r>
            <a:r>
              <a:rPr lang="ko-KR" altLang="en-US" sz="1200" dirty="0"/>
              <a:t>패킷 헤더의 끝</a:t>
            </a:r>
            <a:r>
              <a:rPr lang="en-US" altLang="ko-KR" sz="1200" dirty="0"/>
              <a:t>)</a:t>
            </a:r>
            <a:r>
              <a:rPr lang="ko-KR" altLang="en-US" sz="1200" dirty="0"/>
              <a:t>를 제외하고 코드 스트림의 구분 마커 코드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ko-KR" altLang="en-US" sz="1200" dirty="0"/>
              <a:t> </a:t>
            </a:r>
            <a:r>
              <a:rPr lang="en-US" altLang="ko-KR" sz="1200" dirty="0"/>
              <a:t>(</a:t>
            </a:r>
            <a:r>
              <a:rPr lang="ko-KR" altLang="en-US" sz="1200" dirty="0"/>
              <a:t>이들 모두 </a:t>
            </a:r>
            <a:r>
              <a:rPr lang="en-US" altLang="ko-KR" sz="1200" dirty="0"/>
              <a:t>0xFF90 ~ 0xFFFF </a:t>
            </a:r>
            <a:r>
              <a:rPr lang="ko-KR" altLang="en-US" sz="1200" dirty="0"/>
              <a:t>범위에 있음</a:t>
            </a:r>
            <a:r>
              <a:rPr lang="en-US" altLang="ko-KR" sz="1200" dirty="0"/>
              <a:t>)</a:t>
            </a:r>
            <a:r>
              <a:rPr lang="ko-KR" altLang="en-US" sz="1200" dirty="0"/>
              <a:t>가 나타나지 않도록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9118A6-F26F-4D9C-8DDA-4B40EC4739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8655" y="4251230"/>
            <a:ext cx="3781425" cy="187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863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24635-13E5-284C-96E2-BC6B79953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 </a:t>
            </a:r>
            <a:r>
              <a:rPr kumimoji="1" lang="ko-KR" altLang="en-US" dirty="0"/>
              <a:t>국산 형태 보존 암호 </a:t>
            </a:r>
            <a:r>
              <a:rPr kumimoji="1" lang="en-US" altLang="ko-KR" dirty="0"/>
              <a:t>FEA</a:t>
            </a: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EA92BE-F75F-4127-AA88-4C4595D9E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1295778"/>
            <a:ext cx="5567319" cy="278568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EB2EAE6-CF57-4371-A54C-C0DCC306B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4081462"/>
            <a:ext cx="90201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63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23E4D-1966-654E-A971-8E98275CC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목표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93C812-C03E-4347-B533-35B0D766AE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780837" cy="5057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2000" dirty="0"/>
              <a:t>Want</a:t>
            </a:r>
          </a:p>
          <a:p>
            <a:r>
              <a:rPr kumimoji="1" lang="ko-KR" altLang="en-US" sz="2000" dirty="0"/>
              <a:t>작은 크기의 데이터에서 효율적인 저장을 위해서 </a:t>
            </a:r>
            <a:r>
              <a:rPr kumimoji="1" lang="en-US" altLang="ko-KR" sz="2000" dirty="0"/>
              <a:t>FEA </a:t>
            </a:r>
            <a:r>
              <a:rPr kumimoji="1" lang="ko-KR" altLang="en-US" sz="2000" dirty="0"/>
              <a:t>사용</a:t>
            </a:r>
            <a:endParaRPr kumimoji="1" lang="en-US" altLang="ko-KR" sz="2000" dirty="0"/>
          </a:p>
          <a:p>
            <a:r>
              <a:rPr kumimoji="1" lang="en-US" altLang="ko-KR" sz="2000" dirty="0"/>
              <a:t>FEA</a:t>
            </a:r>
            <a:r>
              <a:rPr kumimoji="1" lang="ko-KR" altLang="en-US" sz="2000" dirty="0"/>
              <a:t>는 </a:t>
            </a:r>
            <a:r>
              <a:rPr kumimoji="1" lang="en-US" altLang="ko-KR" sz="2000" dirty="0"/>
              <a:t>2^8</a:t>
            </a:r>
            <a:r>
              <a:rPr kumimoji="1" lang="ko-KR" altLang="en-US" sz="2000" dirty="0"/>
              <a:t>보다 크거나 </a:t>
            </a:r>
            <a:r>
              <a:rPr kumimoji="1" lang="en-US" altLang="ko-KR" sz="2000" dirty="0"/>
              <a:t>2^128 </a:t>
            </a:r>
            <a:r>
              <a:rPr kumimoji="1" lang="ko-KR" altLang="en-US" sz="2000" dirty="0"/>
              <a:t>보다 작은 크기 암호화 더 큰 크기 암호화</a:t>
            </a:r>
            <a:endParaRPr kumimoji="1" lang="en-US" altLang="ko-KR" sz="2000" dirty="0"/>
          </a:p>
          <a:p>
            <a:r>
              <a:rPr kumimoji="1" lang="en-US" altLang="ko-KR" sz="2000" dirty="0"/>
              <a:t>AEAD </a:t>
            </a:r>
            <a:r>
              <a:rPr kumimoji="1" lang="ko-KR" altLang="en-US" sz="2000" dirty="0"/>
              <a:t>기능 추가</a:t>
            </a:r>
            <a:endParaRPr kumimoji="1" lang="en-US" altLang="ko-KR" sz="2000" dirty="0"/>
          </a:p>
          <a:p>
            <a:r>
              <a:rPr kumimoji="1" lang="ko-KR" altLang="en-US" sz="2000" dirty="0"/>
              <a:t>빠른 연산</a:t>
            </a:r>
            <a:r>
              <a:rPr kumimoji="1" lang="en-US" altLang="ko-KR" sz="2000" dirty="0"/>
              <a:t/>
            </a:r>
            <a:br>
              <a:rPr kumimoji="1" lang="en-US" altLang="ko-KR" sz="2000" dirty="0"/>
            </a:br>
            <a:endParaRPr kumimoji="1" lang="en-US" altLang="ko-KR" sz="2000" dirty="0"/>
          </a:p>
          <a:p>
            <a:endParaRPr kumimoji="1" lang="en-US" altLang="ko-KR" sz="2000" dirty="0"/>
          </a:p>
          <a:p>
            <a:pPr marL="0" indent="0">
              <a:buNone/>
            </a:pPr>
            <a:r>
              <a:rPr kumimoji="1" lang="en-US" altLang="ko-KR" sz="2000" dirty="0"/>
              <a:t>Solution</a:t>
            </a:r>
          </a:p>
          <a:p>
            <a:r>
              <a:rPr kumimoji="1" lang="en-US" altLang="ko-KR" sz="2000" dirty="0"/>
              <a:t>FEA </a:t>
            </a:r>
            <a:r>
              <a:rPr kumimoji="1" lang="ko-KR" altLang="en-US" sz="2000" dirty="0"/>
              <a:t>변형</a:t>
            </a:r>
            <a:endParaRPr kumimoji="1" lang="en-US" altLang="ko-KR" sz="2000" dirty="0"/>
          </a:p>
          <a:p>
            <a:r>
              <a:rPr kumimoji="1" lang="en-US" altLang="ko-KR" sz="2000" dirty="0"/>
              <a:t>CTR </a:t>
            </a:r>
            <a:r>
              <a:rPr kumimoji="1" lang="ko-KR" altLang="en-US" sz="2000" dirty="0"/>
              <a:t>모드 사용</a:t>
            </a:r>
            <a:endParaRPr kumimoji="1" lang="en-US" altLang="ko-KR" sz="2000" dirty="0"/>
          </a:p>
          <a:p>
            <a:r>
              <a:rPr kumimoji="1" lang="en-US" altLang="ko-KR" sz="2000" dirty="0"/>
              <a:t>GCM </a:t>
            </a:r>
            <a:r>
              <a:rPr kumimoji="1" lang="ko-KR" altLang="en-US" sz="2000" dirty="0"/>
              <a:t>사용</a:t>
            </a:r>
            <a:endParaRPr kumimoji="1" lang="en-US" altLang="ko-KR" sz="2000" dirty="0"/>
          </a:p>
          <a:p>
            <a:endParaRPr kumimoji="1" lang="en-US" altLang="ko-KR" sz="2000" dirty="0"/>
          </a:p>
          <a:p>
            <a:endParaRPr kumimoji="1"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805094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B0A67-5EDD-42BC-819F-D237FA7A7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F</a:t>
            </a:r>
            <a:r>
              <a:rPr lang="ko-KR" altLang="en-US" dirty="0"/>
              <a:t>함수의 스트림화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3A964D6-2FD5-4FAA-8957-9DBFBA0E90DB}"/>
              </a:ext>
            </a:extLst>
          </p:cNvPr>
          <p:cNvGrpSpPr/>
          <p:nvPr/>
        </p:nvGrpSpPr>
        <p:grpSpPr>
          <a:xfrm>
            <a:off x="6810375" y="3884042"/>
            <a:ext cx="4861176" cy="2468608"/>
            <a:chOff x="5178388" y="1728417"/>
            <a:chExt cx="6315637" cy="3510893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50662D4E-E5EE-43F2-8478-13D84D176F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9217" r="57206"/>
            <a:stretch/>
          </p:blipFill>
          <p:spPr>
            <a:xfrm>
              <a:off x="5178388" y="1728417"/>
              <a:ext cx="5912831" cy="3510893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7A8A5325-B963-4C84-AD52-F379B87F75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2721" t="81846" r="55052" b="11036"/>
            <a:stretch/>
          </p:blipFill>
          <p:spPr>
            <a:xfrm>
              <a:off x="11009013" y="3960666"/>
              <a:ext cx="307818" cy="49207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430FD68-AB6E-465F-A262-0793283A838B}"/>
                </a:ext>
              </a:extLst>
            </p:cNvPr>
            <p:cNvSpPr txBox="1"/>
            <p:nvPr/>
          </p:nvSpPr>
          <p:spPr>
            <a:xfrm>
              <a:off x="11105865" y="2866841"/>
              <a:ext cx="38816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2000" dirty="0" err="1"/>
                <a:t>i</a:t>
              </a:r>
              <a:endParaRPr lang="ko-KR" altLang="en-US" sz="28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C11C9EE-A471-4578-BDA7-1B1AC7C4F6DA}"/>
              </a:ext>
            </a:extLst>
          </p:cNvPr>
          <p:cNvGrpSpPr/>
          <p:nvPr/>
        </p:nvGrpSpPr>
        <p:grpSpPr>
          <a:xfrm>
            <a:off x="7324725" y="1055635"/>
            <a:ext cx="4111670" cy="2822234"/>
            <a:chOff x="204694" y="1910916"/>
            <a:chExt cx="5021401" cy="356201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223FA6D-94EB-475D-84F3-AC54901F3A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684" t="2750" r="58349" b="50383"/>
            <a:stretch/>
          </p:blipFill>
          <p:spPr>
            <a:xfrm>
              <a:off x="204694" y="2357236"/>
              <a:ext cx="5021401" cy="311569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D08D190-6E42-4266-8E1A-5B0A413546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646" t="13268" r="81373" b="71964"/>
            <a:stretch/>
          </p:blipFill>
          <p:spPr>
            <a:xfrm>
              <a:off x="1430698" y="1910916"/>
              <a:ext cx="948180" cy="981805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1F0EF1A-900B-475E-B170-A9371A38B5D8}"/>
                </a:ext>
              </a:extLst>
            </p:cNvPr>
            <p:cNvSpPr/>
            <p:nvPr/>
          </p:nvSpPr>
          <p:spPr>
            <a:xfrm>
              <a:off x="1150233" y="3080272"/>
              <a:ext cx="1022258" cy="952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694018B-A887-4725-A36D-78870DD82E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9522" t="12653" r="61534" b="77974"/>
            <a:stretch/>
          </p:blipFill>
          <p:spPr>
            <a:xfrm>
              <a:off x="1053933" y="3020730"/>
              <a:ext cx="1214858" cy="623137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471E391-C3AD-46C8-92A7-168DAFA9735F}"/>
                </a:ext>
              </a:extLst>
            </p:cNvPr>
            <p:cNvSpPr/>
            <p:nvPr/>
          </p:nvSpPr>
          <p:spPr>
            <a:xfrm>
              <a:off x="1904788" y="3643867"/>
              <a:ext cx="2325420" cy="389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3AEB095-014E-4496-B9F6-C3071DCC05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608" t="20854" r="65886" b="72160"/>
            <a:stretch/>
          </p:blipFill>
          <p:spPr>
            <a:xfrm>
              <a:off x="2397166" y="2017837"/>
              <a:ext cx="2106270" cy="464448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F6BF49F-BAC2-474D-931E-FA18BA3737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5380" t="10672" r="68346" b="78453"/>
            <a:stretch/>
          </p:blipFill>
          <p:spPr>
            <a:xfrm>
              <a:off x="1526629" y="2882959"/>
              <a:ext cx="852249" cy="72303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DC8C665-F156-4578-92D7-80F430AC6ACE}"/>
                </a:ext>
              </a:extLst>
            </p:cNvPr>
            <p:cNvSpPr txBox="1"/>
            <p:nvPr/>
          </p:nvSpPr>
          <p:spPr>
            <a:xfrm>
              <a:off x="4411996" y="2097998"/>
              <a:ext cx="38816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2000" dirty="0"/>
                <a:t>, </a:t>
              </a:r>
              <a:r>
                <a:rPr lang="en-US" altLang="ko-KR" sz="2000" dirty="0" err="1"/>
                <a:t>i</a:t>
              </a:r>
              <a:endParaRPr lang="ko-KR" altLang="en-US" sz="2800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D86E0D3-D8A4-4410-9282-275303FDF531}"/>
                </a:ext>
              </a:extLst>
            </p:cNvPr>
            <p:cNvSpPr/>
            <p:nvPr/>
          </p:nvSpPr>
          <p:spPr>
            <a:xfrm>
              <a:off x="1356619" y="1910916"/>
              <a:ext cx="1326231" cy="1732950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D205B3FF-73E1-4683-A349-3426CDB7E9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608" t="20854" r="79011" b="73606"/>
            <a:stretch/>
          </p:blipFill>
          <p:spPr>
            <a:xfrm>
              <a:off x="2115391" y="3153203"/>
              <a:ext cx="323410" cy="368337"/>
            </a:xfrm>
            <a:prstGeom prst="rect">
              <a:avLst/>
            </a:prstGeom>
          </p:spPr>
        </p:pic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EBEE2005-5CA6-411D-9147-5114475179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76"/>
          <a:stretch/>
        </p:blipFill>
        <p:spPr>
          <a:xfrm>
            <a:off x="523934" y="1195632"/>
            <a:ext cx="4795693" cy="504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04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2EF620-4A51-FF4F-B08C-8325E387B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 </a:t>
            </a:r>
            <a:r>
              <a:rPr kumimoji="1" lang="ko-KR" altLang="en-US" dirty="0"/>
              <a:t>보안성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77D44E-AAF3-7A46-B44C-A90EFAE8C1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8359457" cy="4022979"/>
          </a:xfrm>
        </p:spPr>
        <p:txBody>
          <a:bodyPr/>
          <a:lstStyle/>
          <a:p>
            <a:r>
              <a:rPr lang="en-US" altLang="ko-KR" sz="2000" dirty="0"/>
              <a:t>David Goldenberg et al. </a:t>
            </a:r>
            <a:r>
              <a:rPr lang="ko-KR" altLang="en-US" sz="2000" dirty="0"/>
              <a:t>의사 난수 함수를 사용하여 안전하게 조정 가능한 </a:t>
            </a:r>
            <a:r>
              <a:rPr lang="en-US" altLang="ko-KR" sz="2000" dirty="0"/>
              <a:t>Feistel </a:t>
            </a:r>
            <a:r>
              <a:rPr lang="ko-KR" altLang="en-US" sz="2000" dirty="0"/>
              <a:t>방식을 연구 </a:t>
            </a:r>
            <a:r>
              <a:rPr lang="en-US" altLang="ko-KR" sz="2000" dirty="0"/>
              <a:t>[1]. </a:t>
            </a:r>
          </a:p>
          <a:p>
            <a:r>
              <a:rPr lang="ko-KR" altLang="en-US" sz="2000" dirty="0"/>
              <a:t>라운드 함수의 특정 속성을 사용하지 않는 일반적인 공격에 대해 안전한 조정 가능한 </a:t>
            </a:r>
            <a:r>
              <a:rPr lang="en-US" altLang="ko-KR" sz="2000" dirty="0"/>
              <a:t>Feistel </a:t>
            </a:r>
            <a:r>
              <a:rPr lang="ko-KR" altLang="en-US" sz="2000" dirty="0"/>
              <a:t>구조를 제공</a:t>
            </a:r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24251D-A696-497A-93F1-BC0876ACA47F}"/>
              </a:ext>
            </a:extLst>
          </p:cNvPr>
          <p:cNvSpPr/>
          <p:nvPr/>
        </p:nvSpPr>
        <p:spPr>
          <a:xfrm>
            <a:off x="206339" y="5705475"/>
            <a:ext cx="117793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[1] Goldenberg, D., </a:t>
            </a:r>
            <a:r>
              <a:rPr lang="en-US" altLang="ko-KR" dirty="0" err="1"/>
              <a:t>Hohenberger</a:t>
            </a:r>
            <a:r>
              <a:rPr lang="en-US" altLang="ko-KR" dirty="0"/>
              <a:t>, S., </a:t>
            </a:r>
            <a:r>
              <a:rPr lang="en-US" altLang="ko-KR" dirty="0" err="1"/>
              <a:t>Liskov</a:t>
            </a:r>
            <a:r>
              <a:rPr lang="en-US" altLang="ko-KR" dirty="0"/>
              <a:t>, M., Schwartz, E.C., </a:t>
            </a:r>
            <a:r>
              <a:rPr lang="en-US" altLang="ko-KR" dirty="0" err="1"/>
              <a:t>Seyalioglu</a:t>
            </a:r>
            <a:r>
              <a:rPr lang="en-US" altLang="ko-KR" dirty="0"/>
              <a:t>, H.: On tweaking </a:t>
            </a:r>
            <a:r>
              <a:rPr lang="en-US" altLang="ko-KR" dirty="0" err="1"/>
              <a:t>luby-rackoff</a:t>
            </a:r>
            <a:r>
              <a:rPr lang="en-US" altLang="ko-KR" dirty="0"/>
              <a:t> </a:t>
            </a:r>
            <a:r>
              <a:rPr lang="en-US" altLang="ko-KR" dirty="0" err="1"/>
              <a:t>blockciphers</a:t>
            </a:r>
            <a:r>
              <a:rPr lang="en-US" altLang="ko-KR" dirty="0"/>
              <a:t>. In: Kurosawa, K. (ed.) ASIACRYPT 2007. LNCS, vol. 4833, pp. 342–356. Springer, Heidelberg (2007)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78D8F0-AA7A-430A-8DFA-08253A6E0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5564" y="1006486"/>
            <a:ext cx="2110740" cy="46989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AD18163-2C74-4B84-808F-00B7709A3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63" y="3311945"/>
            <a:ext cx="8592743" cy="138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575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8ECEC-3DBE-4B9F-89EA-86A54A8C2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CTR </a:t>
            </a:r>
            <a:r>
              <a:rPr lang="ko-KR" altLang="en-US" dirty="0"/>
              <a:t>모드 적용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D7717E-BCDB-4126-AFD7-5DC5359A14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ko-KR" sz="2000" dirty="0"/>
              <a:t>8b/10b 인코딩</a:t>
            </a:r>
            <a:r>
              <a:rPr lang="en-US" altLang="ko-KR" sz="2000" dirty="0"/>
              <a:t> : 8</a:t>
            </a:r>
            <a:r>
              <a:rPr lang="ko-KR" altLang="en-US" sz="2000" dirty="0"/>
              <a:t>비트 워드를 </a:t>
            </a:r>
            <a:r>
              <a:rPr lang="en-US" altLang="ko-KR" sz="2000" dirty="0"/>
              <a:t>10</a:t>
            </a:r>
            <a:r>
              <a:rPr lang="ko-KR" altLang="en-US" sz="2000" dirty="0"/>
              <a:t>비트 심볼로 매핑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 8b / 10b </a:t>
            </a:r>
            <a:r>
              <a:rPr lang="ko-KR" altLang="en-US" sz="2000" dirty="0"/>
              <a:t>데이터 흐름의 암호화 목표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CTR (</a:t>
            </a:r>
            <a:r>
              <a:rPr lang="ko-KR" altLang="en-US" sz="2000" dirty="0"/>
              <a:t>카운터</a:t>
            </a:r>
            <a:r>
              <a:rPr lang="en-US" altLang="ko-KR" sz="2000" dirty="0"/>
              <a:t>) </a:t>
            </a:r>
            <a:r>
              <a:rPr lang="ko-KR" altLang="en-US" sz="2000" dirty="0"/>
              <a:t>모드에서 작동하는 </a:t>
            </a:r>
            <a:r>
              <a:rPr lang="en-US" altLang="ko-KR" sz="2000" dirty="0"/>
              <a:t>FPE </a:t>
            </a:r>
            <a:r>
              <a:rPr lang="ko-KR" altLang="en-US" sz="2000" dirty="0"/>
              <a:t>블록 암호 수행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76011F4-CEDE-4EE9-A401-6E26FC5B10BF}"/>
              </a:ext>
            </a:extLst>
          </p:cNvPr>
          <p:cNvSpPr/>
          <p:nvPr/>
        </p:nvSpPr>
        <p:spPr>
          <a:xfrm>
            <a:off x="411162" y="5679812"/>
            <a:ext cx="11368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33333"/>
                </a:solidFill>
                <a:latin typeface="Arial" panose="020B0604020202020204" pitchFamily="34" charset="0"/>
              </a:rPr>
              <a:t>[1]A. Pérez-</a:t>
            </a:r>
            <a:r>
              <a:rPr lang="en-US" altLang="ko-KR" dirty="0" err="1">
                <a:solidFill>
                  <a:srgbClr val="333333"/>
                </a:solidFill>
                <a:latin typeface="Arial" panose="020B0604020202020204" pitchFamily="34" charset="0"/>
              </a:rPr>
              <a:t>Resa</a:t>
            </a:r>
            <a:r>
              <a:rPr lang="en-US" altLang="ko-KR" dirty="0">
                <a:solidFill>
                  <a:srgbClr val="333333"/>
                </a:solidFill>
                <a:latin typeface="Arial" panose="020B0604020202020204" pitchFamily="34" charset="0"/>
              </a:rPr>
              <a:t>, M. Garcia-Bosque, C. Sánchez-</a:t>
            </a:r>
            <a:r>
              <a:rPr lang="en-US" altLang="ko-KR" dirty="0" err="1">
                <a:solidFill>
                  <a:srgbClr val="333333"/>
                </a:solidFill>
                <a:latin typeface="Arial" panose="020B0604020202020204" pitchFamily="34" charset="0"/>
              </a:rPr>
              <a:t>Azqueta</a:t>
            </a:r>
            <a:r>
              <a:rPr lang="en-US" altLang="ko-KR" dirty="0">
                <a:solidFill>
                  <a:srgbClr val="333333"/>
                </a:solidFill>
                <a:latin typeface="Arial" panose="020B0604020202020204" pitchFamily="34" charset="0"/>
              </a:rPr>
              <a:t> and S. </a:t>
            </a:r>
            <a:r>
              <a:rPr lang="en-US" altLang="ko-KR" dirty="0" err="1">
                <a:solidFill>
                  <a:srgbClr val="333333"/>
                </a:solidFill>
                <a:latin typeface="Arial" panose="020B0604020202020204" pitchFamily="34" charset="0"/>
              </a:rPr>
              <a:t>Celma</a:t>
            </a:r>
            <a:r>
              <a:rPr lang="en-US" altLang="ko-KR" dirty="0">
                <a:solidFill>
                  <a:srgbClr val="333333"/>
                </a:solidFill>
                <a:latin typeface="Arial" panose="020B0604020202020204" pitchFamily="34" charset="0"/>
              </a:rPr>
              <a:t>, "Physical layer encryption for industrial ethernet in gigabit optical links", </a:t>
            </a:r>
            <a:r>
              <a:rPr lang="en-US" altLang="ko-KR" i="1" dirty="0">
                <a:solidFill>
                  <a:srgbClr val="333333"/>
                </a:solidFill>
                <a:latin typeface="Arial" panose="020B0604020202020204" pitchFamily="34" charset="0"/>
              </a:rPr>
              <a:t>IEEE Trans. Ind. Electron.</a:t>
            </a:r>
            <a:r>
              <a:rPr lang="en-US" altLang="ko-KR" dirty="0">
                <a:solidFill>
                  <a:srgbClr val="333333"/>
                </a:solidFill>
                <a:latin typeface="Arial" panose="020B0604020202020204" pitchFamily="34" charset="0"/>
              </a:rPr>
              <a:t>, vol. 66, no. 4, pp. 3287-3295, Apr. 2019.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246598-3596-49AC-8914-2C0B50D24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1816206"/>
            <a:ext cx="4921322" cy="361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10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375DCC-2715-FC49-BE7B-75C906DEA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역사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D0D874-5BDE-2A4B-8BFC-587EBB3FCE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ko-KR" sz="1800" dirty="0"/>
              <a:t>1981 </a:t>
            </a:r>
            <a:r>
              <a:rPr kumimoji="1" lang="ko-KR" altLang="en-US" sz="1800" dirty="0"/>
              <a:t>년 미국국가표준국</a:t>
            </a:r>
            <a:r>
              <a:rPr kumimoji="1" lang="en-US" altLang="ko-KR" sz="1800" dirty="0"/>
              <a:t>(</a:t>
            </a:r>
            <a:r>
              <a:rPr kumimoji="1" lang="ko-KR" altLang="en-US" sz="1800" dirty="0"/>
              <a:t>이후 </a:t>
            </a:r>
            <a:r>
              <a:rPr kumimoji="1" lang="en" altLang="ko-KR" sz="1800" dirty="0"/>
              <a:t>NIST</a:t>
            </a:r>
            <a:r>
              <a:rPr kumimoji="1" lang="ko-KR" altLang="en-US" sz="1800" dirty="0"/>
              <a:t>로 이름 변경</a:t>
            </a:r>
            <a:r>
              <a:rPr kumimoji="1" lang="en-US" altLang="ko-KR" sz="1800" dirty="0"/>
              <a:t>)</a:t>
            </a:r>
            <a:r>
              <a:rPr kumimoji="1" lang="ko-KR" altLang="en-US" sz="1800" dirty="0"/>
              <a:t>은 </a:t>
            </a:r>
            <a:r>
              <a:rPr kumimoji="1" lang="en-US" altLang="ko-KR" sz="1800" dirty="0"/>
              <a:t/>
            </a:r>
            <a:br>
              <a:rPr kumimoji="1" lang="en-US" altLang="ko-KR" sz="1800" dirty="0"/>
            </a:br>
            <a:r>
              <a:rPr lang="ko-KR" altLang="en-US" sz="1800" dirty="0"/>
              <a:t>임의의 알파벳을 통해 임의의 문자열을 암호화하는 접근법을 설명한 </a:t>
            </a:r>
            <a:r>
              <a:rPr lang="en" altLang="ko-KR" sz="1800" dirty="0"/>
              <a:t>FIPS 74</a:t>
            </a:r>
            <a:r>
              <a:rPr lang="ko-KR" altLang="en-US" sz="1800" dirty="0"/>
              <a:t> 발명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kumimoji="1" lang="en" altLang="ko-KR" sz="1800" dirty="0"/>
              <a:t>Brightwell</a:t>
            </a:r>
            <a:r>
              <a:rPr kumimoji="1" lang="ko-KR" altLang="en-US" sz="1800" dirty="0"/>
              <a:t>과 </a:t>
            </a:r>
            <a:r>
              <a:rPr kumimoji="1" lang="en" altLang="ko-KR" sz="1800" dirty="0"/>
              <a:t>Smith</a:t>
            </a:r>
            <a:r>
              <a:rPr kumimoji="1" lang="ko-KR" altLang="en-US" sz="1800" dirty="0"/>
              <a:t>가 </a:t>
            </a:r>
            <a:r>
              <a:rPr kumimoji="1" lang="en-US" altLang="ko-KR" sz="1800" dirty="0"/>
              <a:t>1997</a:t>
            </a:r>
            <a:r>
              <a:rPr kumimoji="1" lang="ko-KR" altLang="en-US" sz="1800" dirty="0"/>
              <a:t>년</a:t>
            </a:r>
            <a:r>
              <a:rPr kumimoji="1" lang="en-US" altLang="ko-KR" sz="1800" dirty="0"/>
              <a:t> </a:t>
            </a:r>
            <a:r>
              <a:rPr kumimoji="1" lang="en" altLang="ko-KR" sz="1800" dirty="0"/>
              <a:t>FPE </a:t>
            </a:r>
            <a:r>
              <a:rPr kumimoji="1" lang="ko-KR" altLang="en-US" sz="1800" dirty="0"/>
              <a:t>문제와 그 효용성을 구체적으로 언급</a:t>
            </a:r>
            <a:r>
              <a:rPr kumimoji="1" lang="en-US" altLang="ko-KR" sz="1800" dirty="0"/>
              <a:t> </a:t>
            </a:r>
          </a:p>
          <a:p>
            <a:endParaRPr kumimoji="1" lang="en-US" altLang="ko-KR" sz="1800" dirty="0"/>
          </a:p>
          <a:p>
            <a:r>
              <a:rPr kumimoji="1" lang="en-US" altLang="ko-KR" sz="1800" dirty="0"/>
              <a:t>2002</a:t>
            </a:r>
            <a:r>
              <a:rPr kumimoji="1" lang="ko-KR" altLang="en-US" sz="1800" dirty="0"/>
              <a:t>년에 </a:t>
            </a:r>
            <a:r>
              <a:rPr kumimoji="1" lang="en" altLang="ko-KR" sz="1800" dirty="0"/>
              <a:t>Black and </a:t>
            </a:r>
            <a:r>
              <a:rPr kumimoji="1" lang="en" altLang="ko-KR" sz="1800" dirty="0" err="1"/>
              <a:t>Rogaway</a:t>
            </a:r>
            <a:r>
              <a:rPr kumimoji="1" lang="en" altLang="ko-KR" sz="1800" dirty="0"/>
              <a:t> </a:t>
            </a:r>
            <a:r>
              <a:rPr kumimoji="1" lang="ko-KR" altLang="en-US" sz="1800" dirty="0"/>
              <a:t>가</a:t>
            </a:r>
            <a:r>
              <a:rPr kumimoji="1" lang="en-US" altLang="ko-KR" sz="1800" dirty="0"/>
              <a:t/>
            </a:r>
            <a:br>
              <a:rPr kumimoji="1" lang="en-US" altLang="ko-KR" sz="1800" dirty="0"/>
            </a:br>
            <a:r>
              <a:rPr kumimoji="1" lang="ko-KR" altLang="en-US" sz="1800" dirty="0"/>
              <a:t>접두사 방식</a:t>
            </a:r>
            <a:r>
              <a:rPr kumimoji="1" lang="en-US" altLang="ko-KR" sz="1800" dirty="0"/>
              <a:t>, </a:t>
            </a:r>
            <a:r>
              <a:rPr kumimoji="1" lang="ko-KR" altLang="en-US" sz="1800" dirty="0"/>
              <a:t>사이클 워킹 암호</a:t>
            </a:r>
            <a:r>
              <a:rPr kumimoji="1" lang="en-US" altLang="ko-KR" sz="1800" dirty="0"/>
              <a:t>, </a:t>
            </a:r>
            <a:r>
              <a:rPr kumimoji="1" lang="ko-KR" altLang="en-US" sz="1800" dirty="0" err="1"/>
              <a:t>파이스텔</a:t>
            </a:r>
            <a:r>
              <a:rPr kumimoji="1" lang="ko-KR" altLang="en-US" sz="1800" dirty="0"/>
              <a:t> 구조 등 세 가지 방법을 제안하는 논문을 발표</a:t>
            </a:r>
            <a:endParaRPr kumimoji="1" lang="en-US" altLang="ko-KR" sz="1800" dirty="0"/>
          </a:p>
          <a:p>
            <a:endParaRPr kumimoji="1" lang="en-US" altLang="ko-KR" sz="1800" dirty="0"/>
          </a:p>
          <a:p>
            <a:r>
              <a:rPr kumimoji="1" lang="en" altLang="ko-KR" sz="1800" dirty="0"/>
              <a:t>FPE</a:t>
            </a:r>
            <a:r>
              <a:rPr kumimoji="1" lang="ko-KR" altLang="en-US" sz="1800" dirty="0"/>
              <a:t>는 보안을 염두에 두고 설계되지 않은 기존의 중요한 인프라 시스템에 잠재적으로 보안을 제공 </a:t>
            </a:r>
            <a:r>
              <a:rPr kumimoji="1" lang="en-US" altLang="ko-KR" sz="1800" dirty="0"/>
              <a:t/>
            </a:r>
            <a:br>
              <a:rPr kumimoji="1" lang="en-US" altLang="ko-KR" sz="1800" dirty="0"/>
            </a:br>
            <a:r>
              <a:rPr kumimoji="1" lang="en-US" altLang="ko-KR" sz="1800" dirty="0"/>
              <a:t>(</a:t>
            </a:r>
            <a:r>
              <a:rPr kumimoji="1" lang="ko-KR" altLang="en-US" sz="1800" dirty="0"/>
              <a:t>비 </a:t>
            </a:r>
            <a:r>
              <a:rPr kumimoji="1" lang="en" altLang="ko-KR" sz="1800" dirty="0"/>
              <a:t>IP </a:t>
            </a:r>
            <a:r>
              <a:rPr kumimoji="1" lang="ko-KR" altLang="en-US" sz="1800" dirty="0"/>
              <a:t>네트워크에서 전송되거나 저장된 정보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레거시 데이터베이스</a:t>
            </a:r>
            <a:r>
              <a:rPr kumimoji="1" lang="en-US" altLang="ko-KR" sz="1800" dirty="0"/>
              <a:t>)</a:t>
            </a:r>
          </a:p>
          <a:p>
            <a:endParaRPr kumimoji="1" lang="ko-KR" altLang="en-US" sz="1800" dirty="0"/>
          </a:p>
          <a:p>
            <a:endParaRPr kumimoji="1" lang="en-US" altLang="ko-KR" sz="1800" dirty="0"/>
          </a:p>
          <a:p>
            <a:endParaRPr kumimoji="1" lang="en-US" altLang="ko-KR" sz="1800" dirty="0"/>
          </a:p>
          <a:p>
            <a:endParaRPr kumimoji="1"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64341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29F001-31BE-46F6-9CCA-2271364E8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ko-KR" altLang="en-US" dirty="0"/>
              <a:t>  </a:t>
            </a:r>
            <a:r>
              <a:rPr lang="en-US" altLang="ko-KR" dirty="0"/>
              <a:t>AES</a:t>
            </a:r>
            <a:r>
              <a:rPr lang="ko-KR" altLang="en-US" dirty="0"/>
              <a:t>와 비교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C21F3A-E062-7A44-BE7F-98AD485FF028}"/>
              </a:ext>
            </a:extLst>
          </p:cNvPr>
          <p:cNvSpPr/>
          <p:nvPr/>
        </p:nvSpPr>
        <p:spPr>
          <a:xfrm>
            <a:off x="3188367" y="2713123"/>
            <a:ext cx="1058779" cy="854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AES</a:t>
            </a:r>
            <a:endParaRPr kumimoji="1" lang="ko-KR" altLang="en-US" sz="28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B1D2C4-3A3D-9646-9FAC-627F6530BAF2}"/>
              </a:ext>
            </a:extLst>
          </p:cNvPr>
          <p:cNvSpPr/>
          <p:nvPr/>
        </p:nvSpPr>
        <p:spPr>
          <a:xfrm>
            <a:off x="2021305" y="1419728"/>
            <a:ext cx="3392905" cy="385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0x000000000000000B7A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40FAB8-B85B-8746-93CF-95D3D960E7D0}"/>
              </a:ext>
            </a:extLst>
          </p:cNvPr>
          <p:cNvSpPr/>
          <p:nvPr/>
        </p:nvSpPr>
        <p:spPr>
          <a:xfrm>
            <a:off x="2057399" y="4355432"/>
            <a:ext cx="3392905" cy="385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0xA4F22C1B78HE90A9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30E6669-9466-3749-944F-C9CF7507A1AE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 flipH="1">
            <a:off x="3717757" y="1804739"/>
            <a:ext cx="1" cy="908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757B727-57B3-2C4A-B09C-81CAD27675CC}"/>
              </a:ext>
            </a:extLst>
          </p:cNvPr>
          <p:cNvCxnSpPr>
            <a:cxnSpLocks/>
          </p:cNvCxnSpPr>
          <p:nvPr/>
        </p:nvCxnSpPr>
        <p:spPr>
          <a:xfrm flipH="1">
            <a:off x="3717755" y="3567363"/>
            <a:ext cx="1" cy="788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A80DC6F-26B4-9349-A5CD-3148E567CA42}"/>
              </a:ext>
            </a:extLst>
          </p:cNvPr>
          <p:cNvSpPr/>
          <p:nvPr/>
        </p:nvSpPr>
        <p:spPr>
          <a:xfrm>
            <a:off x="7944856" y="2713123"/>
            <a:ext cx="1058779" cy="854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FPE</a:t>
            </a:r>
            <a:endParaRPr kumimoji="1" lang="ko-KR" altLang="en-US" sz="28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3DE3AA7-FAD5-F94F-B244-7E842F1186BA}"/>
              </a:ext>
            </a:extLst>
          </p:cNvPr>
          <p:cNvSpPr/>
          <p:nvPr/>
        </p:nvSpPr>
        <p:spPr>
          <a:xfrm>
            <a:off x="7944858" y="1419728"/>
            <a:ext cx="1058778" cy="385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2938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49696A7-1640-1546-AD63-860B5722401F}"/>
              </a:ext>
            </a:extLst>
          </p:cNvPr>
          <p:cNvSpPr/>
          <p:nvPr/>
        </p:nvSpPr>
        <p:spPr>
          <a:xfrm>
            <a:off x="8017046" y="4355432"/>
            <a:ext cx="986590" cy="385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7381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9C20D72-E99C-1745-B787-A6B426D0230A}"/>
              </a:ext>
            </a:extLst>
          </p:cNvPr>
          <p:cNvCxnSpPr>
            <a:cxnSpLocks/>
            <a:stCxn id="17" idx="2"/>
            <a:endCxn id="16" idx="0"/>
          </p:cNvCxnSpPr>
          <p:nvPr/>
        </p:nvCxnSpPr>
        <p:spPr>
          <a:xfrm flipH="1">
            <a:off x="8474246" y="1804740"/>
            <a:ext cx="1" cy="908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28510D9-8EDC-B149-9B50-F086C241E2C1}"/>
              </a:ext>
            </a:extLst>
          </p:cNvPr>
          <p:cNvCxnSpPr>
            <a:cxnSpLocks/>
          </p:cNvCxnSpPr>
          <p:nvPr/>
        </p:nvCxnSpPr>
        <p:spPr>
          <a:xfrm flipH="1">
            <a:off x="8474244" y="3567363"/>
            <a:ext cx="1" cy="788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113429F-F89B-0447-ADBB-6AA090D1EDC7}"/>
              </a:ext>
            </a:extLst>
          </p:cNvPr>
          <p:cNvSpPr/>
          <p:nvPr/>
        </p:nvSpPr>
        <p:spPr>
          <a:xfrm>
            <a:off x="3224460" y="5336004"/>
            <a:ext cx="986590" cy="385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90A9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FA6CBEB-D03F-6142-8AAE-D4A84635AF12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3717755" y="4716375"/>
            <a:ext cx="2" cy="619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915A07F-F881-7E4E-9510-B12B43B88A87}"/>
              </a:ext>
            </a:extLst>
          </p:cNvPr>
          <p:cNvSpPr txBox="1"/>
          <p:nvPr/>
        </p:nvSpPr>
        <p:spPr>
          <a:xfrm>
            <a:off x="4832687" y="2028098"/>
            <a:ext cx="842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{0,1}</a:t>
            </a:r>
            <a:endParaRPr kumimoji="1" lang="ko-KR" altLang="en-US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B94015-4580-044F-94E4-8F835AA54694}"/>
              </a:ext>
            </a:extLst>
          </p:cNvPr>
          <p:cNvSpPr txBox="1"/>
          <p:nvPr/>
        </p:nvSpPr>
        <p:spPr>
          <a:xfrm>
            <a:off x="5486400" y="1954829"/>
            <a:ext cx="842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128</a:t>
            </a:r>
            <a:endParaRPr kumimoji="1"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E32FE7-F7B0-724C-9BB5-CFDC56A8D5AA}"/>
              </a:ext>
            </a:extLst>
          </p:cNvPr>
          <p:cNvSpPr txBox="1"/>
          <p:nvPr/>
        </p:nvSpPr>
        <p:spPr>
          <a:xfrm>
            <a:off x="4832687" y="4826756"/>
            <a:ext cx="842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{0,1}</a:t>
            </a:r>
            <a:endParaRPr kumimoji="1" lang="ko-KR" altLang="en-US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49BB42-8812-D34B-96B1-85879ACF13E5}"/>
              </a:ext>
            </a:extLst>
          </p:cNvPr>
          <p:cNvSpPr txBox="1"/>
          <p:nvPr/>
        </p:nvSpPr>
        <p:spPr>
          <a:xfrm>
            <a:off x="5486400" y="4753487"/>
            <a:ext cx="842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128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85982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6ED70-DE39-7E42-B133-7AAA079A7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 </a:t>
            </a:r>
            <a:r>
              <a:rPr kumimoji="1" lang="ko-KR" altLang="en-US" dirty="0" err="1"/>
              <a:t>트윅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6B54D0-A880-8F48-89EF-2CDAF8A227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37551" y="5484393"/>
            <a:ext cx="4074692" cy="4616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ko-KR" dirty="0"/>
              <a:t>           P1=P2, C1=C2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C9A1C68-07BD-DF4E-B9C5-4BEB80D2DEF3}"/>
              </a:ext>
            </a:extLst>
          </p:cNvPr>
          <p:cNvSpPr/>
          <p:nvPr/>
        </p:nvSpPr>
        <p:spPr>
          <a:xfrm>
            <a:off x="3565361" y="3025946"/>
            <a:ext cx="1058779" cy="854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FPE</a:t>
            </a:r>
            <a:endParaRPr kumimoji="1" lang="ko-KR" altLang="en-US" sz="2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BD09DC1-83BD-7E4E-9B94-ADF05C9248A5}"/>
              </a:ext>
            </a:extLst>
          </p:cNvPr>
          <p:cNvSpPr/>
          <p:nvPr/>
        </p:nvSpPr>
        <p:spPr>
          <a:xfrm>
            <a:off x="3565363" y="1732551"/>
            <a:ext cx="1058778" cy="385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P1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35F64F2-46A4-B345-8CC3-A5C8AC32EDFF}"/>
              </a:ext>
            </a:extLst>
          </p:cNvPr>
          <p:cNvSpPr/>
          <p:nvPr/>
        </p:nvSpPr>
        <p:spPr>
          <a:xfrm>
            <a:off x="3637551" y="4668255"/>
            <a:ext cx="986590" cy="385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C1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0BA2612-5363-4640-8A42-69CDD4DB4EB0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094751" y="2117563"/>
            <a:ext cx="1" cy="908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0F7CBA2-124F-554C-BC94-CA00BDD65097}"/>
              </a:ext>
            </a:extLst>
          </p:cNvPr>
          <p:cNvCxnSpPr>
            <a:cxnSpLocks/>
          </p:cNvCxnSpPr>
          <p:nvPr/>
        </p:nvCxnSpPr>
        <p:spPr>
          <a:xfrm flipH="1">
            <a:off x="4094749" y="3880186"/>
            <a:ext cx="1" cy="788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48DD519-B8FC-9C46-973B-F9A6353A9719}"/>
              </a:ext>
            </a:extLst>
          </p:cNvPr>
          <p:cNvSpPr/>
          <p:nvPr/>
        </p:nvSpPr>
        <p:spPr>
          <a:xfrm>
            <a:off x="7182855" y="3025944"/>
            <a:ext cx="1058779" cy="854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FPE</a:t>
            </a:r>
            <a:endParaRPr kumimoji="1" lang="ko-KR" altLang="en-US" sz="28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B0B9EBA-2A5B-134A-9214-5B4C4E5119C8}"/>
              </a:ext>
            </a:extLst>
          </p:cNvPr>
          <p:cNvSpPr/>
          <p:nvPr/>
        </p:nvSpPr>
        <p:spPr>
          <a:xfrm>
            <a:off x="7182857" y="1732549"/>
            <a:ext cx="1058778" cy="385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P2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0452BFF-09AD-E04B-AB64-554B36846799}"/>
              </a:ext>
            </a:extLst>
          </p:cNvPr>
          <p:cNvSpPr/>
          <p:nvPr/>
        </p:nvSpPr>
        <p:spPr>
          <a:xfrm>
            <a:off x="7255045" y="4668253"/>
            <a:ext cx="986590" cy="385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C2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94E0AF8-0C47-0643-88DF-7599B8D0CFC8}"/>
              </a:ext>
            </a:extLst>
          </p:cNvPr>
          <p:cNvCxnSpPr>
            <a:cxnSpLocks/>
            <a:stCxn id="16" idx="2"/>
            <a:endCxn id="15" idx="0"/>
          </p:cNvCxnSpPr>
          <p:nvPr/>
        </p:nvCxnSpPr>
        <p:spPr>
          <a:xfrm flipH="1">
            <a:off x="7712245" y="2117561"/>
            <a:ext cx="1" cy="908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C27FB96-E1BE-0140-AB91-3F4B03CEB424}"/>
              </a:ext>
            </a:extLst>
          </p:cNvPr>
          <p:cNvCxnSpPr>
            <a:cxnSpLocks/>
          </p:cNvCxnSpPr>
          <p:nvPr/>
        </p:nvCxnSpPr>
        <p:spPr>
          <a:xfrm flipH="1">
            <a:off x="7712243" y="3880184"/>
            <a:ext cx="1" cy="788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E988EBD-4921-0641-BA9C-FF7A01A4F249}"/>
              </a:ext>
            </a:extLst>
          </p:cNvPr>
          <p:cNvCxnSpPr>
            <a:cxnSpLocks/>
          </p:cNvCxnSpPr>
          <p:nvPr/>
        </p:nvCxnSpPr>
        <p:spPr>
          <a:xfrm flipH="1">
            <a:off x="4624140" y="3202409"/>
            <a:ext cx="7900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426647A-7F9F-734C-821F-26CA3CDBDE8D}"/>
              </a:ext>
            </a:extLst>
          </p:cNvPr>
          <p:cNvCxnSpPr>
            <a:cxnSpLocks/>
          </p:cNvCxnSpPr>
          <p:nvPr/>
        </p:nvCxnSpPr>
        <p:spPr>
          <a:xfrm flipH="1">
            <a:off x="8241634" y="3202409"/>
            <a:ext cx="7900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89703DF-E119-F74A-B2BA-07EDB7852813}"/>
              </a:ext>
            </a:extLst>
          </p:cNvPr>
          <p:cNvSpPr txBox="1"/>
          <p:nvPr/>
        </p:nvSpPr>
        <p:spPr>
          <a:xfrm>
            <a:off x="5462339" y="2991400"/>
            <a:ext cx="441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K</a:t>
            </a:r>
            <a:endParaRPr kumimoji="1" lang="ko-KR" alt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F140D9-0CD2-8042-96F6-FAA80F45B1C0}"/>
              </a:ext>
            </a:extLst>
          </p:cNvPr>
          <p:cNvSpPr txBox="1"/>
          <p:nvPr/>
        </p:nvSpPr>
        <p:spPr>
          <a:xfrm>
            <a:off x="9031704" y="3025944"/>
            <a:ext cx="441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K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26228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6ED70-DE39-7E42-B133-7AAA079A7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 </a:t>
            </a:r>
            <a:r>
              <a:rPr kumimoji="1" lang="ko-KR" altLang="en-US" dirty="0" err="1"/>
              <a:t>트윅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C9A1C68-07BD-DF4E-B9C5-4BEB80D2DEF3}"/>
              </a:ext>
            </a:extLst>
          </p:cNvPr>
          <p:cNvSpPr/>
          <p:nvPr/>
        </p:nvSpPr>
        <p:spPr>
          <a:xfrm>
            <a:off x="3565361" y="3025946"/>
            <a:ext cx="1058779" cy="854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FPE</a:t>
            </a:r>
            <a:endParaRPr kumimoji="1" lang="ko-KR" altLang="en-US" sz="2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BD09DC1-83BD-7E4E-9B94-ADF05C9248A5}"/>
              </a:ext>
            </a:extLst>
          </p:cNvPr>
          <p:cNvSpPr/>
          <p:nvPr/>
        </p:nvSpPr>
        <p:spPr>
          <a:xfrm>
            <a:off x="3565363" y="1732551"/>
            <a:ext cx="1058778" cy="385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P1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35F64F2-46A4-B345-8CC3-A5C8AC32EDFF}"/>
              </a:ext>
            </a:extLst>
          </p:cNvPr>
          <p:cNvSpPr/>
          <p:nvPr/>
        </p:nvSpPr>
        <p:spPr>
          <a:xfrm>
            <a:off x="3637551" y="4668255"/>
            <a:ext cx="986590" cy="385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C1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0BA2612-5363-4640-8A42-69CDD4DB4EB0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094751" y="2117563"/>
            <a:ext cx="1" cy="908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0F7CBA2-124F-554C-BC94-CA00BDD65097}"/>
              </a:ext>
            </a:extLst>
          </p:cNvPr>
          <p:cNvCxnSpPr>
            <a:cxnSpLocks/>
          </p:cNvCxnSpPr>
          <p:nvPr/>
        </p:nvCxnSpPr>
        <p:spPr>
          <a:xfrm flipH="1">
            <a:off x="4094749" y="3880186"/>
            <a:ext cx="1" cy="788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48DD519-B8FC-9C46-973B-F9A6353A9719}"/>
              </a:ext>
            </a:extLst>
          </p:cNvPr>
          <p:cNvSpPr/>
          <p:nvPr/>
        </p:nvSpPr>
        <p:spPr>
          <a:xfrm>
            <a:off x="7182855" y="3025944"/>
            <a:ext cx="1058779" cy="854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FPE</a:t>
            </a:r>
            <a:endParaRPr kumimoji="1" lang="ko-KR" altLang="en-US" sz="28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B0B9EBA-2A5B-134A-9214-5B4C4E5119C8}"/>
              </a:ext>
            </a:extLst>
          </p:cNvPr>
          <p:cNvSpPr/>
          <p:nvPr/>
        </p:nvSpPr>
        <p:spPr>
          <a:xfrm>
            <a:off x="7182857" y="1732549"/>
            <a:ext cx="1058778" cy="385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P2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0452BFF-09AD-E04B-AB64-554B36846799}"/>
              </a:ext>
            </a:extLst>
          </p:cNvPr>
          <p:cNvSpPr/>
          <p:nvPr/>
        </p:nvSpPr>
        <p:spPr>
          <a:xfrm>
            <a:off x="7255045" y="4668253"/>
            <a:ext cx="986590" cy="385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C2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94E0AF8-0C47-0643-88DF-7599B8D0CFC8}"/>
              </a:ext>
            </a:extLst>
          </p:cNvPr>
          <p:cNvCxnSpPr>
            <a:cxnSpLocks/>
            <a:stCxn id="16" idx="2"/>
            <a:endCxn id="15" idx="0"/>
          </p:cNvCxnSpPr>
          <p:nvPr/>
        </p:nvCxnSpPr>
        <p:spPr>
          <a:xfrm flipH="1">
            <a:off x="7712245" y="2117561"/>
            <a:ext cx="1" cy="908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C27FB96-E1BE-0140-AB91-3F4B03CEB424}"/>
              </a:ext>
            </a:extLst>
          </p:cNvPr>
          <p:cNvCxnSpPr>
            <a:cxnSpLocks/>
          </p:cNvCxnSpPr>
          <p:nvPr/>
        </p:nvCxnSpPr>
        <p:spPr>
          <a:xfrm flipH="1">
            <a:off x="7712243" y="3880184"/>
            <a:ext cx="1" cy="788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E988EBD-4921-0641-BA9C-FF7A01A4F249}"/>
              </a:ext>
            </a:extLst>
          </p:cNvPr>
          <p:cNvCxnSpPr>
            <a:cxnSpLocks/>
          </p:cNvCxnSpPr>
          <p:nvPr/>
        </p:nvCxnSpPr>
        <p:spPr>
          <a:xfrm flipH="1">
            <a:off x="4624140" y="3202409"/>
            <a:ext cx="7900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426647A-7F9F-734C-821F-26CA3CDBDE8D}"/>
              </a:ext>
            </a:extLst>
          </p:cNvPr>
          <p:cNvCxnSpPr>
            <a:cxnSpLocks/>
          </p:cNvCxnSpPr>
          <p:nvPr/>
        </p:nvCxnSpPr>
        <p:spPr>
          <a:xfrm flipH="1">
            <a:off x="8241634" y="3202409"/>
            <a:ext cx="7900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89703DF-E119-F74A-B2BA-07EDB7852813}"/>
              </a:ext>
            </a:extLst>
          </p:cNvPr>
          <p:cNvSpPr txBox="1"/>
          <p:nvPr/>
        </p:nvSpPr>
        <p:spPr>
          <a:xfrm>
            <a:off x="5462339" y="2991400"/>
            <a:ext cx="441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K</a:t>
            </a:r>
            <a:endParaRPr kumimoji="1" lang="ko-KR" alt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F140D9-0CD2-8042-96F6-FAA80F45B1C0}"/>
              </a:ext>
            </a:extLst>
          </p:cNvPr>
          <p:cNvSpPr txBox="1"/>
          <p:nvPr/>
        </p:nvSpPr>
        <p:spPr>
          <a:xfrm>
            <a:off x="9031704" y="3025944"/>
            <a:ext cx="441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K</a:t>
            </a:r>
            <a:endParaRPr kumimoji="1" lang="ko-KR" altLang="en-US" sz="24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22C9B1C-9D84-A34E-BBA7-790419ABC78E}"/>
              </a:ext>
            </a:extLst>
          </p:cNvPr>
          <p:cNvCxnSpPr>
            <a:cxnSpLocks/>
          </p:cNvCxnSpPr>
          <p:nvPr/>
        </p:nvCxnSpPr>
        <p:spPr>
          <a:xfrm flipH="1">
            <a:off x="4636171" y="3713749"/>
            <a:ext cx="7900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4A7286A-7881-B54C-900E-9C06BED270A3}"/>
              </a:ext>
            </a:extLst>
          </p:cNvPr>
          <p:cNvSpPr txBox="1"/>
          <p:nvPr/>
        </p:nvSpPr>
        <p:spPr>
          <a:xfrm>
            <a:off x="5498433" y="3502740"/>
            <a:ext cx="790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T1</a:t>
            </a:r>
            <a:endParaRPr kumimoji="1" lang="ko-KR" altLang="en-US" sz="24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94BBDDD-C7EF-6943-A937-80E731113B28}"/>
              </a:ext>
            </a:extLst>
          </p:cNvPr>
          <p:cNvCxnSpPr>
            <a:cxnSpLocks/>
          </p:cNvCxnSpPr>
          <p:nvPr/>
        </p:nvCxnSpPr>
        <p:spPr>
          <a:xfrm flipH="1">
            <a:off x="8303796" y="3646025"/>
            <a:ext cx="7900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1D23C36-A284-1245-9F3A-A844BC1127AE}"/>
              </a:ext>
            </a:extLst>
          </p:cNvPr>
          <p:cNvSpPr txBox="1"/>
          <p:nvPr/>
        </p:nvSpPr>
        <p:spPr>
          <a:xfrm>
            <a:off x="9166058" y="3435016"/>
            <a:ext cx="790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T2</a:t>
            </a:r>
            <a:endParaRPr kumimoji="1"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텍스트 개체 틀 2">
                <a:extLst>
                  <a:ext uri="{FF2B5EF4-FFF2-40B4-BE49-F238E27FC236}">
                    <a16:creationId xmlns:a16="http://schemas.microsoft.com/office/drawing/2014/main" id="{00D5FB10-EF40-D84A-A0E4-4DA923EBB627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3637550" y="5484392"/>
                <a:ext cx="5097376" cy="762161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kumimoji="1" lang="en-US" altLang="ko-KR" dirty="0"/>
                  <a:t>P1=P2, T1</a:t>
                </a:r>
                <a14:m>
                  <m:oMath xmlns:m="http://schemas.openxmlformats.org/officeDocument/2006/math">
                    <m:r>
                      <a:rPr kumimoji="1"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kumimoji="1" lang="en-US" altLang="ko-KR" dirty="0"/>
                  <a:t>T2  C1</a:t>
                </a:r>
                <a:r>
                  <a:rPr kumimoji="1"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 </m:t>
                    </m:r>
                  </m:oMath>
                </a14:m>
                <a:r>
                  <a:rPr kumimoji="1" lang="en-US" altLang="ko-KR" dirty="0"/>
                  <a:t>C2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28" name="텍스트 개체 틀 2">
                <a:extLst>
                  <a:ext uri="{FF2B5EF4-FFF2-40B4-BE49-F238E27FC236}">
                    <a16:creationId xmlns:a16="http://schemas.microsoft.com/office/drawing/2014/main" id="{00D5FB10-EF40-D84A-A0E4-4DA923EBB6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3637550" y="5484392"/>
                <a:ext cx="5097376" cy="762161"/>
              </a:xfrm>
              <a:blipFill>
                <a:blip r:embed="rId2"/>
                <a:stretch>
                  <a:fillRect t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5741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798BF-13D2-C447-BC2E-6EC717384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 </a:t>
            </a:r>
            <a:r>
              <a:rPr kumimoji="1" lang="ko-KR" altLang="en-US" dirty="0" err="1"/>
              <a:t>파이스텔</a:t>
            </a:r>
            <a:r>
              <a:rPr kumimoji="1" lang="ko-KR" altLang="en-US" dirty="0"/>
              <a:t> 기반 </a:t>
            </a:r>
            <a:r>
              <a:rPr kumimoji="1" lang="en-US" altLang="ko-KR" dirty="0"/>
              <a:t>FPE</a:t>
            </a:r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E6FA377-A60D-E445-A776-E96194E8CDDF}"/>
              </a:ext>
            </a:extLst>
          </p:cNvPr>
          <p:cNvSpPr/>
          <p:nvPr/>
        </p:nvSpPr>
        <p:spPr>
          <a:xfrm>
            <a:off x="6620625" y="1571979"/>
            <a:ext cx="1275348" cy="525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12345</a:t>
            </a:r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C2FA10-681B-8E4A-8292-0BFDA157CC50}"/>
              </a:ext>
            </a:extLst>
          </p:cNvPr>
          <p:cNvSpPr/>
          <p:nvPr/>
        </p:nvSpPr>
        <p:spPr>
          <a:xfrm>
            <a:off x="8545677" y="1571979"/>
            <a:ext cx="1275348" cy="525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67890</a:t>
            </a:r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C74285-4A46-824E-B7A0-D6C319495B95}"/>
              </a:ext>
            </a:extLst>
          </p:cNvPr>
          <p:cNvSpPr txBox="1"/>
          <p:nvPr/>
        </p:nvSpPr>
        <p:spPr>
          <a:xfrm>
            <a:off x="7010961" y="1077686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Input : 1234567890</a:t>
            </a:r>
            <a:endParaRPr kumimoji="1" lang="ko-KR" altLang="en-US" dirty="0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B86526E2-04EF-DA4B-9E8D-4E45035927F5}"/>
              </a:ext>
            </a:extLst>
          </p:cNvPr>
          <p:cNvCxnSpPr>
            <a:stCxn id="5" idx="2"/>
          </p:cNvCxnSpPr>
          <p:nvPr/>
        </p:nvCxnSpPr>
        <p:spPr>
          <a:xfrm>
            <a:off x="7258299" y="2097315"/>
            <a:ext cx="0" cy="733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AACA4F99-3D50-4F42-B62D-FAC1C8834C9F}"/>
              </a:ext>
            </a:extLst>
          </p:cNvPr>
          <p:cNvCxnSpPr>
            <a:cxnSpLocks/>
          </p:cNvCxnSpPr>
          <p:nvPr/>
        </p:nvCxnSpPr>
        <p:spPr>
          <a:xfrm>
            <a:off x="7258299" y="2831241"/>
            <a:ext cx="1455821" cy="1528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DC55095F-05CB-044D-B6BE-6A747A8993A7}"/>
              </a:ext>
            </a:extLst>
          </p:cNvPr>
          <p:cNvCxnSpPr/>
          <p:nvPr/>
        </p:nvCxnSpPr>
        <p:spPr>
          <a:xfrm>
            <a:off x="9227467" y="2097315"/>
            <a:ext cx="0" cy="733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52001CDF-AAE8-2948-8653-116756358E89}"/>
              </a:ext>
            </a:extLst>
          </p:cNvPr>
          <p:cNvCxnSpPr>
            <a:cxnSpLocks/>
          </p:cNvCxnSpPr>
          <p:nvPr/>
        </p:nvCxnSpPr>
        <p:spPr>
          <a:xfrm flipH="1">
            <a:off x="7296399" y="2831241"/>
            <a:ext cx="1931068" cy="1753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E4A6A9A-2B3A-3240-A7CA-D6D27E46693F}"/>
              </a:ext>
            </a:extLst>
          </p:cNvPr>
          <p:cNvCxnSpPr/>
          <p:nvPr/>
        </p:nvCxnSpPr>
        <p:spPr>
          <a:xfrm>
            <a:off x="9227467" y="2831241"/>
            <a:ext cx="0" cy="525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C143491-AC62-5942-A445-E9394CCA17E6}"/>
              </a:ext>
            </a:extLst>
          </p:cNvPr>
          <p:cNvCxnSpPr/>
          <p:nvPr/>
        </p:nvCxnSpPr>
        <p:spPr>
          <a:xfrm>
            <a:off x="7296399" y="4594052"/>
            <a:ext cx="0" cy="525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BD4A32B-A6F6-084D-8A02-BB2C3494ACBC}"/>
              </a:ext>
            </a:extLst>
          </p:cNvPr>
          <p:cNvCxnSpPr>
            <a:cxnSpLocks/>
          </p:cNvCxnSpPr>
          <p:nvPr/>
        </p:nvCxnSpPr>
        <p:spPr>
          <a:xfrm>
            <a:off x="8714120" y="4359252"/>
            <a:ext cx="3744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AA8201-B889-AE46-A9E8-503B41D0A2E9}"/>
                  </a:ext>
                </a:extLst>
              </p:cNvPr>
              <p:cNvSpPr txBox="1"/>
              <p:nvPr/>
            </p:nvSpPr>
            <p:spPr>
              <a:xfrm>
                <a:off x="9088527" y="4199135"/>
                <a:ext cx="293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i="1" smtClean="0"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AA8201-B889-AE46-A9E8-503B41D0A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8527" y="4199135"/>
                <a:ext cx="293350" cy="276999"/>
              </a:xfrm>
              <a:prstGeom prst="rect">
                <a:avLst/>
              </a:prstGeom>
              <a:blipFill>
                <a:blip r:embed="rId5"/>
                <a:stretch>
                  <a:fillRect l="-20833" r="-20833" b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F165048-5B9B-084E-8479-757AC1BA2DA4}"/>
              </a:ext>
            </a:extLst>
          </p:cNvPr>
          <p:cNvCxnSpPr>
            <a:cxnSpLocks/>
          </p:cNvCxnSpPr>
          <p:nvPr/>
        </p:nvCxnSpPr>
        <p:spPr>
          <a:xfrm>
            <a:off x="9227467" y="3732375"/>
            <a:ext cx="0" cy="525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29D18C8-3D0F-A14D-AFA5-FED19DCDD0E1}"/>
              </a:ext>
            </a:extLst>
          </p:cNvPr>
          <p:cNvCxnSpPr>
            <a:cxnSpLocks/>
          </p:cNvCxnSpPr>
          <p:nvPr/>
        </p:nvCxnSpPr>
        <p:spPr>
          <a:xfrm>
            <a:off x="9219447" y="4492463"/>
            <a:ext cx="0" cy="626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4B68A14-4610-994A-A24B-0E529EBBE339}"/>
              </a:ext>
            </a:extLst>
          </p:cNvPr>
          <p:cNvSpPr/>
          <p:nvPr/>
        </p:nvSpPr>
        <p:spPr>
          <a:xfrm>
            <a:off x="6658725" y="5189398"/>
            <a:ext cx="1275348" cy="525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67890</a:t>
            </a:r>
            <a:endParaRPr kumimoji="1"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3C99F85-B787-C243-A0E3-8471573886B0}"/>
              </a:ext>
            </a:extLst>
          </p:cNvPr>
          <p:cNvSpPr/>
          <p:nvPr/>
        </p:nvSpPr>
        <p:spPr>
          <a:xfrm>
            <a:off x="8597528" y="5189398"/>
            <a:ext cx="1275348" cy="525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69539</a:t>
            </a:r>
            <a:endParaRPr kumimoji="1"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35BA5B6-91CD-FC4C-BC00-3901A66ED8C7}"/>
              </a:ext>
            </a:extLst>
          </p:cNvPr>
          <p:cNvSpPr/>
          <p:nvPr/>
        </p:nvSpPr>
        <p:spPr>
          <a:xfrm>
            <a:off x="8964853" y="3402521"/>
            <a:ext cx="509188" cy="405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</a:t>
            </a:r>
            <a:endParaRPr kumimoji="1"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ACF559-F9E8-354E-B16E-8E41B52182F3}"/>
              </a:ext>
            </a:extLst>
          </p:cNvPr>
          <p:cNvSpPr txBox="1"/>
          <p:nvPr/>
        </p:nvSpPr>
        <p:spPr>
          <a:xfrm>
            <a:off x="8787021" y="383175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57294</a:t>
            </a:r>
            <a:endParaRPr kumimoji="1"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65DF7ADB-B42D-1C4D-AA14-232BBE7D24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8569" y="1152525"/>
            <a:ext cx="4450424" cy="512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329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개인정보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4020456"/>
            <a:ext cx="11369675" cy="2189843"/>
          </a:xfrm>
        </p:spPr>
        <p:txBody>
          <a:bodyPr/>
          <a:lstStyle/>
          <a:p>
            <a:r>
              <a:rPr lang="ko-KR" altLang="en-US" dirty="0"/>
              <a:t>건강관리 기록 </a:t>
            </a:r>
            <a:endParaRPr lang="en-US" altLang="ko-KR" dirty="0"/>
          </a:p>
          <a:p>
            <a:r>
              <a:rPr lang="ko-KR" altLang="en-US" dirty="0"/>
              <a:t>주민등록번호 </a:t>
            </a:r>
            <a:r>
              <a:rPr lang="en-US" altLang="ko-KR" dirty="0"/>
              <a:t>901111-1</a:t>
            </a:r>
            <a:r>
              <a:rPr lang="ko-KR" altLang="en-US" dirty="0"/>
              <a:t>******</a:t>
            </a:r>
            <a:endParaRPr lang="en-US" altLang="ko-KR" dirty="0"/>
          </a:p>
          <a:p>
            <a:r>
              <a:rPr lang="ko-KR" altLang="en-US" dirty="0"/>
              <a:t>데이터베이스에는 절대 표시되면 안됨</a:t>
            </a:r>
            <a:endParaRPr lang="en-US" altLang="ko-KR" dirty="0"/>
          </a:p>
          <a:p>
            <a:r>
              <a:rPr lang="ko-KR" altLang="en-US" dirty="0"/>
              <a:t>알려진 생년월일을 검색하고 기록을 공개 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51D3437-416D-1149-8539-E74ECA67E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496" y="1033775"/>
            <a:ext cx="5573561" cy="292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82550-AB7B-475B-BC3B-C8A4E04D5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ko-KR" altLang="en-US" dirty="0" err="1"/>
              <a:t>토크나이제이션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8B1B4E-CF26-444A-824F-5A9B1FE114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40388" y="1152525"/>
            <a:ext cx="6361112" cy="50577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Tokenization</a:t>
            </a:r>
            <a:br>
              <a:rPr lang="en-US" altLang="ko-KR" sz="1800" dirty="0"/>
            </a:br>
            <a:r>
              <a:rPr lang="ko-KR" altLang="en-US" sz="1800" dirty="0"/>
              <a:t>민감한 실제 데이터 대신 랜덤 토큰으로 대체하여 사용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r>
              <a:rPr lang="ko-KR" altLang="en-US" sz="1800" dirty="0"/>
              <a:t>장점 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ko-KR" altLang="en-US" sz="1800" dirty="0"/>
              <a:t>중요한 데이터만 따로 안전하게 보관 가능</a:t>
            </a:r>
            <a:endParaRPr lang="en-US" altLang="ko-KR" sz="1800" dirty="0"/>
          </a:p>
          <a:p>
            <a:r>
              <a:rPr lang="ko-KR" altLang="en-US" sz="1800" dirty="0"/>
              <a:t>단점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ko-KR" altLang="en-US" sz="1800" dirty="0"/>
              <a:t>별도의 시스템 사이에 통신이 필요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1:1</a:t>
            </a:r>
            <a:r>
              <a:rPr lang="ko-KR" altLang="en-US" sz="1800" dirty="0"/>
              <a:t> 매칭한 테이블이 존재 통신 구간에서 데이터가 오고 감</a:t>
            </a:r>
            <a:endParaRPr lang="en-US" altLang="ko-KR" sz="1800" dirty="0"/>
          </a:p>
          <a:p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8B3760-A245-4AC1-9FE0-309EC56FD0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60" r="4398" b="23919"/>
          <a:stretch/>
        </p:blipFill>
        <p:spPr>
          <a:xfrm>
            <a:off x="190500" y="1014412"/>
            <a:ext cx="5324475" cy="519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355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2AD6B-C2DD-4ED9-B322-22F22CA3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ko-KR" altLang="en-US" dirty="0" err="1"/>
              <a:t>토크나이제이션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0B79CC-49C4-483B-9F23-F75BF81150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5051535"/>
            <a:ext cx="9313863" cy="1133475"/>
          </a:xfrm>
        </p:spPr>
        <p:txBody>
          <a:bodyPr>
            <a:normAutofit lnSpcReduction="10000"/>
          </a:bodyPr>
          <a:lstStyle/>
          <a:p>
            <a:r>
              <a:rPr lang="ko-KR" altLang="en-US" sz="2000" dirty="0"/>
              <a:t>암호화 장치를 내부에 탑재하여 연동</a:t>
            </a:r>
            <a:endParaRPr lang="en-US" altLang="ko-KR" sz="2000" dirty="0"/>
          </a:p>
          <a:p>
            <a:r>
              <a:rPr lang="ko-KR" altLang="en-US" sz="2000" dirty="0"/>
              <a:t>빠른 성능과 보안성</a:t>
            </a:r>
            <a:endParaRPr lang="en-US" altLang="ko-KR" sz="2000" dirty="0"/>
          </a:p>
          <a:p>
            <a:r>
              <a:rPr lang="en-US" altLang="ko-KR" sz="2000" dirty="0"/>
              <a:t>FPE</a:t>
            </a:r>
            <a:r>
              <a:rPr lang="ko-KR" altLang="en-US" sz="2000" dirty="0"/>
              <a:t>의 경우 토큰 정보가 실제 정보이기때문에 키관리가 중요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471B94-4FB8-4188-968D-567C196BFC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45" t="2476" r="4593" b="67069"/>
          <a:stretch/>
        </p:blipFill>
        <p:spPr>
          <a:xfrm>
            <a:off x="2001837" y="998485"/>
            <a:ext cx="8001001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70242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4293</TotalTime>
  <Words>650</Words>
  <Application>Microsoft Office PowerPoint</Application>
  <PresentationFormat>와이드스크린</PresentationFormat>
  <Paragraphs>116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맑은 고딕</vt:lpstr>
      <vt:lpstr>함초롬돋움</vt:lpstr>
      <vt:lpstr>Arial</vt:lpstr>
      <vt:lpstr>Cambria Math</vt:lpstr>
      <vt:lpstr>CryptoCraft 테마</vt:lpstr>
      <vt:lpstr>제목 테마</vt:lpstr>
      <vt:lpstr>국산 형태보존암호 FEA의 최적화 및  CTR모드운영</vt:lpstr>
      <vt:lpstr> 역사</vt:lpstr>
      <vt:lpstr>  AES와 비교</vt:lpstr>
      <vt:lpstr> 트윅</vt:lpstr>
      <vt:lpstr> 트윅</vt:lpstr>
      <vt:lpstr> 파이스텔 기반 FPE</vt:lpstr>
      <vt:lpstr> 개인정보</vt:lpstr>
      <vt:lpstr>  토크나이제이션</vt:lpstr>
      <vt:lpstr>  토크나이제이션</vt:lpstr>
      <vt:lpstr> 용도</vt:lpstr>
      <vt:lpstr> 국산 형태 보존 암호 FEA</vt:lpstr>
      <vt:lpstr> 목표</vt:lpstr>
      <vt:lpstr> F함수의 스트림화</vt:lpstr>
      <vt:lpstr> 보안성</vt:lpstr>
      <vt:lpstr> CTR 모드 적용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info</cp:lastModifiedBy>
  <cp:revision>37</cp:revision>
  <dcterms:created xsi:type="dcterms:W3CDTF">2019-03-05T04:29:07Z</dcterms:created>
  <dcterms:modified xsi:type="dcterms:W3CDTF">2020-07-13T14:46:19Z</dcterms:modified>
</cp:coreProperties>
</file>