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82" r:id="rId4"/>
    <p:sldId id="286" r:id="rId5"/>
    <p:sldId id="287" r:id="rId6"/>
    <p:sldId id="288" r:id="rId7"/>
    <p:sldId id="284" r:id="rId8"/>
    <p:sldId id="285" r:id="rId9"/>
    <p:sldId id="289" r:id="rId10"/>
    <p:sldId id="291" r:id="rId11"/>
    <p:sldId id="298" r:id="rId12"/>
    <p:sldId id="295" r:id="rId13"/>
    <p:sldId id="294" r:id="rId14"/>
    <p:sldId id="297" r:id="rId15"/>
    <p:sldId id="296" r:id="rId16"/>
    <p:sldId id="299" r:id="rId17"/>
    <p:sldId id="300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분석 및 </a:t>
            </a:r>
            <a:r>
              <a:rPr lang="en-US" altLang="ko-KR"/>
              <a:t>MySQL </a:t>
            </a:r>
            <a:r>
              <a:rPr lang="ko-KR" altLang="en-US"/>
              <a:t>활용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/CMB4WsTDW6M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Prepare</a:t>
            </a:r>
            <a:r>
              <a:rPr lang="ko-KR" altLang="en-US" dirty="0" err="1"/>
              <a:t>를</a:t>
            </a:r>
            <a:r>
              <a:rPr lang="ko-KR" altLang="en-US" dirty="0"/>
              <a:t> 통한 데이터 생성하는 </a:t>
            </a:r>
            <a:r>
              <a:rPr lang="ko-KR" altLang="en-US" dirty="0" err="1"/>
              <a:t>쿼리문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FBB2CC-3F07-EF78-EFFE-759116B2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1810168"/>
            <a:ext cx="5194300" cy="2654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2F9590-5F82-B348-C2AB-D52916AE9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600016"/>
            <a:ext cx="7772400" cy="22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146A3F-AC1B-117C-F6C4-BDCDC783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4" y="3813167"/>
            <a:ext cx="5738030" cy="27958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924C4C-1373-ACBE-93B1-29DD49E0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671966"/>
            <a:ext cx="5386796" cy="14391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A682B2-8DA1-CF85-DF37-0B27718E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29726"/>
            <a:ext cx="5906486" cy="464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-host=localhost 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-port=3306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\</a:t>
            </a:r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-user=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--report-interval=2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\</a:t>
            </a:r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-password=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mysql-db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=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\</a:t>
            </a:r>
            <a:br>
              <a:rPr lang="en" altLang="ko-Kore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--table-size=544444 --threads=4 \</a:t>
            </a:r>
            <a:br>
              <a:rPr lang="en" altLang="ko-Kore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/opt/homebrew/Cellar/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/1.0.20_5/share/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oltp_read_write.lua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2E75B6"/>
                </a:solidFill>
                <a:effectLst/>
                <a:latin typeface="Helvetica Neue" panose="02000503000000020004" pitchFamily="2" charset="0"/>
              </a:rPr>
              <a:t>run</a:t>
            </a:r>
          </a:p>
          <a:p>
            <a:pPr marL="0" indent="0">
              <a:buNone/>
            </a:pPr>
            <a:endParaRPr lang="en" altLang="ko-Kore-KR" dirty="0">
              <a:latin typeface="Helvetica Neue" panose="02000503000000020004" pitchFamily="2" charset="0"/>
            </a:endParaRPr>
          </a:p>
          <a:p>
            <a:endParaRPr lang="en" altLang="ko-Kore-KR" dirty="0">
              <a:effectLst/>
              <a:latin typeface="Helvetica Neue" panose="02000503000000020004" pitchFamily="2" charset="0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1A41F4-F0E4-E11D-D5AA-713D80D6E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691" y="3458699"/>
            <a:ext cx="6272898" cy="31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5EE8F4-772F-0B68-4C10-165C27DD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1" y="2071481"/>
            <a:ext cx="2276540" cy="2983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47689E-888F-747C-84F7-02D2795F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431" y="4662062"/>
            <a:ext cx="5543557" cy="1099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CA9218-A0D5-DB39-78BE-6FA680795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837" y="2101826"/>
            <a:ext cx="4206747" cy="23268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44099F-F1E6-EC0C-D102-816F51561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421" y="1694674"/>
            <a:ext cx="2370742" cy="3736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75B7E-C60B-C613-87DE-506F9E813AC5}"/>
              </a:ext>
            </a:extLst>
          </p:cNvPr>
          <p:cNvSpPr txBox="1"/>
          <p:nvPr/>
        </p:nvSpPr>
        <p:spPr>
          <a:xfrm>
            <a:off x="849314" y="505453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Prepare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8B7EF-728E-02F9-7276-E345B69B0FD3}"/>
              </a:ext>
            </a:extLst>
          </p:cNvPr>
          <p:cNvSpPr txBox="1"/>
          <p:nvPr/>
        </p:nvSpPr>
        <p:spPr>
          <a:xfrm>
            <a:off x="3753678" y="543134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Execute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351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-host=localhost 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-port=3306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\</a:t>
            </a:r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-user=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-password=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\</a:t>
            </a:r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mysql-db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=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--threads=4 --table-size=544444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\</a:t>
            </a:r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--tables=5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\</a:t>
            </a:r>
            <a:br>
              <a:rPr lang="en-US" altLang="ko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/opt/homebrew/Cellar/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/1.0.20_5/share/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oltp_read_write.lua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2E75B6"/>
                </a:solidFill>
                <a:effectLst/>
                <a:latin typeface="Helvetica Neue" panose="02000503000000020004" pitchFamily="2" charset="0"/>
              </a:rPr>
              <a:t>cleanup</a:t>
            </a:r>
          </a:p>
          <a:p>
            <a:endParaRPr lang="en" altLang="ko-Kore-KR" dirty="0">
              <a:latin typeface="Helvetica Neue" panose="02000503000000020004" pitchFamily="2" charset="0"/>
            </a:endParaRPr>
          </a:p>
          <a:p>
            <a:r>
              <a:rPr lang="ko-KR" altLang="en-US" dirty="0">
                <a:latin typeface="Helvetica Neue" panose="02000503000000020004" pitchFamily="2" charset="0"/>
              </a:rPr>
              <a:t>테스트를 위해 생성된 데이터를 삭제</a:t>
            </a:r>
            <a:endParaRPr lang="en" altLang="ko-Kore-KR" dirty="0">
              <a:effectLst/>
              <a:latin typeface="Helvetica Neue" panose="02000503000000020004" pitchFamily="2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B311C-9B65-4980-32B9-F442909E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145" y="4308475"/>
            <a:ext cx="4013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 암호 기능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4DC646-AF55-5028-6868-3DB367B4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1634479"/>
            <a:ext cx="3949700" cy="1511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3E5756-0F6A-78C2-CD2C-5DF259D4A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3252550"/>
            <a:ext cx="5105400" cy="2197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A8BF98-BB07-2EBD-DF99-270D9B7D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959" y="5556421"/>
            <a:ext cx="7772400" cy="596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73608-0BE3-422A-AC0A-71656D205A07}"/>
              </a:ext>
            </a:extLst>
          </p:cNvPr>
          <p:cNvSpPr txBox="1"/>
          <p:nvPr/>
        </p:nvSpPr>
        <p:spPr>
          <a:xfrm>
            <a:off x="3187254" y="6211669"/>
            <a:ext cx="5493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MODE : CBC / CFB1 / CFB8 / CFB128 / OFB / ECB</a:t>
            </a:r>
          </a:p>
          <a:p>
            <a:pPr algn="ctr"/>
            <a:r>
              <a:rPr kumimoji="1" lang="en-US" altLang="ko-Kore-KR" dirty="0"/>
              <a:t>Key Length : 128 / 192 / 256 bit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3131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 @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…;</a:t>
            </a:r>
          </a:p>
          <a:p>
            <a:r>
              <a:rPr lang="en-US" altLang="ko-KR" dirty="0"/>
              <a:t>AES_ENCRYPT(plain</a:t>
            </a:r>
            <a:r>
              <a:rPr lang="ko-KR" altLang="en-US" dirty="0"/>
              <a:t> </a:t>
            </a:r>
            <a:r>
              <a:rPr lang="en-US" altLang="ko-KR" dirty="0"/>
              <a:t>text,</a:t>
            </a:r>
            <a:r>
              <a:rPr lang="ko-KR" altLang="en-US" dirty="0"/>
              <a:t> </a:t>
            </a:r>
            <a:r>
              <a:rPr lang="en-US" altLang="ko-KR" dirty="0"/>
              <a:t>key,</a:t>
            </a:r>
            <a:r>
              <a:rPr lang="ko-KR" altLang="en-US" dirty="0"/>
              <a:t> </a:t>
            </a:r>
            <a:r>
              <a:rPr lang="en-US" altLang="ko-KR" dirty="0"/>
              <a:t>iv);</a:t>
            </a:r>
          </a:p>
          <a:p>
            <a:r>
              <a:rPr lang="en-US" altLang="ko-KR" dirty="0"/>
              <a:t>AES_ENCRYPT(cipher text, key, iv);</a:t>
            </a:r>
          </a:p>
          <a:p>
            <a:r>
              <a:rPr lang="en-US" altLang="ko-KR" dirty="0"/>
              <a:t>SELECT @</a:t>
            </a:r>
            <a:r>
              <a:rPr lang="ko-KR" altLang="en-US" dirty="0" err="1"/>
              <a:t>변수명</a:t>
            </a:r>
            <a:r>
              <a:rPr lang="en-US" altLang="ko-KR" dirty="0"/>
              <a:t>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72C89F-3307-96E4-B6B8-2F5F680A6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764" y="1967053"/>
            <a:ext cx="4106259" cy="32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/>
              <a:t>DB</a:t>
            </a:r>
            <a:r>
              <a:rPr lang="ko-KR" altLang="en-US"/>
              <a:t>에서의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 err="1">
                <a:effectLst/>
                <a:latin typeface="Helvetica" pitchFamily="2" charset="0"/>
              </a:rPr>
              <a:t>美</a:t>
            </a:r>
            <a:r>
              <a:rPr lang="en" altLang="ko-Kore-KR" sz="2400" dirty="0">
                <a:effectLst/>
                <a:latin typeface="Helvetica" pitchFamily="2" charset="0"/>
              </a:rPr>
              <a:t>NIST-PQC </a:t>
            </a:r>
            <a:r>
              <a:rPr lang="ko-KR" altLang="en-US" sz="2400" dirty="0">
                <a:effectLst/>
                <a:latin typeface="Helvetica" pitchFamily="2" charset="0"/>
              </a:rPr>
              <a:t>공모전 최종 </a:t>
            </a:r>
            <a:r>
              <a:rPr lang="ko-KR" altLang="en-US" sz="2400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sz="2400" dirty="0">
                <a:effectLst/>
                <a:latin typeface="Helvetica" pitchFamily="2" charset="0"/>
              </a:rPr>
              <a:t> 군을 기존 </a:t>
            </a:r>
            <a:r>
              <a:rPr lang="ko-KR" altLang="en-US" sz="2400" dirty="0" err="1">
                <a:effectLst/>
                <a:latin typeface="Helvetica" pitchFamily="2" charset="0"/>
              </a:rPr>
              <a:t>암호프로토콜</a:t>
            </a:r>
            <a:r>
              <a:rPr lang="ko-KR" altLang="en-US" sz="2400" dirty="0">
                <a:effectLst/>
                <a:latin typeface="Helvetica" pitchFamily="2" charset="0"/>
              </a:rPr>
              <a:t> 상에 적용 시 연산 성능 테스트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pPr algn="just"/>
            <a:endParaRPr lang="ko-KR" altLang="en-US" sz="2400" dirty="0">
              <a:effectLst/>
              <a:latin typeface="Helvetica" pitchFamily="2" charset="0"/>
            </a:endParaRPr>
          </a:p>
          <a:p>
            <a:pPr algn="just"/>
            <a:r>
              <a:rPr lang="ko-KR" altLang="en-US" sz="2400" dirty="0" err="1">
                <a:effectLst/>
                <a:latin typeface="Helvetica" pitchFamily="2" charset="0"/>
              </a:rPr>
              <a:t>美</a:t>
            </a:r>
            <a:r>
              <a:rPr lang="en" altLang="ko-Kore-KR" sz="2400" dirty="0">
                <a:effectLst/>
                <a:latin typeface="Helvetica" pitchFamily="2" charset="0"/>
              </a:rPr>
              <a:t>NIST-PQC </a:t>
            </a:r>
            <a:r>
              <a:rPr lang="ko-KR" altLang="en-US" sz="2400" dirty="0">
                <a:effectLst/>
                <a:latin typeface="Helvetica" pitchFamily="2" charset="0"/>
              </a:rPr>
              <a:t>공모전 </a:t>
            </a:r>
            <a:r>
              <a:rPr lang="en-US" altLang="ko-KR" sz="2400" dirty="0">
                <a:effectLst/>
                <a:latin typeface="Helvetica" pitchFamily="2" charset="0"/>
              </a:rPr>
              <a:t>4</a:t>
            </a:r>
            <a:r>
              <a:rPr lang="ko-KR" altLang="en-US" sz="2400" dirty="0">
                <a:effectLst/>
                <a:latin typeface="Helvetica" pitchFamily="2" charset="0"/>
              </a:rPr>
              <a:t>라운드 후보 </a:t>
            </a:r>
            <a:r>
              <a:rPr lang="ko-KR" altLang="en-US" sz="2400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sz="2400" dirty="0">
                <a:effectLst/>
                <a:latin typeface="Helvetica" pitchFamily="2" charset="0"/>
              </a:rPr>
              <a:t> 군을 기존 </a:t>
            </a:r>
            <a:r>
              <a:rPr lang="ko-KR" altLang="en-US" sz="2400" dirty="0" err="1">
                <a:effectLst/>
                <a:latin typeface="Helvetica" pitchFamily="2" charset="0"/>
              </a:rPr>
              <a:t>암호프로토콜</a:t>
            </a:r>
            <a:r>
              <a:rPr lang="ko-KR" altLang="en-US" sz="2400" dirty="0">
                <a:effectLst/>
                <a:latin typeface="Helvetica" pitchFamily="2" charset="0"/>
              </a:rPr>
              <a:t> 상에 적용 시 연산 성능 테스트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pPr algn="just"/>
            <a:endParaRPr lang="ko-KR" altLang="en-US" sz="2400" dirty="0">
              <a:effectLst/>
              <a:latin typeface="Helvetica" pitchFamily="2" charset="0"/>
            </a:endParaRPr>
          </a:p>
          <a:p>
            <a:pPr algn="just"/>
            <a:r>
              <a:rPr lang="ko-KR" altLang="en-US" sz="2400" dirty="0">
                <a:effectLst/>
                <a:latin typeface="Helvetica" pitchFamily="2" charset="0"/>
              </a:rPr>
              <a:t> 데이터베이스 재 암호화 성능 테스트 </a:t>
            </a:r>
            <a:r>
              <a:rPr lang="en-US" altLang="ko-KR" sz="2400" dirty="0">
                <a:effectLst/>
                <a:latin typeface="Helvetica" pitchFamily="2" charset="0"/>
              </a:rPr>
              <a:t>(</a:t>
            </a:r>
            <a:r>
              <a:rPr lang="ko-KR" altLang="en-US" sz="2400" dirty="0">
                <a:effectLst/>
                <a:latin typeface="Helvetica" pitchFamily="2" charset="0"/>
              </a:rPr>
              <a:t>기존 </a:t>
            </a:r>
            <a:r>
              <a:rPr lang="en" altLang="ko-Kore-KR" sz="2400" dirty="0">
                <a:effectLst/>
                <a:latin typeface="Helvetica" pitchFamily="2" charset="0"/>
              </a:rPr>
              <a:t>AES-128</a:t>
            </a:r>
            <a:r>
              <a:rPr lang="ko-KR" altLang="en-US" sz="2400" dirty="0">
                <a:effectLst/>
                <a:latin typeface="Helvetica" pitchFamily="2" charset="0"/>
              </a:rPr>
              <a:t>로 암호화된 데이터에 대한 </a:t>
            </a:r>
            <a:r>
              <a:rPr lang="en" altLang="ko-Kore-KR" sz="2400" dirty="0">
                <a:effectLst/>
                <a:latin typeface="Helvetica" pitchFamily="2" charset="0"/>
              </a:rPr>
              <a:t>AES-256</a:t>
            </a:r>
            <a:r>
              <a:rPr lang="ko-KR" altLang="en-US" sz="2400" dirty="0" err="1">
                <a:effectLst/>
                <a:latin typeface="Helvetica" pitchFamily="2" charset="0"/>
              </a:rPr>
              <a:t>으로</a:t>
            </a:r>
            <a:r>
              <a:rPr lang="ko-KR" altLang="en-US" sz="2400" dirty="0">
                <a:effectLst/>
                <a:latin typeface="Helvetica" pitchFamily="2" charset="0"/>
              </a:rPr>
              <a:t> 재암호화</a:t>
            </a:r>
            <a:r>
              <a:rPr lang="en-US" altLang="ko-KR" sz="2400" dirty="0">
                <a:effectLst/>
                <a:latin typeface="Helvetica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7DDB5-C9CB-949A-C283-166DA162C2A2}"/>
              </a:ext>
            </a:extLst>
          </p:cNvPr>
          <p:cNvSpPr txBox="1"/>
          <p:nvPr/>
        </p:nvSpPr>
        <p:spPr>
          <a:xfrm>
            <a:off x="1671974" y="5573035"/>
            <a:ext cx="88472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3200" dirty="0"/>
              <a:t>암호가</a:t>
            </a:r>
            <a:r>
              <a:rPr kumimoji="1" lang="ko-KR" altLang="en-US" sz="3200" dirty="0"/>
              <a:t> 많이 사용되는 </a:t>
            </a:r>
            <a:r>
              <a:rPr kumimoji="1" lang="ko-Kore-KR" altLang="en-US" sz="3200" dirty="0">
                <a:solidFill>
                  <a:srgbClr val="2E75B6"/>
                </a:solidFill>
              </a:rPr>
              <a:t>통신</a:t>
            </a:r>
            <a:r>
              <a:rPr kumimoji="1" lang="ko-Kore-KR" altLang="en-US" sz="3200" dirty="0"/>
              <a:t>과</a:t>
            </a:r>
            <a:r>
              <a:rPr kumimoji="1" lang="ko-KR" altLang="en-US" sz="3200" dirty="0"/>
              <a:t> </a:t>
            </a:r>
            <a:r>
              <a:rPr kumimoji="1" lang="ko-KR" altLang="en-US" sz="3200" dirty="0">
                <a:solidFill>
                  <a:srgbClr val="2E75B6"/>
                </a:solidFill>
              </a:rPr>
              <a:t>데이터베이스</a:t>
            </a:r>
            <a:r>
              <a:rPr kumimoji="1" lang="ko-KR" altLang="en-US" sz="3200" dirty="0"/>
              <a:t>에서</a:t>
            </a:r>
            <a:br>
              <a:rPr kumimoji="1" lang="en-US" altLang="ko-KR" sz="3200" dirty="0"/>
            </a:br>
            <a:r>
              <a:rPr kumimoji="1" lang="ko-KR" altLang="en-US" sz="3200" dirty="0"/>
              <a:t>암호 알고리즘이 변경됨으로 인한 영향을 조사</a:t>
            </a:r>
            <a:endParaRPr kumimoji="1" lang="ko-Kore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1776F4-0428-D5EA-0492-672EEE777F8D}"/>
              </a:ext>
            </a:extLst>
          </p:cNvPr>
          <p:cNvSpPr/>
          <p:nvPr/>
        </p:nvSpPr>
        <p:spPr>
          <a:xfrm>
            <a:off x="411163" y="1064871"/>
            <a:ext cx="11368917" cy="24654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D7D2F-C3F8-A8EB-BA84-B310A2C059C9}"/>
              </a:ext>
            </a:extLst>
          </p:cNvPr>
          <p:cNvSpPr txBox="1"/>
          <p:nvPr/>
        </p:nvSpPr>
        <p:spPr>
          <a:xfrm>
            <a:off x="5310791" y="1639647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solidFill>
                  <a:srgbClr val="C00000"/>
                </a:solidFill>
              </a:rPr>
              <a:t>통신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53ED3-D1C0-4AA3-09FD-4CDC3E6E99C2}"/>
              </a:ext>
            </a:extLst>
          </p:cNvPr>
          <p:cNvSpPr txBox="1"/>
          <p:nvPr/>
        </p:nvSpPr>
        <p:spPr>
          <a:xfrm>
            <a:off x="3925796" y="4238399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400" dirty="0">
                <a:solidFill>
                  <a:srgbClr val="C00000"/>
                </a:solidFill>
              </a:rPr>
              <a:t>응용프로그램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B015D3-47D1-DA47-3EEC-9F26D032D949}"/>
              </a:ext>
            </a:extLst>
          </p:cNvPr>
          <p:cNvSpPr/>
          <p:nvPr/>
        </p:nvSpPr>
        <p:spPr>
          <a:xfrm>
            <a:off x="411163" y="3681412"/>
            <a:ext cx="11368917" cy="153694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dirty="0" err="1"/>
              <a:t>Sysbench</a:t>
            </a:r>
            <a:endParaRPr lang="en" altLang="ko-KR" dirty="0"/>
          </a:p>
          <a:p>
            <a:pPr lvl="1"/>
            <a:r>
              <a:rPr lang="en" altLang="ko-KR" dirty="0"/>
              <a:t>LUA </a:t>
            </a:r>
            <a:r>
              <a:rPr lang="ko-KR" altLang="en-US" dirty="0"/>
              <a:t>스크립트를 이용하고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" altLang="ko-KR" dirty="0"/>
              <a:t>multi-thread </a:t>
            </a:r>
            <a:r>
              <a:rPr lang="ko-KR" altLang="en-US" dirty="0"/>
              <a:t>방식을 지원하는 </a:t>
            </a:r>
            <a:r>
              <a:rPr lang="ko-KR" altLang="en-US" dirty="0">
                <a:solidFill>
                  <a:srgbClr val="2E75B6"/>
                </a:solidFill>
              </a:rPr>
              <a:t>벤치마크</a:t>
            </a:r>
            <a:r>
              <a:rPr lang="en-US" altLang="ko-KR" dirty="0">
                <a:solidFill>
                  <a:srgbClr val="2E75B6"/>
                </a:solidFill>
              </a:rPr>
              <a:t> </a:t>
            </a:r>
            <a:r>
              <a:rPr lang="ko-KR" altLang="en-US" dirty="0">
                <a:solidFill>
                  <a:srgbClr val="2E75B6"/>
                </a:solidFill>
              </a:rPr>
              <a:t>툴</a:t>
            </a:r>
            <a:endParaRPr lang="en-US" altLang="ko-KR" dirty="0">
              <a:solidFill>
                <a:srgbClr val="2E75B6"/>
              </a:solidFill>
            </a:endParaRPr>
          </a:p>
          <a:p>
            <a:pPr lvl="2"/>
            <a:r>
              <a:rPr lang="en-US" altLang="ko-KR" dirty="0"/>
              <a:t>LUA</a:t>
            </a:r>
            <a:r>
              <a:rPr lang="ko-KR" altLang="en-US" dirty="0"/>
              <a:t>는 </a:t>
            </a:r>
            <a:r>
              <a:rPr lang="ko-KR" altLang="en-US" dirty="0" err="1"/>
              <a:t>파이썬과</a:t>
            </a:r>
            <a:r>
              <a:rPr lang="ko-KR" altLang="en-US" dirty="0"/>
              <a:t> 같은 </a:t>
            </a:r>
            <a:r>
              <a:rPr lang="ko-KR" altLang="en-US" dirty="0" err="1"/>
              <a:t>스크립팅</a:t>
            </a:r>
            <a:r>
              <a:rPr lang="ko-KR" altLang="en-US" dirty="0"/>
              <a:t> 언어로 가볍고 빠른 프로그래밍 언어</a:t>
            </a:r>
            <a:endParaRPr lang="en-US" altLang="ko-KR" dirty="0"/>
          </a:p>
          <a:p>
            <a:pPr lvl="1"/>
            <a:endParaRPr lang="en" altLang="ko-KR" dirty="0"/>
          </a:p>
          <a:p>
            <a:pPr lvl="1"/>
            <a:r>
              <a:rPr lang="en" altLang="ko-KR" dirty="0"/>
              <a:t>MySQL/MariaDB </a:t>
            </a:r>
            <a:r>
              <a:rPr lang="ko-KR" altLang="en-US" dirty="0"/>
              <a:t>데이터베이스에서 주로 사용하는 오픈 소스 벤치마크 툴이며 추가적으로 </a:t>
            </a:r>
            <a:r>
              <a:rPr lang="en" altLang="ko-KR" dirty="0"/>
              <a:t>CPU</a:t>
            </a:r>
            <a:r>
              <a:rPr lang="ko-KR" altLang="en-US" dirty="0"/>
              <a:t>에서 디스크 </a:t>
            </a:r>
            <a:r>
              <a:rPr lang="en" altLang="ko-KR" dirty="0"/>
              <a:t>I/O, </a:t>
            </a:r>
            <a:r>
              <a:rPr lang="ko-KR" altLang="en-US" dirty="0"/>
              <a:t>메모리 성능 등의 시스템 테스트도 가능</a:t>
            </a:r>
            <a:r>
              <a:rPr lang="en-US" altLang="ko-KR" dirty="0"/>
              <a:t>(PostgreSQL</a:t>
            </a:r>
            <a:r>
              <a:rPr lang="ko-KR" altLang="en-US" dirty="0"/>
              <a:t>에서도 가능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Sysbench</a:t>
            </a:r>
            <a:r>
              <a:rPr lang="ko-KR" altLang="en-US" dirty="0"/>
              <a:t>는 읽기 작업</a:t>
            </a:r>
            <a:r>
              <a:rPr lang="en-US" altLang="ko-KR" dirty="0"/>
              <a:t>, </a:t>
            </a:r>
            <a:r>
              <a:rPr lang="ko-KR" altLang="en-US" dirty="0"/>
              <a:t>쓰기 작업</a:t>
            </a:r>
            <a:r>
              <a:rPr lang="en-US" altLang="ko-KR" dirty="0"/>
              <a:t>, </a:t>
            </a:r>
            <a:r>
              <a:rPr lang="ko-KR" altLang="en-US" dirty="0"/>
              <a:t>갱신 작업</a:t>
            </a:r>
            <a:r>
              <a:rPr lang="en-US" altLang="ko-KR" dirty="0"/>
              <a:t>, </a:t>
            </a:r>
            <a:r>
              <a:rPr lang="ko-KR" altLang="en-US" dirty="0"/>
              <a:t>트랜잭션 처리 작업 등 다양한 테스트 시나리오를 지원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A8044-F96D-08A6-CF01-867A00B6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5342153"/>
            <a:ext cx="51308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Sysbench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Homebrew</a:t>
            </a:r>
            <a:r>
              <a:rPr lang="ko-KR" altLang="en-US" dirty="0" err="1"/>
              <a:t>를</a:t>
            </a:r>
            <a:r>
              <a:rPr lang="ko-KR" altLang="en-US" dirty="0"/>
              <a:t> 통해서 간단하게 설치 가능</a:t>
            </a:r>
            <a:endParaRPr lang="en-US" altLang="ko-KR" dirty="0"/>
          </a:p>
          <a:p>
            <a:pPr lvl="1"/>
            <a:r>
              <a:rPr lang="en-US" altLang="ko-KR" dirty="0"/>
              <a:t>% brew install </a:t>
            </a:r>
            <a:r>
              <a:rPr lang="en-US" altLang="ko-KR" dirty="0" err="1"/>
              <a:t>sysbench</a:t>
            </a:r>
            <a:endParaRPr lang="en-US" altLang="ko-KR" dirty="0"/>
          </a:p>
          <a:p>
            <a:r>
              <a:rPr lang="ko-KR" altLang="en-US" dirty="0"/>
              <a:t>설치 후 설치된 주소를 찾아야함</a:t>
            </a:r>
            <a:endParaRPr lang="en-US" altLang="ko-KR" dirty="0"/>
          </a:p>
          <a:p>
            <a:pPr lvl="1"/>
            <a:r>
              <a:rPr lang="en" altLang="ko-Kore-KR" dirty="0">
                <a:effectLst/>
                <a:latin typeface="Helvetica Neue" panose="02000503000000020004" pitchFamily="2" charset="0"/>
              </a:rPr>
              <a:t>/opt/homebrew/Cellar/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/1.0.20_5/share/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/</a:t>
            </a:r>
          </a:p>
          <a:p>
            <a:pPr lvl="1"/>
            <a:r>
              <a:rPr lang="ko-KR" altLang="en-US" dirty="0"/>
              <a:t>위 주소에 </a:t>
            </a:r>
            <a:r>
              <a:rPr lang="en-US" altLang="ko-KR" dirty="0"/>
              <a:t>.</a:t>
            </a:r>
            <a:r>
              <a:rPr lang="en-US" altLang="ko-KR" dirty="0" err="1"/>
              <a:t>lua</a:t>
            </a:r>
            <a:r>
              <a:rPr lang="ko-KR" altLang="en-US" dirty="0"/>
              <a:t> 파일이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성능 평가할 </a:t>
            </a:r>
            <a:r>
              <a:rPr lang="en-US" altLang="ko-KR" dirty="0"/>
              <a:t>DBMS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</a:p>
          <a:p>
            <a:pPr lvl="2"/>
            <a:r>
              <a:rPr lang="en-US" altLang="ko-KR" dirty="0"/>
              <a:t>% brew install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pPr lvl="1"/>
            <a:r>
              <a:rPr lang="en-US" altLang="ko-KR" dirty="0"/>
              <a:t>PostgreSQL</a:t>
            </a:r>
          </a:p>
          <a:p>
            <a:pPr lvl="2"/>
            <a:r>
              <a:rPr lang="en-US" altLang="ko-KR" dirty="0"/>
              <a:t>% brew install </a:t>
            </a:r>
            <a:r>
              <a:rPr lang="en-US" altLang="ko-KR" dirty="0" err="1"/>
              <a:t>postgresql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77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% </a:t>
            </a:r>
            <a:r>
              <a:rPr lang="en-US" altLang="ko-KR" dirty="0" err="1"/>
              <a:t>mysql.server</a:t>
            </a:r>
            <a:r>
              <a:rPr lang="en-US" altLang="ko-KR" dirty="0"/>
              <a:t> start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% </a:t>
            </a:r>
            <a:r>
              <a:rPr lang="en-US" altLang="ko-KR" dirty="0" err="1"/>
              <a:t>mysql.server</a:t>
            </a:r>
            <a:r>
              <a:rPr lang="en-US" altLang="ko-KR" dirty="0"/>
              <a:t> stop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%</a:t>
            </a:r>
            <a:r>
              <a:rPr lang="ko-KR" altLang="en-US" dirty="0"/>
              <a:t> </a:t>
            </a:r>
            <a:r>
              <a:rPr lang="en-US" altLang="ko-KR" dirty="0" err="1"/>
              <a:t>mysql_secure_installation</a:t>
            </a:r>
            <a:endParaRPr lang="en-US" altLang="ko-KR" dirty="0"/>
          </a:p>
          <a:p>
            <a:pPr lvl="1"/>
            <a:r>
              <a:rPr lang="ko-KR" altLang="en-US" dirty="0"/>
              <a:t>서버를 </a:t>
            </a:r>
            <a:r>
              <a:rPr lang="en-US" altLang="ko-KR" dirty="0"/>
              <a:t>Start </a:t>
            </a:r>
            <a:r>
              <a:rPr lang="ko-KR" altLang="en-US" dirty="0"/>
              <a:t>한 후 초기 설정을 진행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9E807D-35D6-50EE-6E35-987A3415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309369"/>
            <a:ext cx="7658100" cy="901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19F8AF-BAD5-84DB-6BF4-A37F05C2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4033434"/>
            <a:ext cx="7632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1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307508"/>
            <a:ext cx="11369675" cy="5057775"/>
          </a:xfrm>
        </p:spPr>
        <p:txBody>
          <a:bodyPr/>
          <a:lstStyle/>
          <a:p>
            <a:r>
              <a:rPr lang="en-US" altLang="ko-KR" dirty="0"/>
              <a:t>% </a:t>
            </a:r>
            <a:r>
              <a:rPr lang="en-US" altLang="ko-KR" dirty="0" err="1"/>
              <a:t>mysql</a:t>
            </a:r>
            <a:r>
              <a:rPr lang="en-US" altLang="ko-KR" dirty="0"/>
              <a:t> –u root –p</a:t>
            </a:r>
          </a:p>
          <a:p>
            <a:pPr lvl="1"/>
            <a:r>
              <a:rPr lang="en-US" altLang="ko-KR" dirty="0" err="1"/>
              <a:t>Mysql</a:t>
            </a:r>
            <a:r>
              <a:rPr lang="ko-KR" altLang="en-US" dirty="0"/>
              <a:t>로 접속하는 명령어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 show databases</a:t>
            </a:r>
          </a:p>
          <a:p>
            <a:pPr lvl="1"/>
            <a:r>
              <a:rPr lang="ko-KR" altLang="en-US" dirty="0"/>
              <a:t>현재 생성된 데이터베이스를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5DA113-D0E7-63B4-629A-3866DD63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82724"/>
            <a:ext cx="7772400" cy="27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Sysbench</a:t>
            </a:r>
            <a:r>
              <a:rPr lang="ko-KR" altLang="en-US" dirty="0" err="1"/>
              <a:t>를</a:t>
            </a:r>
            <a:r>
              <a:rPr lang="ko-KR" altLang="en-US" dirty="0"/>
              <a:t> 사용하기 위한 테스트 데이터베이스 생성</a:t>
            </a:r>
            <a:endParaRPr lang="en-US" altLang="ko-KR" dirty="0"/>
          </a:p>
          <a:p>
            <a:pPr lvl="1"/>
            <a:r>
              <a:rPr lang="ko-KR" altLang="en-US" dirty="0"/>
              <a:t>테스트 유저 생성</a:t>
            </a:r>
            <a:endParaRPr lang="en-US" altLang="ko-KR" dirty="0"/>
          </a:p>
          <a:p>
            <a:pPr lvl="2"/>
            <a:r>
              <a:rPr lang="en-US" altLang="ko-KR" dirty="0"/>
              <a:t>create user '</a:t>
            </a:r>
            <a:r>
              <a:rPr lang="en-US" altLang="ko-KR" dirty="0" err="1"/>
              <a:t>sysbench</a:t>
            </a:r>
            <a:r>
              <a:rPr lang="en-US" altLang="ko-KR" dirty="0"/>
              <a:t>'@’%' IDENTIFIED BY '</a:t>
            </a:r>
            <a:r>
              <a:rPr lang="en-US" altLang="ko-KR" dirty="0" err="1"/>
              <a:t>sysbench</a:t>
            </a:r>
            <a:r>
              <a:rPr lang="en-US" altLang="ko-KR" dirty="0"/>
              <a:t>’;</a:t>
            </a:r>
          </a:p>
          <a:p>
            <a:pPr lvl="3"/>
            <a:r>
              <a:rPr lang="en-US" altLang="ko-KR" dirty="0" err="1"/>
              <a:t>sysbench</a:t>
            </a:r>
            <a:r>
              <a:rPr lang="en-US" altLang="ko-KR" dirty="0"/>
              <a:t> </a:t>
            </a:r>
            <a:r>
              <a:rPr lang="ko-KR" altLang="en-US" dirty="0"/>
              <a:t>계정의 외부 접근을 허용하고 </a:t>
            </a:r>
            <a:r>
              <a:rPr lang="en-US" altLang="ko-KR" dirty="0" err="1"/>
              <a:t>sysbench</a:t>
            </a:r>
            <a:r>
              <a:rPr lang="ko-KR" altLang="en-US" dirty="0"/>
              <a:t>라는 비밀번호는 사용함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grant all privileges on </a:t>
            </a:r>
            <a:r>
              <a:rPr lang="en-US" altLang="ko-KR" dirty="0" err="1"/>
              <a:t>sysbench</a:t>
            </a:r>
            <a:r>
              <a:rPr lang="en-US" altLang="ko-KR" dirty="0"/>
              <a:t>.* to </a:t>
            </a:r>
            <a:r>
              <a:rPr lang="en-US" altLang="ko-KR" dirty="0" err="1"/>
              <a:t>sysbench</a:t>
            </a:r>
            <a:r>
              <a:rPr lang="en-US" altLang="ko-KR" dirty="0"/>
              <a:t>;</a:t>
            </a:r>
          </a:p>
          <a:p>
            <a:pPr lvl="3"/>
            <a:r>
              <a:rPr lang="ko-KR" altLang="en-US" dirty="0"/>
              <a:t>권한 부여</a:t>
            </a:r>
            <a:endParaRPr lang="en-US" altLang="ko-KR" dirty="0"/>
          </a:p>
          <a:p>
            <a:pPr lvl="1"/>
            <a:r>
              <a:rPr lang="ko-KR" altLang="en-US" dirty="0"/>
              <a:t>테스트 데이터베이스 생성</a:t>
            </a:r>
            <a:endParaRPr lang="en-US" altLang="ko-KR" dirty="0"/>
          </a:p>
          <a:p>
            <a:pPr lvl="2"/>
            <a:r>
              <a:rPr lang="en-US" altLang="ko-KR" dirty="0"/>
              <a:t>create database </a:t>
            </a:r>
            <a:r>
              <a:rPr lang="en-US" altLang="ko-KR" dirty="0" err="1"/>
              <a:t>sysbench</a:t>
            </a:r>
            <a:r>
              <a:rPr lang="en-US" altLang="ko-KR" dirty="0"/>
              <a:t>;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9B5AD7-0CC3-E7C5-9F78-7E4620DD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39" y="4355024"/>
            <a:ext cx="4349616" cy="25029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1DF475-3094-83FD-B2B2-B6B1EBAE3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96" y="4321651"/>
            <a:ext cx="2914576" cy="25363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724256-3949-2FBD-205D-E96EB94A49FC}"/>
              </a:ext>
            </a:extLst>
          </p:cNvPr>
          <p:cNvSpPr/>
          <p:nvPr/>
        </p:nvSpPr>
        <p:spPr>
          <a:xfrm>
            <a:off x="1487207" y="6392916"/>
            <a:ext cx="2883316" cy="25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1E0D3-D2E1-EB10-FC9C-BCB5E81CD83F}"/>
              </a:ext>
            </a:extLst>
          </p:cNvPr>
          <p:cNvSpPr/>
          <p:nvPr/>
        </p:nvSpPr>
        <p:spPr>
          <a:xfrm>
            <a:off x="7128591" y="6392915"/>
            <a:ext cx="1286989" cy="210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 err="1"/>
                  <a:t>Sysbench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Prepare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ko-KR" dirty="0"/>
                  <a:t> run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ko-KR" dirty="0"/>
                  <a:t> cleanup</a:t>
                </a:r>
                <a:r>
                  <a:rPr lang="ko-KR" altLang="en-US" dirty="0"/>
                  <a:t> 순서로 진행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Prepare : </a:t>
                </a:r>
                <a:r>
                  <a:rPr lang="en-US" altLang="ko-KR" dirty="0" err="1"/>
                  <a:t>sysbench</a:t>
                </a:r>
                <a:r>
                  <a:rPr lang="ko-KR" altLang="en-US" dirty="0"/>
                  <a:t> 벤치마크를 위해서 테스트 데이터를 생성하는 과정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Run : </a:t>
                </a:r>
                <a:r>
                  <a:rPr lang="ko-KR" altLang="en-US" dirty="0"/>
                  <a:t>실제 테스트를 실행 </a:t>
                </a:r>
                <a:r>
                  <a:rPr lang="en-US" altLang="ko-KR" dirty="0"/>
                  <a:t>(.</a:t>
                </a:r>
                <a:r>
                  <a:rPr lang="en-US" altLang="ko-KR" dirty="0" err="1"/>
                  <a:t>lua</a:t>
                </a:r>
                <a:r>
                  <a:rPr lang="ko-KR" altLang="en-US" dirty="0"/>
                  <a:t> 에 따라서 다른 테스트를 진행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Cleanup : </a:t>
                </a:r>
                <a:r>
                  <a:rPr lang="ko-KR" altLang="en-US" dirty="0"/>
                  <a:t>테스트 데이터를 삭제하는 과정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기본적인 읽고 쓰기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그리고 삽입 테스트를 진행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oltp_read_only.lua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읽고 쓰기 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oltp_insert.lua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삽입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54AE868-E861-D25B-92C3-CCAC5C47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68" y="4770257"/>
            <a:ext cx="7336463" cy="18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3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% 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-host=localhost \</a:t>
            </a:r>
            <a:br>
              <a:rPr lang="en" altLang="ko-Kore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-port=3306 --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-user=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\</a:t>
            </a:r>
            <a:br>
              <a:rPr lang="en" altLang="ko-Kore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-password=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--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mysql-db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=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\</a:t>
            </a:r>
            <a:br>
              <a:rPr lang="en" altLang="ko-Kore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--table-size=544444 --tables=5 \</a:t>
            </a:r>
            <a:br>
              <a:rPr lang="en" altLang="ko-Kore-KR" dirty="0">
                <a:effectLst/>
                <a:latin typeface="Helvetica Neue" panose="02000503000000020004" pitchFamily="2" charset="0"/>
              </a:rPr>
            </a:br>
            <a:r>
              <a:rPr lang="en" altLang="ko-Kore-KR" dirty="0">
                <a:effectLst/>
                <a:latin typeface="Helvetica Neue" panose="02000503000000020004" pitchFamily="2" charset="0"/>
              </a:rPr>
              <a:t>/opt/homebrew/Cellar/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/1.0.20_5/share/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sysbench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/</a:t>
            </a:r>
            <a:r>
              <a:rPr lang="en" altLang="ko-Kore-KR" dirty="0" err="1">
                <a:effectLst/>
                <a:latin typeface="Helvetica Neue" panose="02000503000000020004" pitchFamily="2" charset="0"/>
              </a:rPr>
              <a:t>oltp_read_write.lua</a:t>
            </a:r>
            <a:r>
              <a:rPr lang="en" altLang="ko-Kore-KR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ore-KR" b="1" dirty="0">
                <a:solidFill>
                  <a:srgbClr val="2E75B6"/>
                </a:solidFill>
                <a:effectLst/>
                <a:latin typeface="Helvetica Neue" panose="02000503000000020004" pitchFamily="2" charset="0"/>
              </a:rPr>
              <a:t>prepare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개의 테이블에 </a:t>
            </a:r>
            <a:r>
              <a:rPr lang="en-US" altLang="ko-KR" dirty="0"/>
              <a:t>544444</a:t>
            </a:r>
            <a:r>
              <a:rPr lang="ko-KR" altLang="en-US" dirty="0"/>
              <a:t>개의 데이터</a:t>
            </a:r>
            <a:br>
              <a:rPr lang="en-US" altLang="ko-KR" dirty="0"/>
            </a:br>
            <a:r>
              <a:rPr lang="ko-KR" altLang="en-US" dirty="0" err="1"/>
              <a:t>를</a:t>
            </a:r>
            <a:r>
              <a:rPr lang="ko-KR" altLang="en-US" dirty="0"/>
              <a:t>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594836-856C-8641-2195-7682B75D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91" y="3692669"/>
            <a:ext cx="4130964" cy="30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4498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657</Words>
  <Application>Microsoft Macintosh PowerPoint</Application>
  <PresentationFormat>와이드스크린</PresentationFormat>
  <Paragraphs>98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AppleGothic</vt:lpstr>
      <vt:lpstr>맑은 고딕</vt:lpstr>
      <vt:lpstr>Arial</vt:lpstr>
      <vt:lpstr>Cambria Math</vt:lpstr>
      <vt:lpstr>Helvetica</vt:lpstr>
      <vt:lpstr>Helvetica Neue</vt:lpstr>
      <vt:lpstr>CryptoCraft 테마</vt:lpstr>
      <vt:lpstr>제목 테마</vt:lpstr>
      <vt:lpstr>Sysbench 분석 및 MySQL 활용</vt:lpstr>
      <vt:lpstr>1. DB에서의 성능 평가</vt:lpstr>
      <vt:lpstr>2. Sysbench</vt:lpstr>
      <vt:lpstr>2. Sysbench</vt:lpstr>
      <vt:lpstr>3. MySQL</vt:lpstr>
      <vt:lpstr>3. MySQL</vt:lpstr>
      <vt:lpstr>3. MySQL</vt:lpstr>
      <vt:lpstr>3. MySQL</vt:lpstr>
      <vt:lpstr>3. MySQL</vt:lpstr>
      <vt:lpstr>3. MySQL</vt:lpstr>
      <vt:lpstr>3. MySQL</vt:lpstr>
      <vt:lpstr>3. MySQL</vt:lpstr>
      <vt:lpstr>3. MySQL</vt:lpstr>
      <vt:lpstr>3. MySQL</vt:lpstr>
      <vt:lpstr>3. MySQL</vt:lpstr>
      <vt:lpstr>3. MySQL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69</cp:revision>
  <dcterms:created xsi:type="dcterms:W3CDTF">2019-03-05T04:29:07Z</dcterms:created>
  <dcterms:modified xsi:type="dcterms:W3CDTF">2023-08-23T17:31:53Z</dcterms:modified>
</cp:coreProperties>
</file>