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엄시우" initials="엄시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commentAuthors" Target="commentAuthors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134956B-76A2-4412-84FE-B871DE2A4E89}" type="datetime1">
              <a:rPr lang="en-US" altLang="ko-KR"/>
              <a:pPr lvl="0">
                <a:defRPr/>
              </a:pPr>
              <a:t>3/29/2020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8A0221D-97A3-44B1-8718-1A31815C90F6}" type="slidenum">
              <a:rPr lang="en-US" altLang="ko-KR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endParaRPr lang="ko-KR"/>
          </a:p>
          <a:p>
            <a:pPr>
              <a:spcBef>
                <a:spcPct val="20000"/>
              </a:spcBef>
              <a:defRPr/>
            </a:pPr>
            <a:r>
              <a:rPr lang="ko-KR">
                <a:ea typeface="맑은 고딕"/>
              </a:rPr>
              <a:t>스마트 워치 혹은 스마트 밴드 </a:t>
            </a:r>
            <a:r>
              <a:rPr lang="en-US" altLang="ko-KR">
                <a:ea typeface="맑은 고딕"/>
              </a:rPr>
              <a:t>(</a:t>
            </a:r>
            <a:r>
              <a:rPr lang="ko-KR">
                <a:ea typeface="맑은 고딕"/>
              </a:rPr>
              <a:t>이하 웨어러블 기기</a:t>
            </a:r>
            <a:r>
              <a:rPr lang="en-US" altLang="ko-KR">
                <a:ea typeface="맑은 고딕"/>
              </a:rPr>
              <a:t>)</a:t>
            </a:r>
            <a:r>
              <a:rPr lang="ko-KR">
                <a:ea typeface="맑은 고딕"/>
              </a:rPr>
              <a:t>의 사용이 보편화되어 가고 있는 </a:t>
            </a:r>
            <a:endParaRPr lang="ko-KR">
              <a:ea typeface="맑은 고딕"/>
            </a:endParaRPr>
          </a:p>
          <a:p>
            <a:pPr>
              <a:spcBef>
                <a:spcPct val="20000"/>
              </a:spcBef>
              <a:defRPr/>
            </a:pPr>
            <a:r>
              <a:rPr lang="ko-KR"/>
              <a:t>시대 흐름에 맞춰 웨어러블 기기를 활용한 간단하면서도 안전한 사용자 인증방법 </a:t>
            </a:r>
            <a:endParaRPr lang="ko-KR"/>
          </a:p>
          <a:p>
            <a:pPr>
              <a:spcBef>
                <a:spcPct val="20000"/>
              </a:spcBef>
              <a:defRPr/>
            </a:pPr>
            <a:endParaRPr lang="ko-KR"/>
          </a:p>
          <a:p>
            <a:pPr marL="266700" indent="-306070">
              <a:spcBef>
                <a:spcPct val="20000"/>
              </a:spcBef>
              <a:buFont typeface="Arial"/>
              <a:buChar char="•"/>
              <a:defRPr/>
            </a:pPr>
            <a:endParaRPr lang="ko-KR"/>
          </a:p>
          <a:p>
            <a:pPr lvl="0">
              <a:defRPr/>
            </a:pPr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8A0221D-97A3-44B1-8718-1A31815C90F6}" type="slidenum">
              <a:rPr lang="en-US" altLang="ko-KR"/>
              <a:pPr lvl="0"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endParaRPr lang="ko-KR"/>
          </a:p>
          <a:p>
            <a:pPr>
              <a:spcBef>
                <a:spcPct val="20000"/>
              </a:spcBef>
              <a:defRPr/>
            </a:pPr>
            <a:r>
              <a:rPr lang="ko-KR">
                <a:ea typeface="맑은 고딕"/>
              </a:rPr>
              <a:t>스마트 워치 혹은 스마트 밴드 </a:t>
            </a:r>
            <a:r>
              <a:rPr lang="en-US" altLang="ko-KR">
                <a:ea typeface="맑은 고딕"/>
              </a:rPr>
              <a:t>(</a:t>
            </a:r>
            <a:r>
              <a:rPr lang="ko-KR">
                <a:ea typeface="맑은 고딕"/>
              </a:rPr>
              <a:t>이하 웨어러블 기기</a:t>
            </a:r>
            <a:r>
              <a:rPr lang="en-US" altLang="ko-KR">
                <a:ea typeface="맑은 고딕"/>
              </a:rPr>
              <a:t>)</a:t>
            </a:r>
            <a:r>
              <a:rPr lang="ko-KR">
                <a:ea typeface="맑은 고딕"/>
              </a:rPr>
              <a:t>의 사용이 보편화되어 가고 있는 </a:t>
            </a:r>
            <a:endParaRPr lang="ko-KR">
              <a:ea typeface="맑은 고딕"/>
            </a:endParaRPr>
          </a:p>
          <a:p>
            <a:pPr>
              <a:spcBef>
                <a:spcPct val="20000"/>
              </a:spcBef>
              <a:defRPr/>
            </a:pPr>
            <a:r>
              <a:rPr lang="ko-KR"/>
              <a:t>시대 흐름에 맞춰 웨어러블 기기를 활용한 간단하면서도 안전한 사용자 인증방법 </a:t>
            </a:r>
            <a:endParaRPr lang="ko-KR"/>
          </a:p>
          <a:p>
            <a:pPr>
              <a:spcBef>
                <a:spcPct val="20000"/>
              </a:spcBef>
              <a:defRPr/>
            </a:pPr>
            <a:endParaRPr lang="ko-KR"/>
          </a:p>
          <a:p>
            <a:pPr marL="266700" indent="-306070">
              <a:spcBef>
                <a:spcPct val="20000"/>
              </a:spcBef>
              <a:buFont typeface="Arial"/>
              <a:buChar char="•"/>
              <a:defRPr/>
            </a:pPr>
            <a:endParaRPr lang="ko-KR"/>
          </a:p>
          <a:p>
            <a:pPr lvl="0">
              <a:defRPr/>
            </a:pPr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8A0221D-97A3-44B1-8718-1A31815C90F6}" type="slidenum">
              <a:rPr lang="en-US" altLang="ko-KR"/>
              <a:pPr lvl="0"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endParaRPr lang="ko-KR">
              <a:ea typeface="맑은 고딕"/>
            </a:endParaRPr>
          </a:p>
          <a:p>
            <a:pPr>
              <a:spcBef>
                <a:spcPct val="20000"/>
              </a:spcBef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8A0221D-97A3-44B1-8718-1A31815C90F6}" type="slidenum">
              <a:rPr lang="en-US" altLang="ko-KR"/>
              <a:pPr lvl="0"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endParaRPr lang="ko-KR">
              <a:ea typeface="맑은 고딕"/>
            </a:endParaRPr>
          </a:p>
          <a:p>
            <a:pPr>
              <a:spcBef>
                <a:spcPct val="20000"/>
              </a:spcBef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8A0221D-97A3-44B1-8718-1A31815C90F6}" type="slidenum">
              <a:rPr lang="en-US" altLang="ko-KR"/>
              <a:pPr lvl="0"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endParaRPr lang="ko-KR">
              <a:ea typeface="맑은 고딕"/>
            </a:endParaRPr>
          </a:p>
          <a:p>
            <a:pPr>
              <a:spcBef>
                <a:spcPct val="20000"/>
              </a:spcBef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8A0221D-97A3-44B1-8718-1A31815C90F6}" type="slidenum">
              <a:rPr lang="en-US" altLang="ko-KR"/>
              <a:pPr lvl="0"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defRPr/>
            </a:pPr>
            <a:endParaRPr lang="ko-KR">
              <a:ea typeface="맑은 고딕"/>
            </a:endParaRPr>
          </a:p>
          <a:p>
            <a:pPr>
              <a:spcBef>
                <a:spcPct val="20000"/>
              </a:spcBef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8A0221D-97A3-44B1-8718-1A31815C90F6}" type="slidenum">
              <a:rPr lang="en-US" altLang="ko-KR"/>
              <a:pPr lvl="0"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7955E-F8FA-4DAD-95C8-D9737B451176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A6B8-A3B3-4E09-A536-1F9DFCA0FAE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1160" y="3343917"/>
            <a:ext cx="6281228" cy="1386029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600" b="1" err="1">
                <a:solidFill>
                  <a:srgbClr val="17375E"/>
                </a:solidFill>
                <a:latin typeface="맑은 고딕"/>
                <a:ea typeface="맑은 고딕"/>
                <a:cs typeface="맑은 고딕"/>
              </a:rPr>
              <a:t>스마트폰과</a:t>
            </a:r>
            <a:r>
              <a:rPr lang="en-US" sz="3600" b="1">
                <a:solidFill>
                  <a:srgbClr val="17375E"/>
                </a:solidFill>
                <a:latin typeface="맑은 고딕"/>
                <a:ea typeface="맑은 고딕"/>
                <a:cs typeface="맑은 고딕"/>
              </a:rPr>
              <a:t> </a:t>
            </a:r>
            <a:r>
              <a:rPr lang="en-US" sz="3600" b="1" err="1">
                <a:solidFill>
                  <a:srgbClr val="17375E"/>
                </a:solidFill>
                <a:latin typeface="맑은 고딕"/>
                <a:ea typeface="맑은 고딕"/>
                <a:cs typeface="맑은 고딕"/>
              </a:rPr>
              <a:t>스마트워치를</a:t>
            </a:r>
            <a:r>
              <a:rPr lang="en-US" sz="3600" b="1">
                <a:solidFill>
                  <a:srgbClr val="17375E"/>
                </a:solidFill>
                <a:latin typeface="맑은 고딕"/>
                <a:ea typeface="맑은 고딕"/>
                <a:cs typeface="맑은 고딕"/>
              </a:rPr>
              <a:t> </a:t>
            </a:r>
            <a:r>
              <a:rPr lang="en-US" sz="3600">
                <a:latin typeface="맑은 고딕"/>
                <a:ea typeface="맑은 고딕"/>
                <a:cs typeface="맑은 고딕"/>
              </a:rPr>
              <a:t>​</a:t>
            </a:r>
            <a:endParaRPr lang="ko-KR"/>
          </a:p>
          <a:p>
            <a:pPr algn="ctr" rtl="0"/>
            <a:r>
              <a:rPr lang="en-US" sz="3600" b="1" err="1">
                <a:solidFill>
                  <a:srgbClr val="17375E"/>
                </a:solidFill>
                <a:latin typeface="맑은 고딕"/>
                <a:ea typeface="맑은 고딕"/>
                <a:cs typeface="맑은 고딕"/>
              </a:rPr>
              <a:t>활용한</a:t>
            </a:r>
            <a:r>
              <a:rPr lang="en-US" sz="3600" b="1">
                <a:solidFill>
                  <a:srgbClr val="17375E"/>
                </a:solidFill>
                <a:latin typeface="맑은 고딕"/>
                <a:ea typeface="맑은 고딕"/>
                <a:cs typeface="맑은 고딕"/>
              </a:rPr>
              <a:t> </a:t>
            </a:r>
            <a:r>
              <a:rPr lang="en-US" sz="3600" b="1" err="1">
                <a:solidFill>
                  <a:srgbClr val="17375E"/>
                </a:solidFill>
                <a:latin typeface="맑은 고딕"/>
                <a:ea typeface="맑은 고딕"/>
                <a:cs typeface="맑은 고딕"/>
              </a:rPr>
              <a:t>사용자</a:t>
            </a:r>
            <a:r>
              <a:rPr lang="en-US" sz="3600" b="1">
                <a:solidFill>
                  <a:srgbClr val="17375E"/>
                </a:solidFill>
                <a:latin typeface="맑은 고딕"/>
                <a:ea typeface="맑은 고딕"/>
                <a:cs typeface="맑은 고딕"/>
              </a:rPr>
              <a:t> </a:t>
            </a:r>
            <a:r>
              <a:rPr lang="en-US" sz="3600" b="1" err="1">
                <a:solidFill>
                  <a:srgbClr val="17375E"/>
                </a:solidFill>
                <a:latin typeface="맑은 고딕"/>
                <a:ea typeface="맑은 고딕"/>
                <a:cs typeface="맑은 고딕"/>
              </a:rPr>
              <a:t>인증</a:t>
            </a:r>
            <a:r>
              <a:rPr lang="en-US" sz="3600">
                <a:latin typeface="맑은 고딕"/>
                <a:ea typeface="맑은 고딕"/>
                <a:cs typeface="맑은 고딕"/>
              </a:rPr>
              <a:t>​</a:t>
            </a:r>
            <a:endParaRPr lang="ko-KR" altLang="en-US" sz="3600">
              <a:ea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2411" y="4910527"/>
            <a:ext cx="2194315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000" b="1">
                <a:solidFill>
                  <a:schemeClr val="tx2">
                    <a:lumMod val="75000"/>
                  </a:schemeClr>
                </a:solidFill>
                <a:ea typeface="맑은 고딕"/>
              </a:rPr>
              <a:t>1395030 </a:t>
            </a:r>
            <a:r>
              <a:rPr lang="en-US" altLang="ko-KR" sz="2000" b="1" err="1">
                <a:solidFill>
                  <a:schemeClr val="tx2">
                    <a:lumMod val="75000"/>
                  </a:schemeClr>
                </a:solidFill>
                <a:ea typeface="맑은 고딕"/>
              </a:rPr>
              <a:t>엄시우</a:t>
            </a:r>
            <a:endParaRPr lang="en-US" altLang="ko-KR" sz="2000" b="1">
              <a:solidFill>
                <a:schemeClr val="tx2">
                  <a:lumMod val="75000"/>
                </a:schemeClr>
              </a:solidFill>
              <a:ea typeface="맑은 고딕"/>
            </a:endParaRPr>
          </a:p>
          <a:p>
            <a:pPr algn="ctr"/>
            <a:r>
              <a:rPr lang="en-US" altLang="ko-KR" sz="2000" b="1">
                <a:solidFill>
                  <a:schemeClr val="tx2">
                    <a:lumMod val="75000"/>
                  </a:schemeClr>
                </a:solidFill>
                <a:ea typeface="맑은 고딕"/>
              </a:rPr>
              <a:t>1791224 </a:t>
            </a:r>
            <a:r>
              <a:rPr lang="en-US" altLang="ko-KR" sz="2000" b="1" err="1">
                <a:solidFill>
                  <a:schemeClr val="tx2">
                    <a:lumMod val="75000"/>
                  </a:schemeClr>
                </a:solidFill>
                <a:ea typeface="맑은 고딕"/>
              </a:rPr>
              <a:t>심민주</a:t>
            </a:r>
            <a:endParaRPr lang="en-US" altLang="ko-KR" sz="2000" b="1">
              <a:solidFill>
                <a:schemeClr val="tx2">
                  <a:lumMod val="75000"/>
                </a:schemeClr>
              </a:solidFill>
              <a:ea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8476" y="3061935"/>
            <a:ext cx="251992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 anchor="t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  <a:ea typeface="맑은 고딕"/>
              </a:rPr>
              <a:t>..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D50C110-8114-426B-9593-57FB639AFB13}"/>
              </a:ext>
            </a:extLst>
          </p:cNvPr>
          <p:cNvGrpSpPr/>
          <p:nvPr/>
        </p:nvGrpSpPr>
        <p:grpSpPr>
          <a:xfrm rot="10800000">
            <a:off x="1428835" y="2873342"/>
            <a:ext cx="6281145" cy="372605"/>
            <a:chOff x="1917700" y="-685800"/>
            <a:chExt cx="4742698" cy="484632"/>
          </a:xfrm>
        </p:grpSpPr>
        <p:sp>
          <p:nvSpPr>
            <p:cNvPr id="14" name="갈매기형 수장 5">
              <a:extLst>
                <a:ext uri="{FF2B5EF4-FFF2-40B4-BE49-F238E27FC236}">
                  <a16:creationId xmlns:a16="http://schemas.microsoft.com/office/drawing/2014/main" id="{E368A281-63E6-4D4A-92E4-0190ED22EDDD}"/>
                </a:ext>
              </a:extLst>
            </p:cNvPr>
            <p:cNvSpPr/>
            <p:nvPr/>
          </p:nvSpPr>
          <p:spPr>
            <a:xfrm>
              <a:off x="1917700" y="-685800"/>
              <a:ext cx="484632" cy="484632"/>
            </a:xfrm>
            <a:prstGeom prst="chevr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46F848-814C-44C1-BED5-94699DC6F0BB}"/>
                </a:ext>
              </a:extLst>
            </p:cNvPr>
            <p:cNvSpPr/>
            <p:nvPr/>
          </p:nvSpPr>
          <p:spPr>
            <a:xfrm>
              <a:off x="2170686" y="-685800"/>
              <a:ext cx="4489712" cy="4846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맑은 고딕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C451D07-C61D-4048-8435-9FD13C080FEA}"/>
              </a:ext>
            </a:extLst>
          </p:cNvPr>
          <p:cNvSpPr txBox="1"/>
          <p:nvPr/>
        </p:nvSpPr>
        <p:spPr>
          <a:xfrm>
            <a:off x="1422841" y="2881930"/>
            <a:ext cx="6038317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ko-KR" b="1" err="1">
                <a:solidFill>
                  <a:schemeClr val="bg1"/>
                </a:solidFill>
                <a:latin typeface="SeoulNamsan CL"/>
                <a:ea typeface="SeoulNamsan CL"/>
              </a:rPr>
              <a:t>사이버보안</a:t>
            </a:r>
            <a:r>
              <a:rPr lang="en-US" altLang="ko-KR" b="1">
                <a:solidFill>
                  <a:schemeClr val="bg1"/>
                </a:solidFill>
                <a:latin typeface="SeoulNamsan CL"/>
                <a:ea typeface="SeoulNamsan CL"/>
              </a:rPr>
              <a:t> </a:t>
            </a:r>
            <a:r>
              <a:rPr lang="en-US" altLang="ko-KR" b="1" err="1">
                <a:solidFill>
                  <a:schemeClr val="bg1"/>
                </a:solidFill>
                <a:latin typeface="SeoulNamsan CL"/>
                <a:ea typeface="SeoulNamsan CL"/>
              </a:rPr>
              <a:t>캡스톤</a:t>
            </a:r>
            <a:r>
              <a:rPr lang="en-US" altLang="ko-KR" b="1">
                <a:solidFill>
                  <a:schemeClr val="bg1"/>
                </a:solidFill>
                <a:latin typeface="SeoulNamsan CL"/>
                <a:ea typeface="SeoulNamsan CL"/>
              </a:rPr>
              <a:t> </a:t>
            </a:r>
            <a:r>
              <a:rPr lang="en-US" altLang="ko-KR" b="1" err="1">
                <a:solidFill>
                  <a:schemeClr val="bg1"/>
                </a:solidFill>
                <a:latin typeface="SeoulNamsan CL"/>
                <a:ea typeface="SeoulNamsan CL"/>
              </a:rPr>
              <a:t>디자인</a:t>
            </a:r>
            <a:endParaRPr lang="en-US" altLang="ko-KR" b="1">
              <a:solidFill>
                <a:schemeClr val="bg1"/>
              </a:solidFill>
              <a:latin typeface="SeoulNamsan CL"/>
              <a:ea typeface="SeoulNamsan CL" panose="02020603020101020101" pitchFamily="18" charset="-127"/>
            </a:endParaRPr>
          </a:p>
        </p:txBody>
      </p:sp>
      <p:sp>
        <p:nvSpPr>
          <p:cNvPr id="2" name="직각 삼각형[R] 7">
            <a:extLst>
              <a:ext uri="{FF2B5EF4-FFF2-40B4-BE49-F238E27FC236}">
                <a16:creationId xmlns:a16="http://schemas.microsoft.com/office/drawing/2014/main" id="{0617CEA3-60E6-44EA-ACF9-DCC4A0D68FA3}"/>
              </a:ext>
            </a:extLst>
          </p:cNvPr>
          <p:cNvSpPr/>
          <p:nvPr/>
        </p:nvSpPr>
        <p:spPr>
          <a:xfrm rot="10800000">
            <a:off x="8463870" y="-6127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F68A70-7C86-49AE-B399-6378207E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60" y="946452"/>
            <a:ext cx="1736999" cy="17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07969" y="2300514"/>
            <a:ext cx="3328325" cy="2354427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6000" b="1">
                <a:solidFill>
                  <a:srgbClr val="17375E"/>
                </a:solidFill>
                <a:latin typeface="나눔스퀘어"/>
                <a:ea typeface="맑은 고딕"/>
                <a:cs typeface="맑은 고딕"/>
              </a:rPr>
              <a:t>THANK </a:t>
            </a:r>
            <a:r>
              <a:rPr lang="en-US" sz="6000">
                <a:latin typeface="나눔스퀘어"/>
                <a:ea typeface="맑은 고딕"/>
                <a:cs typeface="맑은 고딕"/>
              </a:rPr>
              <a:t>​</a:t>
            </a:r>
          </a:p>
          <a:p>
            <a:pPr algn="ctr" rtl="0"/>
            <a:r>
              <a:rPr lang="en-US" sz="6000" b="1">
                <a:solidFill>
                  <a:srgbClr val="17375E"/>
                </a:solidFill>
                <a:latin typeface="나눔스퀘어"/>
                <a:ea typeface="맑은 고딕"/>
                <a:cs typeface="맑은 고딕"/>
              </a:rPr>
              <a:t>YOU</a:t>
            </a:r>
            <a:r>
              <a:rPr lang="ko-KR" sz="6000">
                <a:latin typeface="맑은 고딕"/>
                <a:ea typeface="나눔스퀘어"/>
                <a:cs typeface="맑은 고딕"/>
              </a:rPr>
              <a:t>​</a:t>
            </a:r>
            <a:endParaRPr lang="ko-KR" altLang="en-US" sz="6000">
              <a:ea typeface="나눔스퀘어"/>
            </a:endParaRPr>
          </a:p>
        </p:txBody>
      </p:sp>
      <p:sp>
        <p:nvSpPr>
          <p:cNvPr id="2" name="직각 삼각형[R] 7">
            <a:extLst>
              <a:ext uri="{FF2B5EF4-FFF2-40B4-BE49-F238E27FC236}">
                <a16:creationId xmlns:a16="http://schemas.microsoft.com/office/drawing/2014/main" id="{B2B4A106-2137-4FE9-B142-E4084C396E12}"/>
              </a:ext>
            </a:extLst>
          </p:cNvPr>
          <p:cNvSpPr/>
          <p:nvPr/>
        </p:nvSpPr>
        <p:spPr>
          <a:xfrm rot="10800000">
            <a:off x="8463870" y="8250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331641" y="3081154"/>
            <a:ext cx="2882199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 anchor="t">
            <a:spAutoFit/>
          </a:bodyPr>
          <a:lstStyle/>
          <a:p>
            <a:r>
              <a:rPr lang="en-US" altLang="ko-KR" sz="40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CONTENTS</a:t>
            </a:r>
            <a:endParaRPr lang="ko-KR" altLang="en-US" sz="40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1489" y="1348676"/>
            <a:ext cx="0" cy="4320480"/>
          </a:xfrm>
          <a:prstGeom prst="line">
            <a:avLst/>
          </a:prstGeom>
          <a:ln w="222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08104" y="993503"/>
            <a:ext cx="67839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 anchor="t">
            <a:spAutoFit/>
          </a:bodyPr>
          <a:lstStyle/>
          <a:p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01</a:t>
            </a:r>
            <a:endParaRPr lang="ko-KR" altLang="en-US" sz="32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20072" y="1290837"/>
            <a:ext cx="108846" cy="11264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224230" y="2732797"/>
            <a:ext cx="114037" cy="11084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7365D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1547500"/>
            <a:ext cx="18473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 anchor="t">
            <a:spAutoFit/>
          </a:bodyPr>
          <a:lstStyle/>
          <a:p>
            <a:endParaRPr lang="ko-KR" altLang="en-US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8104" y="2433663"/>
            <a:ext cx="67839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 anchor="t">
            <a:spAutoFit/>
          </a:bodyPr>
          <a:lstStyle/>
          <a:p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02</a:t>
            </a:r>
            <a:endParaRPr lang="ko-KR" altLang="en-US" sz="32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08104" y="3755746"/>
            <a:ext cx="67839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 anchor="t">
            <a:spAutoFit/>
          </a:bodyPr>
          <a:lstStyle/>
          <a:p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03</a:t>
            </a:r>
            <a:endParaRPr lang="ko-KR" altLang="en-US" sz="32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08104" y="5003885"/>
            <a:ext cx="678391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 anchor="t">
            <a:spAutoFit/>
          </a:bodyPr>
          <a:lstStyle/>
          <a:p>
            <a:r>
              <a:rPr lang="en-US" altLang="ko-KR" sz="32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04</a:t>
            </a:r>
            <a:endParaRPr lang="ko-KR" altLang="en-US" sz="32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8827" y="5579948"/>
            <a:ext cx="18473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 anchor="t">
            <a:spAutoFit/>
          </a:bodyPr>
          <a:lstStyle/>
          <a:p>
            <a:endParaRPr lang="en-US" altLang="ko-KR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226081" y="4139788"/>
            <a:ext cx="114037" cy="11084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225585" y="5607648"/>
            <a:ext cx="114037" cy="110847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[R] 7">
            <a:extLst>
              <a:ext uri="{FF2B5EF4-FFF2-40B4-BE49-F238E27FC236}">
                <a16:creationId xmlns:a16="http://schemas.microsoft.com/office/drawing/2014/main" id="{F33BD2F0-5ACE-4B46-9C23-B8871B520810}"/>
              </a:ext>
            </a:extLst>
          </p:cNvPr>
          <p:cNvSpPr/>
          <p:nvPr/>
        </p:nvSpPr>
        <p:spPr>
          <a:xfrm rot="10800000">
            <a:off x="8463870" y="-6127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3D335-C9A7-4A6E-8293-1A08B667251F}"/>
              </a:ext>
            </a:extLst>
          </p:cNvPr>
          <p:cNvSpPr txBox="1"/>
          <p:nvPr/>
        </p:nvSpPr>
        <p:spPr>
          <a:xfrm>
            <a:off x="5505772" y="4372459"/>
            <a:ext cx="27238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주요 기능 &amp; 작동 원리</a:t>
            </a:r>
            <a:endParaRPr lang="ko-KR" b="1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algn="l"/>
            <a:endParaRPr lang="ko-KR" altLang="en-US" b="1"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BA433F-16ED-41DF-B958-ED3638DBB6DC}"/>
              </a:ext>
            </a:extLst>
          </p:cNvPr>
          <p:cNvSpPr txBox="1"/>
          <p:nvPr/>
        </p:nvSpPr>
        <p:spPr>
          <a:xfrm>
            <a:off x="5505771" y="3026043"/>
            <a:ext cx="27238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solidFill>
                  <a:schemeClr val="tx2">
                    <a:lumMod val="75000"/>
                  </a:schemeClr>
                </a:solidFill>
                <a:latin typeface="Malgun Gothic"/>
                <a:ea typeface="나눔스퀘어"/>
              </a:rPr>
              <a:t>주제 소개 </a:t>
            </a:r>
            <a:r>
              <a:rPr lang="ko-KR" b="1">
                <a:solidFill>
                  <a:schemeClr val="tx2">
                    <a:lumMod val="75000"/>
                  </a:schemeClr>
                </a:solidFill>
                <a:latin typeface="Malgun Gothic"/>
                <a:ea typeface="나눔스퀘어"/>
              </a:rPr>
              <a:t>&amp; </a:t>
            </a:r>
            <a:r>
              <a:rPr lang="ko-KR" altLang="en-US" b="1">
                <a:solidFill>
                  <a:schemeClr val="tx2">
                    <a:lumMod val="75000"/>
                  </a:schemeClr>
                </a:solidFill>
                <a:latin typeface="Malgun Gothic"/>
                <a:ea typeface="나눔스퀘어"/>
              </a:rPr>
              <a:t>제안 배경</a:t>
            </a:r>
            <a:endParaRPr lang="ko-KR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algn="l"/>
            <a:endParaRPr lang="ko-KR" b="1">
              <a:solidFill>
                <a:schemeClr val="tx2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45692-ACDA-445F-9817-B7BBF7AB2660}"/>
              </a:ext>
            </a:extLst>
          </p:cNvPr>
          <p:cNvSpPr txBox="1"/>
          <p:nvPr/>
        </p:nvSpPr>
        <p:spPr>
          <a:xfrm>
            <a:off x="5525143" y="1573076"/>
            <a:ext cx="27238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>
                <a:solidFill>
                  <a:schemeClr val="tx2">
                    <a:lumMod val="75000"/>
                  </a:schemeClr>
                </a:solidFill>
                <a:latin typeface="Malgun Gothic"/>
                <a:ea typeface="나눔스퀘어"/>
              </a:rPr>
              <a:t>팀 소개</a:t>
            </a:r>
            <a:endParaRPr lang="ko-KR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algn="l"/>
            <a:endParaRPr lang="ko-KR" b="1">
              <a:solidFill>
                <a:schemeClr val="tx2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72C55E-CC1A-4746-98C3-ED9B6D0846A2}"/>
              </a:ext>
            </a:extLst>
          </p:cNvPr>
          <p:cNvSpPr txBox="1"/>
          <p:nvPr/>
        </p:nvSpPr>
        <p:spPr>
          <a:xfrm>
            <a:off x="5525144" y="5660755"/>
            <a:ext cx="27238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solidFill>
                  <a:schemeClr val="tx2">
                    <a:lumMod val="75000"/>
                  </a:schemeClr>
                </a:solidFill>
                <a:latin typeface="Malgun Gothic"/>
                <a:ea typeface="+mn-lt"/>
              </a:rPr>
              <a:t>수행</a:t>
            </a:r>
            <a:r>
              <a:rPr lang="en-US" altLang="ko-KR" b="1">
                <a:solidFill>
                  <a:schemeClr val="tx2">
                    <a:lumMod val="75000"/>
                  </a:schemeClr>
                </a:solidFill>
                <a:latin typeface="Malgun Gothic"/>
                <a:ea typeface="+mn-lt"/>
              </a:rPr>
              <a:t> </a:t>
            </a:r>
            <a:r>
              <a:rPr lang="ko-KR" altLang="en-US" b="1" err="1">
                <a:solidFill>
                  <a:schemeClr val="tx2">
                    <a:lumMod val="75000"/>
                  </a:schemeClr>
                </a:solidFill>
                <a:latin typeface="Malgun Gothic"/>
                <a:ea typeface="+mn-lt"/>
              </a:rPr>
              <a:t>계획</a:t>
            </a:r>
            <a:endParaRPr lang="ko-KR" err="1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algn="l"/>
            <a:endParaRPr lang="ko-KR" b="1">
              <a:solidFill>
                <a:schemeClr val="tx2">
                  <a:lumMod val="75000"/>
                </a:schemeClr>
              </a:solidFill>
              <a:latin typeface="Malgun Gothic"/>
              <a:ea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4471567" y="857250"/>
            <a:ext cx="4672433" cy="51435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1B8A4D7-52B2-CE40-9003-B640D08F3C4E}"/>
              </a:ext>
            </a:extLst>
          </p:cNvPr>
          <p:cNvCxnSpPr/>
          <p:nvPr/>
        </p:nvCxnSpPr>
        <p:spPr>
          <a:xfrm>
            <a:off x="4462300" y="1413538"/>
            <a:ext cx="817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BC984D3-4B55-AB4D-BA1D-D491944D3A8D}"/>
              </a:ext>
            </a:extLst>
          </p:cNvPr>
          <p:cNvSpPr/>
          <p:nvPr/>
        </p:nvSpPr>
        <p:spPr>
          <a:xfrm>
            <a:off x="5266716" y="1346371"/>
            <a:ext cx="140277" cy="1392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177CE3-B928-E744-8F49-004E647160D6}"/>
              </a:ext>
            </a:extLst>
          </p:cNvPr>
          <p:cNvSpPr txBox="1"/>
          <p:nvPr/>
        </p:nvSpPr>
        <p:spPr>
          <a:xfrm>
            <a:off x="5510309" y="1671800"/>
            <a:ext cx="2777622" cy="869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latin typeface="Malgun Gothic"/>
                <a:ea typeface="Malgun Gothic"/>
              </a:rPr>
              <a:t>     </a:t>
            </a:r>
            <a:r>
              <a:rPr lang="en-US" altLang="ko-KR" b="1">
                <a:solidFill>
                  <a:schemeClr val="tx2">
                    <a:lumMod val="75000"/>
                  </a:schemeClr>
                </a:solidFill>
                <a:latin typeface="SeoulNamsan CL"/>
                <a:ea typeface="SeoulNamsan CL"/>
              </a:rPr>
              <a:t>서 화 정 </a:t>
            </a:r>
            <a:r>
              <a:rPr lang="en-US" altLang="ko-KR" b="1" err="1">
                <a:solidFill>
                  <a:schemeClr val="tx2">
                    <a:lumMod val="75000"/>
                  </a:schemeClr>
                </a:solidFill>
                <a:latin typeface="SeoulNamsan CL"/>
                <a:ea typeface="SeoulNamsan CL"/>
              </a:rPr>
              <a:t>교수님</a:t>
            </a:r>
            <a:endParaRPr lang="en-US" altLang="ko-KR" b="1">
              <a:solidFill>
                <a:schemeClr val="tx2">
                  <a:lumMod val="75000"/>
                </a:schemeClr>
              </a:solidFill>
              <a:latin typeface="SeoulNamsan CL" panose="02020603020101020101" pitchFamily="18" charset="-127"/>
              <a:ea typeface="SeoulNamsan CL"/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tx2">
                  <a:lumMod val="75000"/>
                </a:schemeClr>
              </a:solidFill>
              <a:latin typeface="SeoulNamsan CL"/>
              <a:ea typeface="맑은 고딕"/>
            </a:endParaRPr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08C39308-9ED9-BD4B-BCD2-E7AB93C1ACC9}"/>
              </a:ext>
            </a:extLst>
          </p:cNvPr>
          <p:cNvCxnSpPr/>
          <p:nvPr/>
        </p:nvCxnSpPr>
        <p:spPr>
          <a:xfrm>
            <a:off x="4462300" y="2898868"/>
            <a:ext cx="817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3D3D7AB1-8A35-044D-BF65-280AFE6573DC}"/>
              </a:ext>
            </a:extLst>
          </p:cNvPr>
          <p:cNvSpPr/>
          <p:nvPr/>
        </p:nvSpPr>
        <p:spPr>
          <a:xfrm>
            <a:off x="5266716" y="2831701"/>
            <a:ext cx="140277" cy="1392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E204F-FE5A-46FF-87B2-F4C6676E22C5}"/>
              </a:ext>
            </a:extLst>
          </p:cNvPr>
          <p:cNvSpPr txBox="1"/>
          <p:nvPr/>
        </p:nvSpPr>
        <p:spPr>
          <a:xfrm>
            <a:off x="1619672" y="2337847"/>
            <a:ext cx="1418978" cy="132343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8000" b="1">
                <a:solidFill>
                  <a:srgbClr val="17365D"/>
                </a:solidFill>
                <a:latin typeface="나눔스퀘어" pitchFamily="50" charset="-127"/>
                <a:ea typeface="나눔스퀘어" pitchFamily="50" charset="-127"/>
              </a:rPr>
              <a:t>01</a:t>
            </a:r>
            <a:endParaRPr lang="ko-KR" altLang="en-US" sz="8000" b="1">
              <a:solidFill>
                <a:srgbClr val="17365D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D15C9-7423-40B1-8A6F-BA289158D196}"/>
              </a:ext>
            </a:extLst>
          </p:cNvPr>
          <p:cNvSpPr txBox="1"/>
          <p:nvPr/>
        </p:nvSpPr>
        <p:spPr>
          <a:xfrm>
            <a:off x="1475656" y="3665676"/>
            <a:ext cx="1562056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팀 소개</a:t>
            </a:r>
            <a:endParaRPr lang="ko-KR" altLang="en-US" sz="28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B434D-B75E-4D4B-9B90-FB5F4585EB0B}"/>
              </a:ext>
            </a:extLst>
          </p:cNvPr>
          <p:cNvSpPr/>
          <p:nvPr/>
        </p:nvSpPr>
        <p:spPr>
          <a:xfrm>
            <a:off x="1187624" y="2420888"/>
            <a:ext cx="2232248" cy="2016223"/>
          </a:xfrm>
          <a:prstGeom prst="rect">
            <a:avLst/>
          </a:prstGeom>
          <a:noFill/>
          <a:ln w="158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[R] 43">
            <a:extLst>
              <a:ext uri="{FF2B5EF4-FFF2-40B4-BE49-F238E27FC236}">
                <a16:creationId xmlns:a16="http://schemas.microsoft.com/office/drawing/2014/main" id="{13AE174D-8020-4658-8C5E-F5DAC714E771}"/>
              </a:ext>
            </a:extLst>
          </p:cNvPr>
          <p:cNvCxnSpPr>
            <a:cxnSpLocks/>
          </p:cNvCxnSpPr>
          <p:nvPr/>
        </p:nvCxnSpPr>
        <p:spPr>
          <a:xfrm>
            <a:off x="4442927" y="4448698"/>
            <a:ext cx="81740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FF69F584-4C34-46D1-B56D-AE671A88C20D}"/>
              </a:ext>
            </a:extLst>
          </p:cNvPr>
          <p:cNvSpPr/>
          <p:nvPr/>
        </p:nvSpPr>
        <p:spPr>
          <a:xfrm>
            <a:off x="5247343" y="4381531"/>
            <a:ext cx="140277" cy="1392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37B9F6-A95B-4A55-9BCC-468DC7EB7A9C}"/>
              </a:ext>
            </a:extLst>
          </p:cNvPr>
          <p:cNvSpPr/>
          <p:nvPr/>
        </p:nvSpPr>
        <p:spPr>
          <a:xfrm>
            <a:off x="5636138" y="2680993"/>
            <a:ext cx="193394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ea typeface="맑은 고딕"/>
              </a:rPr>
              <a:t>팀원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E2B3E3-49D9-4063-AAAD-14128E971B66}"/>
              </a:ext>
            </a:extLst>
          </p:cNvPr>
          <p:cNvSpPr/>
          <p:nvPr/>
        </p:nvSpPr>
        <p:spPr>
          <a:xfrm>
            <a:off x="5637317" y="4240100"/>
            <a:ext cx="193394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FFFF"/>
                </a:solidFill>
                <a:ea typeface="맑은 고딕"/>
              </a:rPr>
              <a:t>역할 분담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7BB559-A18A-4096-8C5E-A51683FE4638}"/>
              </a:ext>
            </a:extLst>
          </p:cNvPr>
          <p:cNvSpPr/>
          <p:nvPr/>
        </p:nvSpPr>
        <p:spPr>
          <a:xfrm>
            <a:off x="5636137" y="1247399"/>
            <a:ext cx="193394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ea typeface="맑은 고딕"/>
              </a:rPr>
              <a:t>지도 교수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9F9BF-48E8-417B-AE19-DCF9585176F7}"/>
              </a:ext>
            </a:extLst>
          </p:cNvPr>
          <p:cNvSpPr txBox="1"/>
          <p:nvPr/>
        </p:nvSpPr>
        <p:spPr>
          <a:xfrm>
            <a:off x="5510308" y="3105393"/>
            <a:ext cx="2777622" cy="1285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    </a:t>
            </a:r>
            <a:r>
              <a:rPr lang="ko-KR" alt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엄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시 우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(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팀장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)</a:t>
            </a:r>
            <a:endParaRPr lang="ko-KR" altLang="en-US" b="1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    </a:t>
            </a:r>
            <a:r>
              <a:rPr lang="ko-KR" alt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심</a:t>
            </a:r>
            <a:r>
              <a:rPr 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ko-KR" altLang="en-US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민 주</a:t>
            </a:r>
            <a:endParaRPr lang="en-US" b="1">
              <a:solidFill>
                <a:schemeClr val="tx2">
                  <a:lumMod val="75000"/>
                </a:schemeClr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b="1">
              <a:solidFill>
                <a:schemeClr val="tx2">
                  <a:lumMod val="75000"/>
                </a:schemeClr>
              </a:solidFill>
              <a:latin typeface="SeoulNamsan CL"/>
              <a:ea typeface="맑은 고딕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15EB7-2455-4F9F-9E92-2E0AC38C51F9}"/>
              </a:ext>
            </a:extLst>
          </p:cNvPr>
          <p:cNvSpPr txBox="1"/>
          <p:nvPr/>
        </p:nvSpPr>
        <p:spPr>
          <a:xfrm>
            <a:off x="5907454" y="4664910"/>
            <a:ext cx="2845427" cy="18913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스마트폰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앱 </a:t>
            </a: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개발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: </a:t>
            </a: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심민주</a:t>
            </a:r>
            <a:endParaRPr lang="en-US" sz="1600" b="1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스마트워치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앱 </a:t>
            </a: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개발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: </a:t>
            </a: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엄시우</a:t>
            </a:r>
            <a:endParaRPr lang="en-US" sz="1600" b="1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사용자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인증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테스트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: </a:t>
            </a:r>
            <a:r>
              <a:rPr lang="en-US" sz="1600" b="1" err="1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공통</a:t>
            </a:r>
            <a:endParaRPr lang="en-US" sz="1600" b="1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600" b="1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altLang="ko-KR" sz="1600" b="1">
              <a:solidFill>
                <a:schemeClr val="tx2">
                  <a:lumMod val="75000"/>
                </a:schemeClr>
              </a:solidFill>
              <a:latin typeface="SeoulNamsan CL"/>
              <a:ea typeface="맑은 고딕"/>
            </a:endParaRPr>
          </a:p>
        </p:txBody>
      </p:sp>
      <p:sp>
        <p:nvSpPr>
          <p:cNvPr id="4" name="직각 삼각형[R] 7">
            <a:extLst>
              <a:ext uri="{FF2B5EF4-FFF2-40B4-BE49-F238E27FC236}">
                <a16:creationId xmlns:a16="http://schemas.microsoft.com/office/drawing/2014/main" id="{A8EC959A-7D48-4DD6-B9D3-B39505DF426C}"/>
              </a:ext>
            </a:extLst>
          </p:cNvPr>
          <p:cNvSpPr/>
          <p:nvPr/>
        </p:nvSpPr>
        <p:spPr>
          <a:xfrm rot="10800000">
            <a:off x="8463870" y="-6127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10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E204F-FE5A-46FF-87B2-F4C6676E22C5}"/>
              </a:ext>
            </a:extLst>
          </p:cNvPr>
          <p:cNvSpPr txBox="1"/>
          <p:nvPr/>
        </p:nvSpPr>
        <p:spPr>
          <a:xfrm>
            <a:off x="239445" y="224375"/>
            <a:ext cx="90139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r>
              <a:rPr lang="en-US" altLang="ko-KR" sz="4000" b="1">
                <a:solidFill>
                  <a:srgbClr val="17365D"/>
                </a:solidFill>
                <a:latin typeface="나눔스퀘어" pitchFamily="50" charset="-127"/>
                <a:ea typeface="나눔스퀘어"/>
              </a:rPr>
              <a:t>02</a:t>
            </a:r>
            <a:endParaRPr lang="ko-KR" altLang="en-US" sz="4000" b="1">
              <a:solidFill>
                <a:srgbClr val="17365D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D15C9-7423-40B1-8A6F-BA289158D196}"/>
              </a:ext>
            </a:extLst>
          </p:cNvPr>
          <p:cNvSpPr txBox="1"/>
          <p:nvPr/>
        </p:nvSpPr>
        <p:spPr>
          <a:xfrm>
            <a:off x="1216864" y="344506"/>
            <a:ext cx="173641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주제 소개</a:t>
            </a:r>
            <a:endParaRPr lang="ko-KR" altLang="en-US" sz="28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B434D-B75E-4D4B-9B90-FB5F4585EB0B}"/>
              </a:ext>
            </a:extLst>
          </p:cNvPr>
          <p:cNvSpPr/>
          <p:nvPr/>
        </p:nvSpPr>
        <p:spPr>
          <a:xfrm>
            <a:off x="181209" y="178020"/>
            <a:ext cx="895155" cy="83728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[R] 7">
            <a:extLst>
              <a:ext uri="{FF2B5EF4-FFF2-40B4-BE49-F238E27FC236}">
                <a16:creationId xmlns:a16="http://schemas.microsoft.com/office/drawing/2014/main" id="{DBFCA2ED-59BB-471C-994D-6335C0BA4D9F}"/>
              </a:ext>
            </a:extLst>
          </p:cNvPr>
          <p:cNvSpPr/>
          <p:nvPr/>
        </p:nvSpPr>
        <p:spPr>
          <a:xfrm rot="10800000">
            <a:off x="8463870" y="8250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F3CAA-0537-44DD-88CA-6C73A2729BC1}"/>
              </a:ext>
            </a:extLst>
          </p:cNvPr>
          <p:cNvSpPr/>
          <p:nvPr/>
        </p:nvSpPr>
        <p:spPr>
          <a:xfrm>
            <a:off x="233882" y="1432343"/>
            <a:ext cx="3879480" cy="50753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10E53-00EF-43AA-971C-F0A40D834ABF}"/>
              </a:ext>
            </a:extLst>
          </p:cNvPr>
          <p:cNvSpPr/>
          <p:nvPr/>
        </p:nvSpPr>
        <p:spPr>
          <a:xfrm>
            <a:off x="4846222" y="1432342"/>
            <a:ext cx="3879480" cy="50753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B850E9-576B-4915-B20B-BD0BC5A86E7D}"/>
              </a:ext>
            </a:extLst>
          </p:cNvPr>
          <p:cNvSpPr/>
          <p:nvPr/>
        </p:nvSpPr>
        <p:spPr>
          <a:xfrm>
            <a:off x="1219120" y="1218340"/>
            <a:ext cx="193394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ea typeface="맑은 고딕"/>
              </a:rPr>
              <a:t>1차 인증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D97F49-0204-417B-8E94-1E0C906065CF}"/>
              </a:ext>
            </a:extLst>
          </p:cNvPr>
          <p:cNvSpPr/>
          <p:nvPr/>
        </p:nvSpPr>
        <p:spPr>
          <a:xfrm>
            <a:off x="5829865" y="1218339"/>
            <a:ext cx="1933940" cy="43204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ea typeface="맑은 고딕"/>
              </a:rPr>
              <a:t>2차 인증</a:t>
            </a:r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A71AB55D-40AE-4FC5-B88A-F4DD2562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87" y="2415798"/>
            <a:ext cx="2162014" cy="2162014"/>
          </a:xfrm>
          <a:prstGeom prst="rect">
            <a:avLst/>
          </a:prstGeom>
        </p:spPr>
      </p:pic>
      <p:pic>
        <p:nvPicPr>
          <p:cNvPr id="17" name="그림 17" descr="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2E0924ED-A977-4B67-AC1C-7809DDCC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13" y="2260815"/>
            <a:ext cx="2743200" cy="2743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229934-3AEB-4980-9840-6748EABD8751}"/>
              </a:ext>
            </a:extLst>
          </p:cNvPr>
          <p:cNvSpPr txBox="1"/>
          <p:nvPr/>
        </p:nvSpPr>
        <p:spPr>
          <a:xfrm>
            <a:off x="710986" y="52442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지문 인식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7716D-EA72-4436-B922-91CBB06EF156}"/>
              </a:ext>
            </a:extLst>
          </p:cNvPr>
          <p:cNvSpPr txBox="1"/>
          <p:nvPr/>
        </p:nvSpPr>
        <p:spPr>
          <a:xfrm>
            <a:off x="5399222" y="5302357"/>
            <a:ext cx="2849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 스마트폰 &amp; </a:t>
            </a:r>
            <a:r>
              <a:rPr lang="ko-KR" altLang="en-US" b="1" err="1">
                <a:ea typeface="맑은 고딕"/>
              </a:rPr>
              <a:t>스마트워치를</a:t>
            </a:r>
            <a:r>
              <a:rPr lang="ko-KR" altLang="en-US" b="1">
                <a:ea typeface="맑은 고딕"/>
              </a:rPr>
              <a:t> 활용한 사용자 인증</a:t>
            </a:r>
          </a:p>
        </p:txBody>
      </p:sp>
      <p:pic>
        <p:nvPicPr>
          <p:cNvPr id="4" name="그림 8">
            <a:extLst>
              <a:ext uri="{FF2B5EF4-FFF2-40B4-BE49-F238E27FC236}">
                <a16:creationId xmlns:a16="http://schemas.microsoft.com/office/drawing/2014/main" id="{02471354-498C-41B2-A234-EFB7B300D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390" y="2561096"/>
            <a:ext cx="1832674" cy="183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8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187114" y="1432344"/>
            <a:ext cx="8726848" cy="51291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E204F-FE5A-46FF-87B2-F4C6676E22C5}"/>
              </a:ext>
            </a:extLst>
          </p:cNvPr>
          <p:cNvSpPr txBox="1"/>
          <p:nvPr/>
        </p:nvSpPr>
        <p:spPr>
          <a:xfrm>
            <a:off x="239445" y="224375"/>
            <a:ext cx="90139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r>
              <a:rPr lang="en-US" altLang="ko-KR" sz="4000" b="1">
                <a:solidFill>
                  <a:srgbClr val="17365D"/>
                </a:solidFill>
                <a:latin typeface="나눔스퀘어" pitchFamily="50" charset="-127"/>
                <a:ea typeface="나눔스퀘어"/>
              </a:rPr>
              <a:t>02</a:t>
            </a:r>
            <a:endParaRPr lang="ko-KR" altLang="en-US" sz="4000" b="1">
              <a:solidFill>
                <a:srgbClr val="17365D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D15C9-7423-40B1-8A6F-BA289158D196}"/>
              </a:ext>
            </a:extLst>
          </p:cNvPr>
          <p:cNvSpPr txBox="1"/>
          <p:nvPr/>
        </p:nvSpPr>
        <p:spPr>
          <a:xfrm>
            <a:off x="1216864" y="344506"/>
            <a:ext cx="173641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제안 배경</a:t>
            </a:r>
            <a:endParaRPr lang="ko-KR" altLang="en-US" sz="28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B434D-B75E-4D4B-9B90-FB5F4585EB0B}"/>
              </a:ext>
            </a:extLst>
          </p:cNvPr>
          <p:cNvSpPr/>
          <p:nvPr/>
        </p:nvSpPr>
        <p:spPr>
          <a:xfrm>
            <a:off x="181209" y="178020"/>
            <a:ext cx="895155" cy="83728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[R] 7">
            <a:extLst>
              <a:ext uri="{FF2B5EF4-FFF2-40B4-BE49-F238E27FC236}">
                <a16:creationId xmlns:a16="http://schemas.microsoft.com/office/drawing/2014/main" id="{DBFCA2ED-59BB-471C-994D-6335C0BA4D9F}"/>
              </a:ext>
            </a:extLst>
          </p:cNvPr>
          <p:cNvSpPr/>
          <p:nvPr/>
        </p:nvSpPr>
        <p:spPr>
          <a:xfrm rot="10800000">
            <a:off x="8463870" y="8250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5" descr="스크린샷, 쥐고있는, 화면, 전화이(가) 표시된 사진&#10;&#10;매우 높은 신뢰도로 생성된 설명">
            <a:extLst>
              <a:ext uri="{FF2B5EF4-FFF2-40B4-BE49-F238E27FC236}">
                <a16:creationId xmlns:a16="http://schemas.microsoft.com/office/drawing/2014/main" id="{5BEF9D61-EA5E-4ED9-9E10-F8806805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8" y="1679253"/>
            <a:ext cx="8000743" cy="46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0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187114" y="1432344"/>
            <a:ext cx="8726848" cy="51291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E204F-FE5A-46FF-87B2-F4C6676E22C5}"/>
              </a:ext>
            </a:extLst>
          </p:cNvPr>
          <p:cNvSpPr txBox="1"/>
          <p:nvPr/>
        </p:nvSpPr>
        <p:spPr>
          <a:xfrm>
            <a:off x="239445" y="224375"/>
            <a:ext cx="90139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r>
              <a:rPr lang="en-US" altLang="ko-KR" sz="4000" b="1">
                <a:solidFill>
                  <a:srgbClr val="17365D"/>
                </a:solidFill>
                <a:latin typeface="나눔스퀘어" pitchFamily="50" charset="-127"/>
                <a:ea typeface="나눔스퀘어"/>
              </a:rPr>
              <a:t>02</a:t>
            </a:r>
            <a:endParaRPr lang="ko-KR" altLang="en-US" sz="4000" b="1">
              <a:solidFill>
                <a:srgbClr val="17365D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D15C9-7423-40B1-8A6F-BA289158D196}"/>
              </a:ext>
            </a:extLst>
          </p:cNvPr>
          <p:cNvSpPr txBox="1"/>
          <p:nvPr/>
        </p:nvSpPr>
        <p:spPr>
          <a:xfrm>
            <a:off x="1216864" y="344506"/>
            <a:ext cx="173641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제안 배경</a:t>
            </a:r>
            <a:endParaRPr lang="ko-KR" altLang="en-US" sz="28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B434D-B75E-4D4B-9B90-FB5F4585EB0B}"/>
              </a:ext>
            </a:extLst>
          </p:cNvPr>
          <p:cNvSpPr/>
          <p:nvPr/>
        </p:nvSpPr>
        <p:spPr>
          <a:xfrm>
            <a:off x="181209" y="178020"/>
            <a:ext cx="895155" cy="83728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[R] 7">
            <a:extLst>
              <a:ext uri="{FF2B5EF4-FFF2-40B4-BE49-F238E27FC236}">
                <a16:creationId xmlns:a16="http://schemas.microsoft.com/office/drawing/2014/main" id="{DBFCA2ED-59BB-471C-994D-6335C0BA4D9F}"/>
              </a:ext>
            </a:extLst>
          </p:cNvPr>
          <p:cNvSpPr/>
          <p:nvPr/>
        </p:nvSpPr>
        <p:spPr>
          <a:xfrm rot="10800000">
            <a:off x="8463870" y="8250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8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2D48D9A6-B693-4239-AB5A-34CB8F21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025" y="1624362"/>
            <a:ext cx="3084707" cy="4733819"/>
          </a:xfrm>
          <a:prstGeom prst="rect">
            <a:avLst/>
          </a:prstGeom>
        </p:spPr>
      </p:pic>
      <p:pic>
        <p:nvPicPr>
          <p:cNvPr id="4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D6C007BF-E1DE-4EB2-8AF6-B3EA4FAD9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06" y="1626804"/>
            <a:ext cx="4942935" cy="47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B48BF6-ECD5-4849-9C25-BE93F6440613}"/>
              </a:ext>
            </a:extLst>
          </p:cNvPr>
          <p:cNvSpPr/>
          <p:nvPr/>
        </p:nvSpPr>
        <p:spPr>
          <a:xfrm>
            <a:off x="187114" y="1432344"/>
            <a:ext cx="8726848" cy="51291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E204F-FE5A-46FF-87B2-F4C6676E22C5}"/>
              </a:ext>
            </a:extLst>
          </p:cNvPr>
          <p:cNvSpPr txBox="1"/>
          <p:nvPr/>
        </p:nvSpPr>
        <p:spPr>
          <a:xfrm>
            <a:off x="239445" y="224375"/>
            <a:ext cx="90139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r>
              <a:rPr lang="en-US" altLang="ko-KR" sz="4000" b="1">
                <a:solidFill>
                  <a:srgbClr val="17365D"/>
                </a:solidFill>
                <a:latin typeface="나눔스퀘어" pitchFamily="50" charset="-127"/>
                <a:ea typeface="나눔스퀘어"/>
              </a:rPr>
              <a:t>03</a:t>
            </a:r>
            <a:endParaRPr lang="ko-KR" altLang="en-US" sz="4000" b="1">
              <a:solidFill>
                <a:srgbClr val="17365D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D15C9-7423-40B1-8A6F-BA289158D196}"/>
              </a:ext>
            </a:extLst>
          </p:cNvPr>
          <p:cNvSpPr txBox="1"/>
          <p:nvPr/>
        </p:nvSpPr>
        <p:spPr>
          <a:xfrm>
            <a:off x="1216864" y="344506"/>
            <a:ext cx="173641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주요 기능</a:t>
            </a:r>
            <a:endParaRPr lang="ko-KR" altLang="en-US" sz="28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B434D-B75E-4D4B-9B90-FB5F4585EB0B}"/>
              </a:ext>
            </a:extLst>
          </p:cNvPr>
          <p:cNvSpPr/>
          <p:nvPr/>
        </p:nvSpPr>
        <p:spPr>
          <a:xfrm>
            <a:off x="181209" y="178020"/>
            <a:ext cx="895155" cy="83728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[R] 7">
            <a:extLst>
              <a:ext uri="{FF2B5EF4-FFF2-40B4-BE49-F238E27FC236}">
                <a16:creationId xmlns:a16="http://schemas.microsoft.com/office/drawing/2014/main" id="{DBFCA2ED-59BB-471C-994D-6335C0BA4D9F}"/>
              </a:ext>
            </a:extLst>
          </p:cNvPr>
          <p:cNvSpPr/>
          <p:nvPr/>
        </p:nvSpPr>
        <p:spPr>
          <a:xfrm rot="10800000">
            <a:off x="8463870" y="8250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23970F-137F-439E-B2B2-55DB24B2C467}"/>
              </a:ext>
            </a:extLst>
          </p:cNvPr>
          <p:cNvGrpSpPr/>
          <p:nvPr/>
        </p:nvGrpSpPr>
        <p:grpSpPr>
          <a:xfrm>
            <a:off x="3404911" y="2014876"/>
            <a:ext cx="2291713" cy="1284082"/>
            <a:chOff x="373056" y="2799478"/>
            <a:chExt cx="3967467" cy="2223666"/>
          </a:xfrm>
        </p:grpSpPr>
        <p:pic>
          <p:nvPicPr>
            <p:cNvPr id="16" name="그림 2" descr="옅은이(가) 표시된 사진&#10;&#10;매우 높은 신뢰도로 생성된 설명">
              <a:extLst>
                <a:ext uri="{FF2B5EF4-FFF2-40B4-BE49-F238E27FC236}">
                  <a16:creationId xmlns:a16="http://schemas.microsoft.com/office/drawing/2014/main" id="{B426532A-515C-40DB-84E2-BA24D037F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0792" y="2844986"/>
              <a:ext cx="2259731" cy="2178158"/>
            </a:xfrm>
            <a:prstGeom prst="rect">
              <a:avLst/>
            </a:prstGeom>
          </p:spPr>
        </p:pic>
        <p:pic>
          <p:nvPicPr>
            <p:cNvPr id="18" name="그림 5">
              <a:extLst>
                <a:ext uri="{FF2B5EF4-FFF2-40B4-BE49-F238E27FC236}">
                  <a16:creationId xmlns:a16="http://schemas.microsoft.com/office/drawing/2014/main" id="{0A646E04-C5DF-42D7-A6F4-067489F36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056" y="2799478"/>
              <a:ext cx="2237311" cy="2222934"/>
            </a:xfrm>
            <a:prstGeom prst="rect">
              <a:avLst/>
            </a:prstGeom>
          </p:spPr>
        </p:pic>
      </p:grpSp>
      <p:pic>
        <p:nvPicPr>
          <p:cNvPr id="21" name="그림 16" descr="플레이트이(가) 표시된 사진&#10;&#10;매우 높은 신뢰도로 생성된 설명">
            <a:extLst>
              <a:ext uri="{FF2B5EF4-FFF2-40B4-BE49-F238E27FC236}">
                <a16:creationId xmlns:a16="http://schemas.microsoft.com/office/drawing/2014/main" id="{68D834A3-0478-43F5-8A79-2577E439C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264" y="4042003"/>
            <a:ext cx="1454904" cy="1524945"/>
          </a:xfrm>
          <a:prstGeom prst="rect">
            <a:avLst/>
          </a:prstGeom>
        </p:spPr>
      </p:pic>
      <p:pic>
        <p:nvPicPr>
          <p:cNvPr id="23" name="그림 9" descr="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3DF516F2-8FF5-4B79-878A-77EB923F3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458" y="3868765"/>
            <a:ext cx="1619573" cy="1629259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A135D995-D349-4063-8FE1-E3548586784C}"/>
              </a:ext>
            </a:extLst>
          </p:cNvPr>
          <p:cNvSpPr/>
          <p:nvPr/>
        </p:nvSpPr>
        <p:spPr>
          <a:xfrm>
            <a:off x="4082796" y="4445921"/>
            <a:ext cx="978330" cy="48432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F2A05-442D-4458-A44C-9D4F77B8949D}"/>
              </a:ext>
            </a:extLst>
          </p:cNvPr>
          <p:cNvSpPr txBox="1"/>
          <p:nvPr/>
        </p:nvSpPr>
        <p:spPr>
          <a:xfrm>
            <a:off x="2134892" y="5573578"/>
            <a:ext cx="1106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1차 인증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D7FEE-CC31-4D41-8F24-1CB175E24116}"/>
              </a:ext>
            </a:extLst>
          </p:cNvPr>
          <p:cNvSpPr txBox="1"/>
          <p:nvPr/>
        </p:nvSpPr>
        <p:spPr>
          <a:xfrm>
            <a:off x="5757620" y="5573577"/>
            <a:ext cx="11061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ea typeface="맑은 고딕"/>
              </a:rPr>
              <a:t>2차 인증</a:t>
            </a:r>
          </a:p>
        </p:txBody>
      </p:sp>
    </p:spTree>
    <p:extLst>
      <p:ext uri="{BB962C8B-B14F-4D97-AF65-F5344CB8AC3E}">
        <p14:creationId xmlns:p14="http://schemas.microsoft.com/office/powerpoint/2010/main" val="121084469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187114" y="1432344"/>
            <a:ext cx="8726848" cy="51291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9445" y="224375"/>
            <a:ext cx="90139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altLang="ko-KR" sz="4000" b="1">
                <a:solidFill>
                  <a:srgbClr val="17365d"/>
                </a:solidFill>
                <a:latin typeface="나눔스퀘어"/>
                <a:ea typeface="나눔스퀘어"/>
              </a:rPr>
              <a:t>03</a:t>
            </a:r>
            <a:endParaRPr lang="ko-KR" altLang="en-US" sz="4000" b="1">
              <a:solidFill>
                <a:srgbClr val="17365d"/>
              </a:solidFill>
              <a:latin typeface="나눔스퀘어"/>
              <a:ea typeface="나눔스퀘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6864" y="344506"/>
            <a:ext cx="173641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2800" b="1">
                <a:solidFill>
                  <a:schemeClr val="tx2">
                    <a:lumMod val="75000"/>
                  </a:schemeClr>
                </a:solidFill>
                <a:latin typeface="나눔스퀘어"/>
                <a:ea typeface="나눔스퀘어"/>
              </a:rPr>
              <a:t>작동 원리</a:t>
            </a:r>
            <a:endParaRPr lang="ko-KR" altLang="en-US" sz="2800" b="1">
              <a:solidFill>
                <a:schemeClr val="tx2">
                  <a:lumMod val="75000"/>
                </a:schemeClr>
              </a:solidFill>
              <a:latin typeface="나눔스퀘어"/>
              <a:ea typeface="나눔스퀘어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1209" y="178020"/>
            <a:ext cx="895155" cy="83728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각 삼각형[R] 7"/>
          <p:cNvSpPr/>
          <p:nvPr/>
        </p:nvSpPr>
        <p:spPr>
          <a:xfrm rot="10800000">
            <a:off x="8463870" y="8250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R" altLang="en-US"/>
          </a:p>
        </p:txBody>
      </p:sp>
      <p:pic>
        <p:nvPicPr>
          <p:cNvPr id="12" name="그림 12" descr="개체이(가) 표시된 사진  매우 높은 신뢰도로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81204" y="1632215"/>
            <a:ext cx="4232231" cy="45940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 rot="0">
            <a:off x="373056" y="2799478"/>
            <a:ext cx="3967467" cy="2223666"/>
            <a:chOff x="373056" y="2799478"/>
            <a:chExt cx="3967467" cy="2223666"/>
          </a:xfrm>
        </p:grpSpPr>
        <p:pic>
          <p:nvPicPr>
            <p:cNvPr id="16" name="그림 2" descr="옅은이(가) 표시된 사진  매우 높은 신뢰도로 생성된 설명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080792" y="2844986"/>
              <a:ext cx="2259731" cy="2178158"/>
            </a:xfrm>
            <a:prstGeom prst="rect">
              <a:avLst/>
            </a:prstGeom>
          </p:spPr>
        </p:pic>
        <p:pic>
          <p:nvPicPr>
            <p:cNvPr id="18" name="그림 5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373056" y="2799478"/>
              <a:ext cx="2237311" cy="222293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556501" y="6261316"/>
            <a:ext cx="4138048" cy="299504"/>
          </a:xfrm>
          <a:prstGeom prst="rect">
            <a:avLst/>
          </a:prstGeom>
          <a:noFill/>
        </p:spPr>
        <p:txBody>
          <a:bodyPr rot="0"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r>
              <a:rPr lang="ko-KR" sz="700">
                <a:ea typeface="+mn-lt"/>
                <a:cs typeface="+mn-lt"/>
              </a:rPr>
              <a:t>서화정, "</a:t>
            </a:r>
            <a:r>
              <a:rPr lang="en-US" sz="700">
                <a:ea typeface="+mn-lt"/>
                <a:cs typeface="+mn-lt"/>
              </a:rPr>
              <a:t>스마트폰과 스마트워치를 활용한 사용자 인증 기법," 한국정보통신학회논문지, vol. 21, no. 11, pp. 2109-2114, 2017</a:t>
            </a:r>
            <a:endParaRPr lang="en-US" sz="700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E204F-FE5A-46FF-87B2-F4C6676E22C5}"/>
              </a:ext>
            </a:extLst>
          </p:cNvPr>
          <p:cNvSpPr txBox="1"/>
          <p:nvPr/>
        </p:nvSpPr>
        <p:spPr>
          <a:xfrm>
            <a:off x="239445" y="224375"/>
            <a:ext cx="901394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r>
              <a:rPr lang="en-US" altLang="ko-KR" sz="4000" b="1">
                <a:solidFill>
                  <a:srgbClr val="17365D"/>
                </a:solidFill>
                <a:latin typeface="나눔스퀘어" pitchFamily="50" charset="-127"/>
                <a:ea typeface="나눔스퀘어"/>
              </a:rPr>
              <a:t>04</a:t>
            </a:r>
            <a:endParaRPr lang="ko-KR" altLang="en-US" sz="4000" b="1">
              <a:solidFill>
                <a:srgbClr val="17365D"/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D15C9-7423-40B1-8A6F-BA289158D196}"/>
              </a:ext>
            </a:extLst>
          </p:cNvPr>
          <p:cNvSpPr txBox="1"/>
          <p:nvPr/>
        </p:nvSpPr>
        <p:spPr>
          <a:xfrm>
            <a:off x="1216864" y="344506"/>
            <a:ext cx="1736411" cy="52322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800" b="1">
                <a:solidFill>
                  <a:schemeClr val="tx2">
                    <a:lumMod val="75000"/>
                  </a:schemeClr>
                </a:solidFill>
                <a:latin typeface="나눔스퀘어" pitchFamily="50" charset="-127"/>
                <a:ea typeface="나눔스퀘어"/>
              </a:rPr>
              <a:t>수행 계획</a:t>
            </a:r>
            <a:endParaRPr lang="ko-KR" altLang="en-US" sz="2800" b="1">
              <a:solidFill>
                <a:schemeClr val="tx2">
                  <a:lumMod val="75000"/>
                </a:schemeClr>
              </a:solidFill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B434D-B75E-4D4B-9B90-FB5F4585EB0B}"/>
              </a:ext>
            </a:extLst>
          </p:cNvPr>
          <p:cNvSpPr/>
          <p:nvPr/>
        </p:nvSpPr>
        <p:spPr>
          <a:xfrm>
            <a:off x="181209" y="178020"/>
            <a:ext cx="895155" cy="837281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[R] 7">
            <a:extLst>
              <a:ext uri="{FF2B5EF4-FFF2-40B4-BE49-F238E27FC236}">
                <a16:creationId xmlns:a16="http://schemas.microsoft.com/office/drawing/2014/main" id="{DBFCA2ED-59BB-471C-994D-6335C0BA4D9F}"/>
              </a:ext>
            </a:extLst>
          </p:cNvPr>
          <p:cNvSpPr/>
          <p:nvPr/>
        </p:nvSpPr>
        <p:spPr>
          <a:xfrm rot="10800000">
            <a:off x="8463870" y="8250"/>
            <a:ext cx="685800" cy="685800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BF548536-AF50-4F08-9AC9-D2968CBC1BC9}"/>
              </a:ext>
            </a:extLst>
          </p:cNvPr>
          <p:cNvSpPr/>
          <p:nvPr/>
        </p:nvSpPr>
        <p:spPr>
          <a:xfrm>
            <a:off x="455109" y="1714345"/>
            <a:ext cx="2043839" cy="484322"/>
          </a:xfrm>
          <a:prstGeom prst="chevron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ea typeface="맑은 고딕"/>
              </a:rPr>
              <a:t>착 수</a:t>
            </a:r>
          </a:p>
        </p:txBody>
      </p:sp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FAE12A37-7642-4E93-9DDA-A6B5845817E8}"/>
              </a:ext>
            </a:extLst>
          </p:cNvPr>
          <p:cNvSpPr/>
          <p:nvPr/>
        </p:nvSpPr>
        <p:spPr>
          <a:xfrm>
            <a:off x="2498947" y="1714344"/>
            <a:ext cx="2043839" cy="484322"/>
          </a:xfrm>
          <a:prstGeom prst="chevron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개 발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4F14A0B6-E8C0-48DC-B407-C56646648A8B}"/>
              </a:ext>
            </a:extLst>
          </p:cNvPr>
          <p:cNvSpPr/>
          <p:nvPr/>
        </p:nvSpPr>
        <p:spPr>
          <a:xfrm>
            <a:off x="4542787" y="1714345"/>
            <a:ext cx="2043839" cy="484322"/>
          </a:xfrm>
          <a:prstGeom prst="chevron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테 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스</a:t>
            </a:r>
            <a:r>
              <a:rPr lang="ko-KR" altLang="en-US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bg1"/>
                </a:solidFill>
                <a:ea typeface="맑은 고딕"/>
              </a:rPr>
              <a:t>트</a:t>
            </a:r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6922D6BB-9B39-4987-BC03-B8DEB7F41742}"/>
              </a:ext>
            </a:extLst>
          </p:cNvPr>
          <p:cNvSpPr/>
          <p:nvPr/>
        </p:nvSpPr>
        <p:spPr>
          <a:xfrm>
            <a:off x="6586625" y="1714344"/>
            <a:ext cx="2043839" cy="484322"/>
          </a:xfrm>
          <a:prstGeom prst="chevron">
            <a:avLst/>
          </a:prstGeom>
          <a:solidFill>
            <a:schemeClr val="tx2">
              <a:lumMod val="7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ea typeface="맑은 고딕"/>
              </a:rPr>
              <a:t>종 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C8B2502-6355-4BD2-BBAF-3D17D86F5DC5}"/>
              </a:ext>
            </a:extLst>
          </p:cNvPr>
          <p:cNvCxnSpPr/>
          <p:nvPr/>
        </p:nvCxnSpPr>
        <p:spPr>
          <a:xfrm>
            <a:off x="2482764" y="2328902"/>
            <a:ext cx="21771" cy="356558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BA42AB-6BCB-40B1-9336-C15CA4259A84}"/>
              </a:ext>
            </a:extLst>
          </p:cNvPr>
          <p:cNvCxnSpPr>
            <a:cxnSpLocks/>
          </p:cNvCxnSpPr>
          <p:nvPr/>
        </p:nvCxnSpPr>
        <p:spPr>
          <a:xfrm>
            <a:off x="6587705" y="2328902"/>
            <a:ext cx="21771" cy="356558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E9A0333-8E8F-4471-A97A-B45DDC11FF8C}"/>
              </a:ext>
            </a:extLst>
          </p:cNvPr>
          <p:cNvCxnSpPr>
            <a:cxnSpLocks/>
          </p:cNvCxnSpPr>
          <p:nvPr/>
        </p:nvCxnSpPr>
        <p:spPr>
          <a:xfrm>
            <a:off x="4535234" y="2328901"/>
            <a:ext cx="21770" cy="357646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E6E6D1-963F-4306-948B-B79542BD29B7}"/>
              </a:ext>
            </a:extLst>
          </p:cNvPr>
          <p:cNvSpPr txBox="1"/>
          <p:nvPr/>
        </p:nvSpPr>
        <p:spPr>
          <a:xfrm>
            <a:off x="550653" y="2328521"/>
            <a:ext cx="17655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ea typeface="나눔스퀘어"/>
              </a:rPr>
              <a:t>프로젝트 팀 구성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FCFCED9-C68E-4D91-9362-E5F33618F5F4}"/>
              </a:ext>
            </a:extLst>
          </p:cNvPr>
          <p:cNvCxnSpPr>
            <a:cxnSpLocks/>
          </p:cNvCxnSpPr>
          <p:nvPr/>
        </p:nvCxnSpPr>
        <p:spPr>
          <a:xfrm flipH="1">
            <a:off x="488556" y="2328901"/>
            <a:ext cx="21770" cy="356558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67E30C-D600-47C4-8FA0-6174C7F46FC4}"/>
              </a:ext>
            </a:extLst>
          </p:cNvPr>
          <p:cNvSpPr txBox="1"/>
          <p:nvPr/>
        </p:nvSpPr>
        <p:spPr>
          <a:xfrm>
            <a:off x="550652" y="2629261"/>
            <a:ext cx="17655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ea typeface="나눔스퀘어"/>
              </a:rPr>
              <a:t>주제 선정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7A825E-F721-40BB-B439-C50FA68579D5}"/>
              </a:ext>
            </a:extLst>
          </p:cNvPr>
          <p:cNvSpPr txBox="1"/>
          <p:nvPr/>
        </p:nvSpPr>
        <p:spPr>
          <a:xfrm>
            <a:off x="538566" y="2928710"/>
            <a:ext cx="17655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ea typeface="나눔스퀘어"/>
              </a:rPr>
              <a:t>관련 공부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74D49D-EEA0-4FF9-9738-8EBA0976A006}"/>
              </a:ext>
            </a:extLst>
          </p:cNvPr>
          <p:cNvCxnSpPr/>
          <p:nvPr/>
        </p:nvCxnSpPr>
        <p:spPr>
          <a:xfrm>
            <a:off x="2079171" y="2481943"/>
            <a:ext cx="14804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6319B16-25A9-40D2-AA67-A6527536FFBD}"/>
              </a:ext>
            </a:extLst>
          </p:cNvPr>
          <p:cNvCxnSpPr/>
          <p:nvPr/>
        </p:nvCxnSpPr>
        <p:spPr>
          <a:xfrm>
            <a:off x="-1936" y="5877733"/>
            <a:ext cx="9134310" cy="19372"/>
          </a:xfrm>
          <a:prstGeom prst="straightConnector1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5EB9ED-AAF9-432D-AF22-E499C0725DBC}"/>
              </a:ext>
            </a:extLst>
          </p:cNvPr>
          <p:cNvSpPr txBox="1"/>
          <p:nvPr/>
        </p:nvSpPr>
        <p:spPr>
          <a:xfrm>
            <a:off x="2595966" y="3353253"/>
            <a:ext cx="17655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ea typeface="나눔스퀘어"/>
              </a:rPr>
              <a:t>스마트폰 앱 개발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A4472-E4D4-47CD-8421-96D73A7F3708}"/>
              </a:ext>
            </a:extLst>
          </p:cNvPr>
          <p:cNvSpPr txBox="1"/>
          <p:nvPr/>
        </p:nvSpPr>
        <p:spPr>
          <a:xfrm>
            <a:off x="4598936" y="4311195"/>
            <a:ext cx="17655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ea typeface="나눔스퀘어"/>
              </a:rPr>
              <a:t>사용자 인증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02D1A-24B3-4FD7-9B24-A8806CB190D4}"/>
              </a:ext>
            </a:extLst>
          </p:cNvPr>
          <p:cNvSpPr txBox="1"/>
          <p:nvPr/>
        </p:nvSpPr>
        <p:spPr>
          <a:xfrm>
            <a:off x="4598937" y="4006395"/>
            <a:ext cx="17655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ea typeface="나눔스퀘어"/>
              </a:rPr>
              <a:t>센서 값 수집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8A2A9-A917-4385-A340-F56F03870250}"/>
              </a:ext>
            </a:extLst>
          </p:cNvPr>
          <p:cNvSpPr txBox="1"/>
          <p:nvPr/>
        </p:nvSpPr>
        <p:spPr>
          <a:xfrm>
            <a:off x="2595965" y="3701596"/>
            <a:ext cx="17655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err="1">
                <a:solidFill>
                  <a:schemeClr val="tx2">
                    <a:lumMod val="75000"/>
                  </a:schemeClr>
                </a:solidFill>
                <a:ea typeface="나눔스퀘어"/>
              </a:rPr>
              <a:t>스마트워치</a:t>
            </a:r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ea typeface="나눔스퀘어"/>
              </a:rPr>
              <a:t> 앱 개발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B39210-8A82-42AC-AF31-0358C901B7F7}"/>
              </a:ext>
            </a:extLst>
          </p:cNvPr>
          <p:cNvSpPr txBox="1"/>
          <p:nvPr/>
        </p:nvSpPr>
        <p:spPr>
          <a:xfrm>
            <a:off x="6667222" y="4583338"/>
            <a:ext cx="176553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ea typeface="나눔스퀘어"/>
              </a:rPr>
              <a:t>최종 발표 준비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278C648-43A5-4632-AE05-5173B2F44008}"/>
              </a:ext>
            </a:extLst>
          </p:cNvPr>
          <p:cNvCxnSpPr>
            <a:cxnSpLocks/>
          </p:cNvCxnSpPr>
          <p:nvPr/>
        </p:nvCxnSpPr>
        <p:spPr>
          <a:xfrm>
            <a:off x="8598886" y="2324104"/>
            <a:ext cx="21771" cy="353292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15AFAD-4703-4779-AD10-B95A8D3142D9}"/>
              </a:ext>
            </a:extLst>
          </p:cNvPr>
          <p:cNvSpPr txBox="1"/>
          <p:nvPr/>
        </p:nvSpPr>
        <p:spPr>
          <a:xfrm>
            <a:off x="6667222" y="4885278"/>
            <a:ext cx="18139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solidFill>
                  <a:schemeClr val="tx2">
                    <a:lumMod val="75000"/>
                  </a:schemeClr>
                </a:solidFill>
                <a:ea typeface="나눔스퀘어"/>
              </a:rPr>
              <a:t>UI 디자인 수정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33B90CC-8B3A-4F49-8F98-A681DD503A99}"/>
              </a:ext>
            </a:extLst>
          </p:cNvPr>
          <p:cNvCxnSpPr>
            <a:cxnSpLocks/>
          </p:cNvCxnSpPr>
          <p:nvPr/>
        </p:nvCxnSpPr>
        <p:spPr>
          <a:xfrm flipV="1">
            <a:off x="4114800" y="3472544"/>
            <a:ext cx="2416628" cy="21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780F9CD-8E10-4330-B01F-729B41B46691}"/>
              </a:ext>
            </a:extLst>
          </p:cNvPr>
          <p:cNvCxnSpPr>
            <a:cxnSpLocks/>
          </p:cNvCxnSpPr>
          <p:nvPr/>
        </p:nvCxnSpPr>
        <p:spPr>
          <a:xfrm flipV="1">
            <a:off x="1480456" y="2775857"/>
            <a:ext cx="2079173" cy="108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F9E0F8-733D-4F44-9364-2123A275ACDC}"/>
              </a:ext>
            </a:extLst>
          </p:cNvPr>
          <p:cNvCxnSpPr>
            <a:cxnSpLocks/>
          </p:cNvCxnSpPr>
          <p:nvPr/>
        </p:nvCxnSpPr>
        <p:spPr>
          <a:xfrm>
            <a:off x="5769427" y="4147457"/>
            <a:ext cx="7620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2A4BAB-1982-4678-9BC7-E96918D750DD}"/>
              </a:ext>
            </a:extLst>
          </p:cNvPr>
          <p:cNvCxnSpPr>
            <a:cxnSpLocks/>
          </p:cNvCxnSpPr>
          <p:nvPr/>
        </p:nvCxnSpPr>
        <p:spPr>
          <a:xfrm flipV="1">
            <a:off x="1480457" y="3069772"/>
            <a:ext cx="5050973" cy="108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D692129A-B738-46A0-9673-32130846F2E7}"/>
              </a:ext>
            </a:extLst>
          </p:cNvPr>
          <p:cNvSpPr/>
          <p:nvPr/>
        </p:nvSpPr>
        <p:spPr>
          <a:xfrm>
            <a:off x="2428589" y="5815124"/>
            <a:ext cx="140277" cy="1392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B3A0C47-A477-4653-8619-66A6C10915EF}"/>
              </a:ext>
            </a:extLst>
          </p:cNvPr>
          <p:cNvSpPr/>
          <p:nvPr/>
        </p:nvSpPr>
        <p:spPr>
          <a:xfrm>
            <a:off x="4482114" y="5795751"/>
            <a:ext cx="140277" cy="1392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48320D9-858A-4E04-B459-EF8145058846}"/>
              </a:ext>
            </a:extLst>
          </p:cNvPr>
          <p:cNvSpPr/>
          <p:nvPr/>
        </p:nvSpPr>
        <p:spPr>
          <a:xfrm>
            <a:off x="6535640" y="5824811"/>
            <a:ext cx="140277" cy="1392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5D4617-2EE7-44BA-B489-BCEEF3D5B237}"/>
              </a:ext>
            </a:extLst>
          </p:cNvPr>
          <p:cNvSpPr/>
          <p:nvPr/>
        </p:nvSpPr>
        <p:spPr>
          <a:xfrm>
            <a:off x="8540733" y="5824811"/>
            <a:ext cx="140277" cy="13926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C6228B-2961-450E-A4AD-EB722FBCEBAB}"/>
              </a:ext>
            </a:extLst>
          </p:cNvPr>
          <p:cNvSpPr txBox="1"/>
          <p:nvPr/>
        </p:nvSpPr>
        <p:spPr>
          <a:xfrm>
            <a:off x="2047714" y="6212883"/>
            <a:ext cx="893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ea typeface="맑은 고딕"/>
              </a:rPr>
              <a:t>3월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18AD88-BA12-4D1C-8706-90C3FAB602C9}"/>
              </a:ext>
            </a:extLst>
          </p:cNvPr>
          <p:cNvSpPr txBox="1"/>
          <p:nvPr/>
        </p:nvSpPr>
        <p:spPr>
          <a:xfrm>
            <a:off x="4110925" y="6212882"/>
            <a:ext cx="893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ea typeface="맑은 고딕"/>
              </a:rPr>
              <a:t>4월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F5BE1E-C384-4FEF-85BE-6F04A92C0090}"/>
              </a:ext>
            </a:extLst>
          </p:cNvPr>
          <p:cNvSpPr txBox="1"/>
          <p:nvPr/>
        </p:nvSpPr>
        <p:spPr>
          <a:xfrm>
            <a:off x="6135392" y="6212883"/>
            <a:ext cx="893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>
                <a:solidFill>
                  <a:srgbClr val="002060"/>
                </a:solidFill>
                <a:ea typeface="맑은 고딕"/>
              </a:rPr>
              <a:t>5월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140D25-ADD3-40E0-8456-3221236F2493}"/>
              </a:ext>
            </a:extLst>
          </p:cNvPr>
          <p:cNvSpPr txBox="1"/>
          <p:nvPr/>
        </p:nvSpPr>
        <p:spPr>
          <a:xfrm>
            <a:off x="7908011" y="6125704"/>
            <a:ext cx="11449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최종 발표</a:t>
            </a:r>
          </a:p>
          <a:p>
            <a:pPr algn="ctr"/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&amp; 전시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B53D04-40F4-48FA-A906-0D1EBA6AF93A}"/>
              </a:ext>
            </a:extLst>
          </p:cNvPr>
          <p:cNvCxnSpPr>
            <a:cxnSpLocks/>
          </p:cNvCxnSpPr>
          <p:nvPr/>
        </p:nvCxnSpPr>
        <p:spPr>
          <a:xfrm flipV="1">
            <a:off x="4288971" y="3831773"/>
            <a:ext cx="2242457" cy="217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770DD0-05B4-4E66-ABAC-B5B34EE0180B}"/>
              </a:ext>
            </a:extLst>
          </p:cNvPr>
          <p:cNvCxnSpPr>
            <a:cxnSpLocks/>
          </p:cNvCxnSpPr>
          <p:nvPr/>
        </p:nvCxnSpPr>
        <p:spPr>
          <a:xfrm>
            <a:off x="5704112" y="4463142"/>
            <a:ext cx="8273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2ABADA1-E282-447F-B75A-FCDF157BBEC4}"/>
              </a:ext>
            </a:extLst>
          </p:cNvPr>
          <p:cNvCxnSpPr>
            <a:cxnSpLocks/>
          </p:cNvCxnSpPr>
          <p:nvPr/>
        </p:nvCxnSpPr>
        <p:spPr>
          <a:xfrm>
            <a:off x="8066312" y="4735285"/>
            <a:ext cx="4789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883E799-6959-46F2-A0D0-43B19183CA4B}"/>
              </a:ext>
            </a:extLst>
          </p:cNvPr>
          <p:cNvCxnSpPr>
            <a:cxnSpLocks/>
          </p:cNvCxnSpPr>
          <p:nvPr/>
        </p:nvCxnSpPr>
        <p:spPr>
          <a:xfrm>
            <a:off x="8066312" y="5040085"/>
            <a:ext cx="4789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B06BAD3D-75D9-42F1-B0DE-438F00C544D3}"/>
              </a:ext>
            </a:extLst>
          </p:cNvPr>
          <p:cNvSpPr/>
          <p:nvPr/>
        </p:nvSpPr>
        <p:spPr>
          <a:xfrm>
            <a:off x="4007479" y="5815123"/>
            <a:ext cx="140277" cy="1392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8CF988-DC4E-468F-9E84-3DFF75FBF2D7}"/>
              </a:ext>
            </a:extLst>
          </p:cNvPr>
          <p:cNvSpPr txBox="1"/>
          <p:nvPr/>
        </p:nvSpPr>
        <p:spPr>
          <a:xfrm>
            <a:off x="3549112" y="5486400"/>
            <a:ext cx="103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제안 발표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CA8189D-3C32-46BB-8405-C1D44E9D8DFD}"/>
              </a:ext>
            </a:extLst>
          </p:cNvPr>
          <p:cNvCxnSpPr>
            <a:cxnSpLocks/>
          </p:cNvCxnSpPr>
          <p:nvPr/>
        </p:nvCxnSpPr>
        <p:spPr>
          <a:xfrm>
            <a:off x="4046483" y="2427149"/>
            <a:ext cx="21770" cy="3402112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903AE193-4FE6-4E0D-B7AB-9ACED949A70C}"/>
              </a:ext>
            </a:extLst>
          </p:cNvPr>
          <p:cNvSpPr/>
          <p:nvPr/>
        </p:nvSpPr>
        <p:spPr>
          <a:xfrm>
            <a:off x="6119123" y="5834495"/>
            <a:ext cx="140277" cy="1392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BF72A7-ADD8-4C00-BCA5-7FBCF1D635BC}"/>
              </a:ext>
            </a:extLst>
          </p:cNvPr>
          <p:cNvSpPr txBox="1"/>
          <p:nvPr/>
        </p:nvSpPr>
        <p:spPr>
          <a:xfrm>
            <a:off x="5660756" y="5505772"/>
            <a:ext cx="103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400" b="1">
                <a:solidFill>
                  <a:srgbClr val="FF0000"/>
                </a:solidFill>
                <a:ea typeface="맑은 고딕"/>
              </a:rPr>
              <a:t>중간 발표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4BE65E9-3B6B-4B1E-8C2F-8970D135F727}"/>
              </a:ext>
            </a:extLst>
          </p:cNvPr>
          <p:cNvCxnSpPr>
            <a:cxnSpLocks/>
          </p:cNvCxnSpPr>
          <p:nvPr/>
        </p:nvCxnSpPr>
        <p:spPr>
          <a:xfrm>
            <a:off x="6158127" y="2446521"/>
            <a:ext cx="21770" cy="3402112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5910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LG</ep:Company>
  <ep:Words>138</ep:Words>
  <ep:PresentationFormat>On-screen Show (4:3)</ep:PresentationFormat>
  <ep:Paragraphs>67</ep:Paragraphs>
  <ep:Slides>10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2018-11-11T14:23:57.000</dcterms:created>
  <dc:creator>user</dc:creator>
  <cp:lastModifiedBy>82107</cp:lastModifiedBy>
  <dcterms:modified xsi:type="dcterms:W3CDTF">2020-03-29T06:46:35.368</dcterms:modified>
  <cp:revision>3</cp:revision>
  <dc:title>슬라이드 1</dc:title>
  <cp:version/>
</cp:coreProperties>
</file>