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7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3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5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2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9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5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9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na.co.kr/view/AKR20160206005700004" TargetMode="Externa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naptime.edaily.co.kr/" TargetMode="External"/><Relationship Id="rId5" Type="http://schemas.openxmlformats.org/officeDocument/2006/relationships/hyperlink" Target="https://www.lawtalk.co.kr/qna/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D3F917-444A-418F-B703-C118EDAA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09567"/>
              </p:ext>
            </p:extLst>
          </p:nvPr>
        </p:nvGraphicFramePr>
        <p:xfrm>
          <a:off x="0" y="0"/>
          <a:ext cx="12192000" cy="68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717484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58636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41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16922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8554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948544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8562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81845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775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83031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31507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4711872"/>
                    </a:ext>
                  </a:extLst>
                </a:gridCol>
              </a:tblGrid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01587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97561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918639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68996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28433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80778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97307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96682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12470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5631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942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7268BED-A464-4A03-AFB2-D174B578D7E5}"/>
              </a:ext>
            </a:extLst>
          </p:cNvPr>
          <p:cNvSpPr/>
          <p:nvPr/>
        </p:nvSpPr>
        <p:spPr>
          <a:xfrm>
            <a:off x="8453214" y="5330804"/>
            <a:ext cx="2847253" cy="1301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1771055 </a:t>
            </a:r>
            <a:r>
              <a:rPr lang="ko-KR" altLang="en-US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김정현</a:t>
            </a:r>
            <a:endParaRPr lang="en-US" altLang="ko-KR" sz="2800" b="1" dirty="0">
              <a:solidFill>
                <a:prstClr val="white">
                  <a:lumMod val="8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1771164 </a:t>
            </a:r>
            <a:r>
              <a:rPr lang="ko-KR" altLang="en-US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유혜진</a:t>
            </a:r>
            <a:endParaRPr lang="en-US" altLang="ko-KR" sz="2800" b="1" dirty="0">
              <a:solidFill>
                <a:prstClr val="white">
                  <a:lumMod val="8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168584"/>
            <a:ext cx="7096936" cy="2005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4400" dirty="0" err="1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스테가노그래피를</a:t>
            </a:r>
            <a:r>
              <a:rPr lang="ko-KR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 이용한 </a:t>
            </a:r>
            <a:endParaRPr lang="en-US" altLang="ko-KR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SNS </a:t>
            </a:r>
            <a:r>
              <a:rPr lang="ko-KR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사진 보안 기술</a:t>
            </a:r>
            <a:endParaRPr lang="en-US" altLang="ko-KR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6880A4-7362-441D-A96C-3C63974A9F71}"/>
              </a:ext>
            </a:extLst>
          </p:cNvPr>
          <p:cNvSpPr/>
          <p:nvPr/>
        </p:nvSpPr>
        <p:spPr>
          <a:xfrm>
            <a:off x="3625552" y="821940"/>
            <a:ext cx="5040000" cy="5040000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A31C27-128D-45E7-BA5C-11F97F6CD1A4}"/>
              </a:ext>
            </a:extLst>
          </p:cNvPr>
          <p:cNvGrpSpPr/>
          <p:nvPr/>
        </p:nvGrpSpPr>
        <p:grpSpPr>
          <a:xfrm>
            <a:off x="9158151" y="4713844"/>
            <a:ext cx="711700" cy="729750"/>
            <a:chOff x="9018087" y="4392976"/>
            <a:chExt cx="1065713" cy="109274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808D43A-A75A-4EF4-9F94-A8EC8BAACEE6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7D311E6-743A-4AC0-9540-BBEF96F5087C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F29BB7-1C25-48C8-BD07-133C388860E3}"/>
              </a:ext>
            </a:extLst>
          </p:cNvPr>
          <p:cNvGrpSpPr/>
          <p:nvPr/>
        </p:nvGrpSpPr>
        <p:grpSpPr>
          <a:xfrm>
            <a:off x="8693084" y="5228659"/>
            <a:ext cx="419236" cy="429869"/>
            <a:chOff x="9018087" y="4392976"/>
            <a:chExt cx="1065713" cy="1092742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57D3378-71DC-46D9-9AB4-2E5467F7982F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80C4DEE-11BD-438E-949D-40F66F62A18A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DC5DE0-9264-4504-AB75-DD0F12A747FC}"/>
              </a:ext>
            </a:extLst>
          </p:cNvPr>
          <p:cNvGrpSpPr/>
          <p:nvPr/>
        </p:nvGrpSpPr>
        <p:grpSpPr>
          <a:xfrm>
            <a:off x="9862501" y="6270830"/>
            <a:ext cx="280188" cy="287294"/>
            <a:chOff x="9018087" y="4392976"/>
            <a:chExt cx="1065713" cy="109274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3A9E33E-6E67-4BB9-8E66-9FB1BCE0C8C8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AF3D32A-0A0C-4CE0-9945-171E00C2588C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F3B87F-B2BC-4451-B6FC-F1F6ABA3E52E}"/>
              </a:ext>
            </a:extLst>
          </p:cNvPr>
          <p:cNvGrpSpPr/>
          <p:nvPr/>
        </p:nvGrpSpPr>
        <p:grpSpPr>
          <a:xfrm>
            <a:off x="9149034" y="6178706"/>
            <a:ext cx="199702" cy="204767"/>
            <a:chOff x="9018087" y="4392976"/>
            <a:chExt cx="1065713" cy="1092742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26983D1-FD36-485F-80C2-6B414C72FE5B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814489C-0155-41E6-9119-26234BAE3F3E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2FDA1-D96C-4D7D-9DB0-EA48920633E6}"/>
              </a:ext>
            </a:extLst>
          </p:cNvPr>
          <p:cNvGrpSpPr/>
          <p:nvPr/>
        </p:nvGrpSpPr>
        <p:grpSpPr>
          <a:xfrm>
            <a:off x="9677139" y="5457103"/>
            <a:ext cx="199702" cy="204767"/>
            <a:chOff x="9018087" y="4392976"/>
            <a:chExt cx="1065713" cy="1092742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66E8936-C8D2-490C-9EAC-79D416759FF9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9F69671-A8A6-4F41-8808-3D1A5F8BC8F2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8A62F3-3AC3-48C6-99C6-00FCEF87BFE9}"/>
              </a:ext>
            </a:extLst>
          </p:cNvPr>
          <p:cNvSpPr/>
          <p:nvPr/>
        </p:nvSpPr>
        <p:spPr>
          <a:xfrm>
            <a:off x="316052" y="474332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사이버 보안 </a:t>
            </a:r>
            <a:r>
              <a:rPr lang="ko-KR" altLang="en-US" b="1" dirty="0" err="1">
                <a:solidFill>
                  <a:srgbClr val="FFC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캡스톤</a:t>
            </a:r>
            <a:r>
              <a:rPr lang="ko-KR" altLang="en-US" b="1" dirty="0">
                <a:solidFill>
                  <a:srgbClr val="FFC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디자인 최종 제안서</a:t>
            </a:r>
            <a:endParaRPr lang="ko-KR" altLang="en-US" sz="1400" dirty="0">
              <a:solidFill>
                <a:prstClr val="white">
                  <a:lumMod val="85000"/>
                </a:prst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8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68"/>
    </mc:Choice>
    <mc:Fallback>
      <p:transition spd="slow" advTm="9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0.00023 C -0.01276 -0.01366 -0.00977 -0.04005 -0.03763 -0.04167 C -0.06498 -0.04352 -0.16172 -0.00671 -0.16563 -0.01204 C -0.18425 -0.04097 -0.22995 -0.09468 -0.23633 -0.12616 C -0.23477 -0.13658 -0.2668 -0.30602 -0.24883 -0.31921 C -0.23138 -0.33171 -0.10443 -0.19421 -0.0586 -0.16736 C -0.01289 -0.14097 -0.00209 -0.16273 0.02617 -0.15949 C 0.04205 -0.15695 0.07565 -0.175 0.09192 -0.17269 C 0.11159 -0.16945 0.17955 -0.21528 0.19895 -0.21273 C 0.20403 -0.2007 0.26784 -0.16783 0.25651 -0.13796 C 0.24596 -0.10764 0.14166 -0.04699 0.13346 -0.03287 C 0.12838 -0.02708 0.12187 -0.02199 0.11731 -0.0169 C 0.1138 -0.0081 0.10729 -0.00162 0.10586 0.0081 C 0.10494 0.03055 0.11237 0.06065 0.12187 0.07569 C 0.12721 0.08264 0.13411 0.0868 0.13854 0.09282 C 0.14257 0.09606 0.1457 0.1037 0.14948 0.10856 C 0.15312 0.11504 0.25703 0.35463 0.26093 0.36157 " pathEditMode="relative" rAng="0" ptsTypes="AAAAAAAAAAAAAAAAAA">
                                      <p:cBhvr>
                                        <p:cTn id="6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3. Similar Technology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05E852-6EC4-476E-9175-483BD17E2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756" y="1354763"/>
            <a:ext cx="5550488" cy="9895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8AD761-3754-43C2-9B8E-083C00427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72" y="2344265"/>
            <a:ext cx="6772056" cy="4238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50AAC7-CA4F-4106-B08E-6F44AAA55CCD}"/>
              </a:ext>
            </a:extLst>
          </p:cNvPr>
          <p:cNvSpPr txBox="1"/>
          <p:nvPr/>
        </p:nvSpPr>
        <p:spPr>
          <a:xfrm>
            <a:off x="5953125" y="6591773"/>
            <a:ext cx="772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ko-KR" sz="1400" dirty="0"/>
              <a:t>출처</a:t>
            </a:r>
            <a:r>
              <a:rPr lang="en-US" altLang="ko-KR" sz="1400" dirty="0"/>
              <a:t> : </a:t>
            </a:r>
            <a:r>
              <a:rPr lang="ko-KR" altLang="en-US" sz="1400" dirty="0"/>
              <a:t>연합뉴스</a:t>
            </a:r>
            <a:r>
              <a:rPr lang="en-US" altLang="ko-KR" sz="1400" dirty="0">
                <a:hlinkClick r:id="rId5"/>
              </a:rPr>
              <a:t>https://www.yna.co.kr/view/AKR20160206005700004</a:t>
            </a:r>
            <a:r>
              <a:rPr lang="en-US" altLang="ko-KR" sz="1400" dirty="0"/>
              <a:t> &gt;</a:t>
            </a:r>
            <a:endParaRPr lang="ko-KR" altLang="ko-KR" sz="1400" dirty="0"/>
          </a:p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ECD824-13F0-4F52-8E0A-220788195241}"/>
              </a:ext>
            </a:extLst>
          </p:cNvPr>
          <p:cNvSpPr/>
          <p:nvPr/>
        </p:nvSpPr>
        <p:spPr>
          <a:xfrm>
            <a:off x="2653727" y="3189201"/>
            <a:ext cx="6884545" cy="12290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8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0"/>
    </mc:Choice>
    <mc:Fallback>
      <p:transition spd="slow" advTm="29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0655C7E-F42B-4216-97E3-EDCB33DC3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51" y="1981047"/>
            <a:ext cx="4514698" cy="4514698"/>
          </a:xfrm>
          <a:prstGeom prst="rect">
            <a:avLst/>
          </a:prstGeom>
          <a:noFill/>
          <a:effectLst/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3. Similar Technology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E7DA-C638-41F4-A233-BC8E6E02A777}"/>
              </a:ext>
            </a:extLst>
          </p:cNvPr>
          <p:cNvSpPr txBox="1"/>
          <p:nvPr/>
        </p:nvSpPr>
        <p:spPr>
          <a:xfrm>
            <a:off x="1383506" y="2243316"/>
            <a:ext cx="94249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웹툰계에서는</a:t>
            </a:r>
            <a:r>
              <a:rPr lang="ko-KR" altLang="en-US" sz="3200" b="1" dirty="0"/>
              <a:t> 저작권 보호를 위해 </a:t>
            </a:r>
            <a:endParaRPr lang="en-US" altLang="ko-KR" sz="3200" b="1" dirty="0"/>
          </a:p>
          <a:p>
            <a:pPr algn="ctr"/>
            <a:r>
              <a:rPr lang="ko-KR" altLang="en-US" sz="3200" b="1" dirty="0" err="1"/>
              <a:t>워터마킹</a:t>
            </a:r>
            <a:r>
              <a:rPr lang="ko-KR" altLang="en-US" sz="3200" b="1" dirty="0"/>
              <a:t> 및 </a:t>
            </a:r>
            <a:r>
              <a:rPr lang="ko-KR" altLang="en-US" sz="3200" b="1" dirty="0" err="1"/>
              <a:t>스테가노그래피를</a:t>
            </a:r>
            <a:r>
              <a:rPr lang="ko-KR" altLang="en-US" sz="3200" b="1" dirty="0"/>
              <a:t> 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많이 이용하는 추세</a:t>
            </a:r>
            <a:r>
              <a:rPr lang="en-US" altLang="ko-KR" sz="3200" b="1" dirty="0"/>
              <a:t>,</a:t>
            </a:r>
          </a:p>
          <a:p>
            <a:pPr algn="ctr"/>
            <a:endParaRPr lang="en-US" altLang="ko-KR" sz="3200" b="1" dirty="0"/>
          </a:p>
          <a:p>
            <a:pPr algn="ctr"/>
            <a:r>
              <a:rPr lang="en-US" altLang="ko-KR" sz="3200" b="1" dirty="0"/>
              <a:t>SNS</a:t>
            </a:r>
            <a:r>
              <a:rPr lang="ko-KR" altLang="en-US" sz="3200" b="1" dirty="0"/>
              <a:t>에서의 사진 도용 및 타인 사칭은 </a:t>
            </a:r>
            <a:endParaRPr lang="en-US" altLang="ko-KR" sz="3200" b="1" dirty="0"/>
          </a:p>
          <a:p>
            <a:pPr algn="ctr"/>
            <a:r>
              <a:rPr lang="ko-KR" altLang="en-US" sz="3200" b="1" dirty="0"/>
              <a:t>더욱 잦은 문제이므로</a:t>
            </a:r>
            <a:r>
              <a:rPr lang="en-US" altLang="ko-KR" sz="3200" b="1" dirty="0"/>
              <a:t>, </a:t>
            </a:r>
          </a:p>
          <a:p>
            <a:pPr algn="ctr"/>
            <a:r>
              <a:rPr lang="en-US" altLang="ko-KR" sz="3200" b="1" dirty="0"/>
              <a:t>SNS</a:t>
            </a:r>
            <a:r>
              <a:rPr lang="ko-KR" altLang="en-US" sz="3200" b="1" dirty="0"/>
              <a:t>에도 도입하여 이를 해결해야 함</a:t>
            </a:r>
            <a:r>
              <a:rPr lang="en-US" altLang="ko-KR" sz="3200" b="1" dirty="0"/>
              <a:t>. 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3767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57"/>
    </mc:Choice>
    <mc:Fallback>
      <p:transition spd="slow" advTm="645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39C792-1CB1-4A13-A3DE-EFE095D8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67" y="1514780"/>
            <a:ext cx="4876190" cy="4876190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4. Core Function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E7DA-C638-41F4-A233-BC8E6E02A777}"/>
              </a:ext>
            </a:extLst>
          </p:cNvPr>
          <p:cNvSpPr txBox="1"/>
          <p:nvPr/>
        </p:nvSpPr>
        <p:spPr>
          <a:xfrm>
            <a:off x="942646" y="3352710"/>
            <a:ext cx="10306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사진 업로드시 이미지 파일에 </a:t>
            </a:r>
            <a:r>
              <a:rPr lang="ko-KR" altLang="en-US" sz="3600" b="1" dirty="0">
                <a:solidFill>
                  <a:srgbClr val="FF0000"/>
                </a:solidFill>
              </a:rPr>
              <a:t>사용자의 </a:t>
            </a:r>
            <a:r>
              <a:rPr lang="en-US" altLang="ko-KR" sz="3600" b="1" dirty="0">
                <a:solidFill>
                  <a:srgbClr val="FF0000"/>
                </a:solidFill>
              </a:rPr>
              <a:t>IP</a:t>
            </a:r>
            <a:r>
              <a:rPr lang="ko-KR" altLang="en-US" sz="3600" b="1" dirty="0">
                <a:solidFill>
                  <a:srgbClr val="FF0000"/>
                </a:solidFill>
              </a:rPr>
              <a:t>주소</a:t>
            </a:r>
            <a:r>
              <a:rPr lang="ko-KR" altLang="en-US" sz="3600" b="1" dirty="0"/>
              <a:t>를  </a:t>
            </a:r>
            <a:r>
              <a:rPr lang="ko-KR" altLang="en-US" sz="3600" b="1" dirty="0" err="1">
                <a:solidFill>
                  <a:srgbClr val="FF0000"/>
                </a:solidFill>
              </a:rPr>
              <a:t>스테가노그래피</a:t>
            </a:r>
            <a:r>
              <a:rPr lang="ko-KR" altLang="en-US" sz="3600" b="1" dirty="0"/>
              <a:t> 기술을 이용하여 심는 기술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8092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08"/>
    </mc:Choice>
    <mc:Fallback>
      <p:transition spd="slow" advTm="129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Necessary Technology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9503DDF-1D91-4D4B-A34B-F949F4DBD8F6}"/>
              </a:ext>
            </a:extLst>
          </p:cNvPr>
          <p:cNvGrpSpPr/>
          <p:nvPr/>
        </p:nvGrpSpPr>
        <p:grpSpPr>
          <a:xfrm>
            <a:off x="416734" y="1999900"/>
            <a:ext cx="3696930" cy="3696929"/>
            <a:chOff x="159963" y="1104490"/>
            <a:chExt cx="3696930" cy="36969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D1B62E2-0FA5-4499-8BD9-2F2B81534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964" y="1104490"/>
              <a:ext cx="3696929" cy="369692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53A3FB-BEE1-4893-AAED-4019E3CAEE31}"/>
                </a:ext>
              </a:extLst>
            </p:cNvPr>
            <p:cNvSpPr txBox="1"/>
            <p:nvPr/>
          </p:nvSpPr>
          <p:spPr>
            <a:xfrm>
              <a:off x="159963" y="2060400"/>
              <a:ext cx="3696929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①</a:t>
              </a:r>
            </a:p>
            <a:p>
              <a:pPr algn="ctr"/>
              <a:r>
                <a:rPr lang="en-US" altLang="ko-KR" sz="2800" b="1" dirty="0"/>
                <a:t>SNS </a:t>
              </a:r>
              <a:r>
                <a:rPr lang="ko-KR" altLang="en-US" sz="2800" b="1" dirty="0"/>
                <a:t>형태를 가진 </a:t>
              </a:r>
              <a:endParaRPr lang="en-US" altLang="ko-KR" sz="2800" b="1" dirty="0"/>
            </a:p>
            <a:p>
              <a:pPr algn="ctr"/>
              <a:r>
                <a:rPr lang="ko-KR" altLang="en-US" sz="2800" b="1" dirty="0"/>
                <a:t>웹서버 구축</a:t>
              </a:r>
            </a:p>
            <a:p>
              <a:pPr algn="ctr"/>
              <a:r>
                <a:rPr lang="en-US" altLang="ko-KR" b="1" dirty="0"/>
                <a:t>(</a:t>
              </a:r>
              <a:r>
                <a:rPr lang="ko-KR" altLang="en-US" b="1" dirty="0"/>
                <a:t>사진 및 글 업로드 가능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48574D7-6A1F-4B59-91AD-96FB1C2EADE1}"/>
              </a:ext>
            </a:extLst>
          </p:cNvPr>
          <p:cNvGrpSpPr/>
          <p:nvPr/>
        </p:nvGrpSpPr>
        <p:grpSpPr>
          <a:xfrm>
            <a:off x="4247534" y="1999898"/>
            <a:ext cx="3696929" cy="3696929"/>
            <a:chOff x="416737" y="1070901"/>
            <a:chExt cx="3696929" cy="369692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9DA5E8C-821D-4016-AB3C-944B2223D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37" y="1070901"/>
              <a:ext cx="3696929" cy="369692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023448-725F-4353-B442-B72A396CD687}"/>
                </a:ext>
              </a:extLst>
            </p:cNvPr>
            <p:cNvSpPr txBox="1"/>
            <p:nvPr/>
          </p:nvSpPr>
          <p:spPr>
            <a:xfrm>
              <a:off x="416737" y="2017375"/>
              <a:ext cx="36969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②</a:t>
              </a:r>
            </a:p>
            <a:p>
              <a:pPr algn="ctr"/>
              <a:r>
                <a:rPr lang="ko-KR" altLang="en-US" sz="2800" b="1" dirty="0"/>
                <a:t>사용자 및 </a:t>
              </a:r>
              <a:endParaRPr lang="en-US" altLang="ko-KR" sz="2800" b="1" dirty="0"/>
            </a:p>
            <a:p>
              <a:pPr algn="ctr"/>
              <a:r>
                <a:rPr lang="ko-KR" altLang="en-US" sz="2800" b="1" dirty="0"/>
                <a:t>관리자 </a:t>
              </a:r>
              <a:endParaRPr lang="en-US" altLang="ko-KR" sz="2800" b="1" dirty="0"/>
            </a:p>
            <a:p>
              <a:pPr algn="ctr"/>
              <a:r>
                <a:rPr lang="ko-KR" altLang="en-US" sz="2800" b="1" dirty="0"/>
                <a:t>계정 </a:t>
              </a:r>
              <a:r>
                <a:rPr lang="en-US" altLang="ko-KR" sz="2800" b="1" dirty="0"/>
                <a:t>DB </a:t>
              </a:r>
              <a:r>
                <a:rPr lang="ko-KR" altLang="en-US" sz="2800" b="1" dirty="0"/>
                <a:t>구축</a:t>
              </a:r>
              <a:endParaRPr lang="ko-KR" altLang="en-US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6A259C-C555-4BEF-9BF6-7B47320B3585}"/>
              </a:ext>
            </a:extLst>
          </p:cNvPr>
          <p:cNvGrpSpPr/>
          <p:nvPr/>
        </p:nvGrpSpPr>
        <p:grpSpPr>
          <a:xfrm>
            <a:off x="8078333" y="1999899"/>
            <a:ext cx="3696932" cy="3696929"/>
            <a:chOff x="416734" y="1070901"/>
            <a:chExt cx="3696932" cy="369692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2C8742-4606-47DD-B967-F4BECC7EE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37" y="1070901"/>
              <a:ext cx="3696929" cy="369692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FDBED-DE88-47AD-8751-A36E019BFD2C}"/>
                </a:ext>
              </a:extLst>
            </p:cNvPr>
            <p:cNvSpPr txBox="1"/>
            <p:nvPr/>
          </p:nvSpPr>
          <p:spPr>
            <a:xfrm>
              <a:off x="416734" y="2026812"/>
              <a:ext cx="36969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③</a:t>
              </a:r>
            </a:p>
            <a:p>
              <a:pPr algn="ctr"/>
              <a:r>
                <a:rPr lang="en-US" altLang="ko-KR" sz="2800" b="1" dirty="0"/>
                <a:t>HTML</a:t>
              </a:r>
              <a:r>
                <a:rPr lang="ko-KR" altLang="en-US" sz="2800" b="1" dirty="0"/>
                <a:t>으로 </a:t>
              </a:r>
              <a:endParaRPr lang="en-US" altLang="ko-KR" sz="2800" b="1" dirty="0"/>
            </a:p>
            <a:p>
              <a:pPr algn="ctr"/>
              <a:r>
                <a:rPr lang="ko-KR" altLang="en-US" sz="2800" b="1" dirty="0" err="1"/>
                <a:t>스테가노그래피</a:t>
              </a:r>
              <a:r>
                <a:rPr lang="ko-KR" altLang="en-US" sz="2800" b="1" dirty="0"/>
                <a:t> 기술 삽입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9546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97"/>
    </mc:Choice>
    <mc:Fallback>
      <p:transition spd="slow" advTm="654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6. System Configuration Diagram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7FD6EF-E383-4848-9E6D-794C5AE7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4" y="1249346"/>
            <a:ext cx="99060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6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765"/>
    </mc:Choice>
    <mc:Fallback>
      <p:transition spd="slow" advTm="4976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7. To Introduce Us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8AE4F1-DE79-4D7D-A8DE-2D1DF90985C1}"/>
              </a:ext>
            </a:extLst>
          </p:cNvPr>
          <p:cNvGrpSpPr/>
          <p:nvPr/>
        </p:nvGrpSpPr>
        <p:grpSpPr>
          <a:xfrm>
            <a:off x="924782" y="1567036"/>
            <a:ext cx="2274579" cy="2274579"/>
            <a:chOff x="3029807" y="3153897"/>
            <a:chExt cx="2274579" cy="22745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B5039B4-0DA6-4F1B-A1CF-B6B8FBB73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40" t="8882" r="15952" b="24826"/>
            <a:stretch/>
          </p:blipFill>
          <p:spPr>
            <a:xfrm>
              <a:off x="3029807" y="3313927"/>
              <a:ext cx="2274579" cy="2114549"/>
            </a:xfrm>
            <a:prstGeom prst="rect">
              <a:avLst/>
            </a:prstGeom>
            <a:effectLst>
              <a:softEdge rad="190500"/>
            </a:effec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2331D0E-0BAB-4984-B05E-C462A4462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807" y="3153897"/>
              <a:ext cx="2274579" cy="2274579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A283EE-AB45-42DD-9C16-6AC35CF27242}"/>
              </a:ext>
            </a:extLst>
          </p:cNvPr>
          <p:cNvGrpSpPr/>
          <p:nvPr/>
        </p:nvGrpSpPr>
        <p:grpSpPr>
          <a:xfrm>
            <a:off x="924782" y="4153674"/>
            <a:ext cx="2274580" cy="2274579"/>
            <a:chOff x="7515223" y="3335646"/>
            <a:chExt cx="2274580" cy="227457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403DF70-ABDA-4558-AD3A-7B131E4B5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224" y="3335646"/>
              <a:ext cx="2274579" cy="227457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7B8CE11-A609-414B-95FE-6B72BBA87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7309" r="13495" b="26727"/>
            <a:stretch/>
          </p:blipFill>
          <p:spPr>
            <a:xfrm>
              <a:off x="7515223" y="3393941"/>
              <a:ext cx="2274580" cy="2114549"/>
            </a:xfrm>
            <a:prstGeom prst="rect">
              <a:avLst/>
            </a:prstGeom>
            <a:effectLst>
              <a:softEdge rad="190500"/>
            </a:effectLst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016D8201-731D-46C9-BCF6-D58057B5A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39" y="1253660"/>
            <a:ext cx="7762878" cy="54507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0F15B9-2C3A-4A47-81E5-67D6201991AB}"/>
              </a:ext>
            </a:extLst>
          </p:cNvPr>
          <p:cNvSpPr txBox="1"/>
          <p:nvPr/>
        </p:nvSpPr>
        <p:spPr>
          <a:xfrm>
            <a:off x="3895725" y="1916934"/>
            <a:ext cx="6743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융합공학부 김정현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♡ 데이터베이스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(Php My SQL)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구축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♡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스테가노그래피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기술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FDCBC8-B327-406C-8677-2F7A890C254D}"/>
              </a:ext>
            </a:extLst>
          </p:cNvPr>
          <p:cNvSpPr txBox="1"/>
          <p:nvPr/>
        </p:nvSpPr>
        <p:spPr>
          <a:xfrm>
            <a:off x="3895725" y="4552299"/>
            <a:ext cx="6743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융합공학부 유혜진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♡ 웹서버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en-US" altLang="ko-KR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Bitnami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구축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♡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스테가노그래피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기술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417B47-B9B8-4703-A40D-0E03DB2443A0}"/>
              </a:ext>
            </a:extLst>
          </p:cNvPr>
          <p:cNvSpPr txBox="1"/>
          <p:nvPr/>
        </p:nvSpPr>
        <p:spPr>
          <a:xfrm>
            <a:off x="3432195" y="6541909"/>
            <a:ext cx="845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✖ WEB</a:t>
            </a:r>
            <a:r>
              <a:rPr lang="ko-KR" altLang="en-US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과 </a:t>
            </a:r>
            <a:r>
              <a:rPr lang="en-US" altLang="ko-KR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DB </a:t>
            </a:r>
            <a:r>
              <a:rPr lang="ko-KR" altLang="en-US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부분을</a:t>
            </a:r>
            <a:r>
              <a:rPr lang="en-US" altLang="ko-KR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 </a:t>
            </a:r>
            <a:r>
              <a:rPr lang="ko-KR" altLang="en-US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완전히 역할분리 하기 보다는 어려운 점이 생기면 그 안에서 역할 분담을 해서 같이 해결 할 예정입니다</a:t>
            </a:r>
            <a:r>
              <a:rPr lang="en-US" altLang="ko-KR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!</a:t>
            </a:r>
            <a:endParaRPr lang="ko-KR" altLang="en-US" sz="1100" i="1" dirty="0">
              <a:solidFill>
                <a:srgbClr val="002060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0ACB3-9961-4B71-BD16-D81BD6F700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66" y="3559316"/>
            <a:ext cx="967090" cy="967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58728F-0BCD-478C-A55E-4752ED35DDB8}"/>
              </a:ext>
            </a:extLst>
          </p:cNvPr>
          <p:cNvSpPr txBox="1"/>
          <p:nvPr/>
        </p:nvSpPr>
        <p:spPr>
          <a:xfrm>
            <a:off x="1778466" y="3979041"/>
            <a:ext cx="8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팀장</a:t>
            </a:r>
          </a:p>
        </p:txBody>
      </p:sp>
    </p:spTree>
    <p:extLst>
      <p:ext uri="{BB962C8B-B14F-4D97-AF65-F5344CB8AC3E}">
        <p14:creationId xmlns:p14="http://schemas.microsoft.com/office/powerpoint/2010/main" val="10276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012"/>
    </mc:Choice>
    <mc:Fallback>
      <p:transition spd="slow" advTm="2101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8. Goals By Weeks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FA651F8-EB24-4138-8AD2-41362086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68454"/>
              </p:ext>
            </p:extLst>
          </p:nvPr>
        </p:nvGraphicFramePr>
        <p:xfrm>
          <a:off x="1416050" y="1472521"/>
          <a:ext cx="93599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03">
                  <a:extLst>
                    <a:ext uri="{9D8B030D-6E8A-4147-A177-3AD203B41FA5}">
                      <a16:colId xmlns:a16="http://schemas.microsoft.com/office/drawing/2014/main" val="3943916839"/>
                    </a:ext>
                  </a:extLst>
                </a:gridCol>
                <a:gridCol w="8165097">
                  <a:extLst>
                    <a:ext uri="{9D8B030D-6E8A-4147-A177-3AD203B41FA5}">
                      <a16:colId xmlns:a16="http://schemas.microsoft.com/office/drawing/2014/main" val="3747811801"/>
                    </a:ext>
                  </a:extLst>
                </a:gridCol>
              </a:tblGrid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목표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84945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프로젝트 최종 제안서 발표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197479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전체적인 웹서버 형태 계획 수립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70081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웹서버 형태 구축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Bitnami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apache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이용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689929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회원가입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로그인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로그아웃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구축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사용자 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ip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주소 받아오는 기능 추가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16922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MyPhpSQL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을 이용하여 사용자 및 관리자의 정보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DB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구축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71853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사진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및 글 업로드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php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및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DB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구축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439758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사진 업로드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에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스테가노그래피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기술 삽입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(1)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74112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사진 업로드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에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스테가노그래피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기술 삽입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(2)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290040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중간 발표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예상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90768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서비스 동작 테스트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(DB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에 정보 삽입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52100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서비스 동작 미비점 및 오류 보완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34781"/>
                  </a:ext>
                </a:extLst>
              </a:tr>
              <a:tr h="3573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서비스 동작 최종 테스트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최종 발표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9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56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07"/>
    </mc:Choice>
    <mc:Fallback>
      <p:transition spd="slow" advTm="1420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9. Q &amp; A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B99DE-0C28-4AD3-A545-C3C0F451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3" y="1540137"/>
            <a:ext cx="4876190" cy="4876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41A12E-4C71-40CD-BCD9-BDD18920B595}"/>
              </a:ext>
            </a:extLst>
          </p:cNvPr>
          <p:cNvSpPr txBox="1"/>
          <p:nvPr/>
        </p:nvSpPr>
        <p:spPr>
          <a:xfrm>
            <a:off x="1425678" y="2812026"/>
            <a:ext cx="909483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궁금한 점 있으시다면 저희에게 연락주시면 </a:t>
            </a:r>
            <a:endParaRPr lang="en-US" altLang="ko-KR" sz="40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언제든 성심성의껏 답변해드리겠습니다</a:t>
            </a:r>
            <a:r>
              <a:rPr lang="en-US" altLang="ko-KR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pPr algn="ctr"/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김정현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01051105552 ketty5552@naver.com</a:t>
            </a: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유혜진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01062979503 enne78@naver.com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64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05"/>
    </mc:Choice>
    <mc:Fallback>
      <p:transition spd="slow" advTm="910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A474C6-7E13-44E2-A7C6-C3A8D279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002" y="1810055"/>
            <a:ext cx="4876190" cy="487619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10. </a:t>
            </a:r>
            <a:r>
              <a:rPr lang="en-US" altLang="ko-KR" sz="4400" dirty="0" err="1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Presentaion</a:t>
            </a: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 Video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1A12E-4C71-40CD-BCD9-BDD18920B595}"/>
              </a:ext>
            </a:extLst>
          </p:cNvPr>
          <p:cNvSpPr txBox="1"/>
          <p:nvPr/>
        </p:nvSpPr>
        <p:spPr>
          <a:xfrm>
            <a:off x="1425678" y="3540264"/>
            <a:ext cx="9094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https://youtu.be/km7Ph_0WJZA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64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05"/>
    </mc:Choice>
    <mc:Fallback>
      <p:transition spd="slow" advTm="910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4E910A-309E-411D-B0DF-FD24606A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1740516"/>
            <a:ext cx="4876190" cy="487619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1A12E-4C71-40CD-BCD9-BDD18920B595}"/>
              </a:ext>
            </a:extLst>
          </p:cNvPr>
          <p:cNvSpPr txBox="1"/>
          <p:nvPr/>
        </p:nvSpPr>
        <p:spPr>
          <a:xfrm>
            <a:off x="1548581" y="2913299"/>
            <a:ext cx="9094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저희의 발표를 들어 주셔서 </a:t>
            </a:r>
            <a:endParaRPr lang="en-US" altLang="ko-KR" sz="54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54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 </a:t>
            </a:r>
            <a:r>
              <a:rPr lang="en-US" altLang="ko-KR" sz="5400" b="1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sz="5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71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34"/>
    </mc:Choice>
    <mc:Fallback>
      <p:transition spd="slow" advTm="166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1. Problem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49C8E-D86D-4614-AC36-A6B6539359D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564997"/>
            <a:ext cx="6819900" cy="3197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AA284E-79D5-4B7E-AEA5-E6C91D4DEF7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89" y="1200150"/>
            <a:ext cx="5106036" cy="5400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1D10D-8376-4363-BFA9-F25C357C5284}"/>
              </a:ext>
            </a:extLst>
          </p:cNvPr>
          <p:cNvSpPr txBox="1"/>
          <p:nvPr/>
        </p:nvSpPr>
        <p:spPr>
          <a:xfrm>
            <a:off x="952500" y="5676900"/>
            <a:ext cx="44672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ko-KR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u="sng" dirty="0">
                <a:hlinkClick r:id="rId5"/>
              </a:rPr>
              <a:t>https://www.lawtalk.co.kr/qna/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r>
              <a:rPr lang="en-US" altLang="ko-KR" sz="1400" dirty="0"/>
              <a:t>&lt;</a:t>
            </a:r>
            <a:r>
              <a:rPr lang="ko-KR" altLang="ko-KR" sz="1400" dirty="0"/>
              <a:t>출처 </a:t>
            </a:r>
            <a:r>
              <a:rPr lang="en-US" altLang="ko-KR" sz="1400" dirty="0"/>
              <a:t>: </a:t>
            </a:r>
            <a:r>
              <a:rPr lang="en-US" altLang="ko-KR" sz="1400" u="sng" dirty="0">
                <a:hlinkClick r:id="rId6"/>
              </a:rPr>
              <a:t>http://snaptime.edaily.co.kr/</a:t>
            </a:r>
            <a:r>
              <a:rPr lang="en-US" altLang="ko-KR" sz="1400" dirty="0"/>
              <a:t>&gt;</a:t>
            </a:r>
            <a:endParaRPr lang="ko-KR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19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9"/>
    </mc:Choice>
    <mc:Fallback>
      <p:transition spd="slow" advTm="500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1. Problem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37A6-391A-4D28-A896-F660D84C9D6E}"/>
              </a:ext>
            </a:extLst>
          </p:cNvPr>
          <p:cNvSpPr txBox="1"/>
          <p:nvPr/>
        </p:nvSpPr>
        <p:spPr>
          <a:xfrm>
            <a:off x="1193932" y="1897872"/>
            <a:ext cx="9363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3600" dirty="0"/>
              <a:t>각종 </a:t>
            </a:r>
            <a:r>
              <a:rPr lang="en-US" altLang="ko-KR" sz="3600" b="1" dirty="0"/>
              <a:t>SNS</a:t>
            </a:r>
          </a:p>
          <a:p>
            <a:pPr algn="ctr"/>
            <a:r>
              <a:rPr lang="en-US" altLang="ko-KR" sz="3200" dirty="0"/>
              <a:t>(Instagram, Facebook, </a:t>
            </a:r>
            <a:r>
              <a:rPr lang="en-US" altLang="ko-KR" sz="3200" dirty="0" err="1"/>
              <a:t>Kakaostory</a:t>
            </a:r>
            <a:r>
              <a:rPr lang="en-US" altLang="ko-KR" sz="3200" dirty="0"/>
              <a:t> </a:t>
            </a:r>
            <a:r>
              <a:rPr lang="ko-KR" altLang="ko-KR" sz="3200" dirty="0"/>
              <a:t>등</a:t>
            </a:r>
            <a:r>
              <a:rPr lang="en-US" altLang="ko-KR" sz="3200" dirty="0"/>
              <a:t>)</a:t>
            </a:r>
            <a:r>
              <a:rPr lang="ko-KR" altLang="ko-KR" sz="3200" dirty="0"/>
              <a:t>에서 </a:t>
            </a:r>
            <a:endParaRPr lang="en-US" altLang="ko-KR" sz="3200" dirty="0"/>
          </a:p>
          <a:p>
            <a:pPr algn="ctr"/>
            <a:r>
              <a:rPr lang="ko-KR" altLang="ko-KR" sz="3600" b="1" dirty="0">
                <a:solidFill>
                  <a:srgbClr val="FF0000"/>
                </a:solidFill>
              </a:rPr>
              <a:t>사진 무단 도용 피해</a:t>
            </a:r>
            <a:r>
              <a:rPr lang="ko-KR" altLang="ko-KR" sz="3600" dirty="0"/>
              <a:t>가 일어나고 있음</a:t>
            </a:r>
            <a:r>
              <a:rPr lang="en-US" altLang="ko-KR" sz="3600" dirty="0"/>
              <a:t>.</a:t>
            </a:r>
            <a:endParaRPr lang="ko-KR" altLang="ko-KR" sz="3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C0B6A0-9ABC-433D-93D3-A5D9AF870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87" y="4132652"/>
            <a:ext cx="2244894" cy="22448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8F2AD7C-282F-4E2B-9FFA-9E9926F4B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059" y="3997305"/>
            <a:ext cx="2380241" cy="2380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F735CC-E58E-4466-991A-8F3577423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90" y="4205583"/>
            <a:ext cx="2174960" cy="217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3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34"/>
    </mc:Choice>
    <mc:Fallback>
      <p:transition spd="slow" advTm="683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211CB1-D835-4D0F-9C4F-2765B468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51" y="1971522"/>
            <a:ext cx="4514698" cy="4514698"/>
          </a:xfrm>
          <a:prstGeom prst="rect">
            <a:avLst/>
          </a:prstGeom>
          <a:noFill/>
          <a:effectLst/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2. How to solve?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37A6-391A-4D28-A896-F660D84C9D6E}"/>
              </a:ext>
            </a:extLst>
          </p:cNvPr>
          <p:cNvSpPr txBox="1"/>
          <p:nvPr/>
        </p:nvSpPr>
        <p:spPr>
          <a:xfrm>
            <a:off x="1383506" y="3429000"/>
            <a:ext cx="94249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3200" b="1" dirty="0" err="1"/>
              <a:t>스테가노그래피</a:t>
            </a:r>
            <a:r>
              <a:rPr lang="ko-KR" altLang="ko-KR" sz="2400" dirty="0" err="1"/>
              <a:t>는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pPr algn="ctr"/>
            <a:r>
              <a:rPr lang="ko-KR" altLang="ko-KR" sz="2400" dirty="0"/>
              <a:t>그리스어로</a:t>
            </a:r>
            <a:r>
              <a:rPr lang="en-US" altLang="ko-KR" sz="2400" dirty="0"/>
              <a:t> “</a:t>
            </a:r>
            <a:r>
              <a:rPr lang="ko-KR" altLang="ko-KR" sz="3200" b="1" dirty="0" err="1"/>
              <a:t>감추어져있다</a:t>
            </a:r>
            <a:r>
              <a:rPr lang="en-US" altLang="ko-KR" sz="2400" dirty="0"/>
              <a:t>”</a:t>
            </a:r>
            <a:r>
              <a:rPr lang="ko-KR" altLang="ko-KR" sz="2400" dirty="0"/>
              <a:t>라는 뜻인 </a:t>
            </a:r>
            <a:r>
              <a:rPr lang="en-US" altLang="ko-KR" sz="2400" dirty="0"/>
              <a:t>“</a:t>
            </a:r>
            <a:r>
              <a:rPr lang="en-US" altLang="ko-KR" sz="3200" b="1" dirty="0" err="1">
                <a:solidFill>
                  <a:srgbClr val="FF0000"/>
                </a:solidFill>
              </a:rPr>
              <a:t>stegano</a:t>
            </a:r>
            <a:r>
              <a:rPr lang="en-US" altLang="ko-KR" sz="2400" dirty="0"/>
              <a:t>“</a:t>
            </a:r>
            <a:r>
              <a:rPr lang="ko-KR" altLang="ko-KR" sz="2400" dirty="0"/>
              <a:t>와 </a:t>
            </a:r>
            <a:endParaRPr lang="en-US" altLang="ko-KR" sz="2400" dirty="0"/>
          </a:p>
          <a:p>
            <a:pPr algn="ctr"/>
            <a:r>
              <a:rPr lang="ko-KR" altLang="ko-KR" sz="2400" dirty="0"/>
              <a:t>그리스어로</a:t>
            </a:r>
            <a:r>
              <a:rPr lang="en-US" altLang="ko-KR" sz="2400" dirty="0"/>
              <a:t> “</a:t>
            </a:r>
            <a:r>
              <a:rPr lang="ko-KR" altLang="ko-KR" sz="3200" b="1" dirty="0"/>
              <a:t>쓰다</a:t>
            </a:r>
            <a:r>
              <a:rPr lang="en-US" altLang="ko-KR" sz="3200" b="1" dirty="0"/>
              <a:t>, </a:t>
            </a:r>
            <a:r>
              <a:rPr lang="ko-KR" altLang="ko-KR" sz="3200" b="1" dirty="0"/>
              <a:t>그리다</a:t>
            </a:r>
            <a:r>
              <a:rPr lang="en-US" altLang="ko-KR" sz="2400" dirty="0"/>
              <a:t>”</a:t>
            </a:r>
            <a:r>
              <a:rPr lang="ko-KR" altLang="ko-KR" sz="2400" dirty="0"/>
              <a:t>라는 뜻인 </a:t>
            </a:r>
            <a:r>
              <a:rPr lang="en-US" altLang="ko-KR" sz="2400" dirty="0"/>
              <a:t>“</a:t>
            </a:r>
            <a:r>
              <a:rPr lang="en-US" altLang="ko-KR" sz="3200" b="1" dirty="0" err="1">
                <a:solidFill>
                  <a:srgbClr val="FF0000"/>
                </a:solidFill>
              </a:rPr>
              <a:t>graphos</a:t>
            </a:r>
            <a:r>
              <a:rPr lang="en-US" altLang="ko-KR" sz="2400" dirty="0"/>
              <a:t>“</a:t>
            </a:r>
            <a:r>
              <a:rPr lang="ko-KR" altLang="ko-KR" sz="2400" dirty="0"/>
              <a:t>의 합성어로</a:t>
            </a:r>
            <a:r>
              <a:rPr lang="en-US" altLang="ko-KR" sz="2400" dirty="0"/>
              <a:t>, </a:t>
            </a:r>
          </a:p>
          <a:p>
            <a:pPr algn="ctr"/>
            <a:r>
              <a:rPr lang="en-US" altLang="ko-KR" sz="2400" dirty="0"/>
              <a:t>“</a:t>
            </a:r>
            <a:r>
              <a:rPr lang="ko-KR" altLang="ko-KR" sz="3200" b="1" dirty="0" err="1"/>
              <a:t>감추어쓰다</a:t>
            </a:r>
            <a:r>
              <a:rPr lang="en-US" altLang="ko-KR" sz="2400" dirty="0"/>
              <a:t>”</a:t>
            </a:r>
            <a:r>
              <a:rPr lang="ko-KR" altLang="ko-KR" sz="2400" dirty="0"/>
              <a:t>라는 의미</a:t>
            </a:r>
            <a:r>
              <a:rPr lang="en-US" altLang="ko-KR" sz="2400" dirty="0"/>
              <a:t>.</a:t>
            </a:r>
            <a:endParaRPr lang="ko-KR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A8349C-7E46-492A-A6EE-CA395E16737C}"/>
              </a:ext>
            </a:extLst>
          </p:cNvPr>
          <p:cNvSpPr/>
          <p:nvPr/>
        </p:nvSpPr>
        <p:spPr>
          <a:xfrm>
            <a:off x="2547532" y="1727580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Using Steganography</a:t>
            </a:r>
            <a:endParaRPr lang="ko-KR" altLang="en-US" sz="4400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3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35"/>
    </mc:Choice>
    <mc:Fallback>
      <p:transition spd="slow" advTm="148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211CB1-D835-4D0F-9C4F-2765B468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51" y="1971522"/>
            <a:ext cx="4514698" cy="4514698"/>
          </a:xfrm>
          <a:prstGeom prst="rect">
            <a:avLst/>
          </a:prstGeom>
          <a:noFill/>
          <a:effectLst/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2. How to solve?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37A6-391A-4D28-A896-F660D84C9D6E}"/>
              </a:ext>
            </a:extLst>
          </p:cNvPr>
          <p:cNvSpPr txBox="1"/>
          <p:nvPr/>
        </p:nvSpPr>
        <p:spPr>
          <a:xfrm>
            <a:off x="1269206" y="3514725"/>
            <a:ext cx="9424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3600" b="1" dirty="0"/>
              <a:t>사진</a:t>
            </a:r>
            <a:r>
              <a:rPr lang="en-US" altLang="ko-KR" sz="3600" b="1" dirty="0"/>
              <a:t>, </a:t>
            </a:r>
            <a:r>
              <a:rPr lang="ko-KR" altLang="ko-KR" sz="3600" b="1" dirty="0"/>
              <a:t>음악</a:t>
            </a:r>
            <a:r>
              <a:rPr lang="en-US" altLang="ko-KR" sz="3600" b="1" dirty="0"/>
              <a:t>, </a:t>
            </a:r>
            <a:r>
              <a:rPr lang="ko-KR" altLang="ko-KR" sz="3600" b="1" dirty="0"/>
              <a:t>동영상 등의 일반적인 파일 안에 데이터를 숨기는 기술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A8349C-7E46-492A-A6EE-CA395E16737C}"/>
              </a:ext>
            </a:extLst>
          </p:cNvPr>
          <p:cNvSpPr/>
          <p:nvPr/>
        </p:nvSpPr>
        <p:spPr>
          <a:xfrm>
            <a:off x="1943100" y="1727580"/>
            <a:ext cx="7701368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Steganography </a:t>
            </a:r>
            <a:r>
              <a:rPr lang="ko-KR" altLang="en-US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기술이란</a:t>
            </a: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?</a:t>
            </a:r>
            <a:endParaRPr lang="ko-KR" altLang="en-US" sz="4400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20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145"/>
    </mc:Choice>
    <mc:Fallback>
      <p:transition spd="slow" advTm="51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211CB1-D835-4D0F-9C4F-2765B468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51" y="1981047"/>
            <a:ext cx="4514698" cy="4514698"/>
          </a:xfrm>
          <a:prstGeom prst="rect">
            <a:avLst/>
          </a:prstGeom>
          <a:noFill/>
          <a:effectLst/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2. How to solve?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37A6-391A-4D28-A896-F660D84C9D6E}"/>
              </a:ext>
            </a:extLst>
          </p:cNvPr>
          <p:cNvSpPr txBox="1"/>
          <p:nvPr/>
        </p:nvSpPr>
        <p:spPr>
          <a:xfrm>
            <a:off x="1383505" y="3666037"/>
            <a:ext cx="9424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ko-KR" sz="2800" b="1" dirty="0"/>
              <a:t>일반 </a:t>
            </a:r>
            <a:r>
              <a:rPr lang="en-US" altLang="ko-KR" sz="2800" b="1" dirty="0"/>
              <a:t>SNS </a:t>
            </a:r>
            <a:r>
              <a:rPr lang="ko-KR" altLang="ko-KR" sz="2800" b="1" dirty="0"/>
              <a:t>사용자가 로그인할 시</a:t>
            </a:r>
            <a:r>
              <a:rPr lang="en-US" altLang="ko-KR" sz="2800" b="1" dirty="0"/>
              <a:t>,</a:t>
            </a:r>
            <a:r>
              <a:rPr lang="ko-KR" altLang="ko-KR" sz="2800" b="1" dirty="0"/>
              <a:t> </a:t>
            </a:r>
            <a:endParaRPr lang="en-US" altLang="ko-KR" sz="2800" b="1" dirty="0"/>
          </a:p>
          <a:p>
            <a:pPr algn="ctr"/>
            <a:r>
              <a:rPr lang="ko-KR" altLang="ko-KR" sz="2800" b="1" dirty="0"/>
              <a:t>사용자의 </a:t>
            </a:r>
            <a:r>
              <a:rPr lang="en-US" altLang="ko-KR" sz="2800" b="1" dirty="0"/>
              <a:t>IP </a:t>
            </a:r>
            <a:r>
              <a:rPr lang="ko-KR" altLang="ko-KR" sz="2800" b="1" dirty="0"/>
              <a:t>또는 사용자의 정보를 </a:t>
            </a:r>
            <a:r>
              <a:rPr lang="en-US" altLang="ko-KR" sz="2800" b="1" dirty="0"/>
              <a:t>DB</a:t>
            </a:r>
            <a:r>
              <a:rPr lang="ko-KR" altLang="ko-KR" sz="2800" b="1" dirty="0"/>
              <a:t>에 </a:t>
            </a:r>
            <a:r>
              <a:rPr lang="ko-KR" altLang="en-US" sz="2800" b="1" dirty="0" err="1"/>
              <a:t>받아옴</a:t>
            </a:r>
            <a:r>
              <a:rPr lang="en-US" altLang="ko-KR" sz="2800" dirty="0"/>
              <a:t>.</a:t>
            </a:r>
            <a:endParaRPr lang="ko-KR" altLang="ko-KR" sz="2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A8349C-7E46-492A-A6EE-CA395E16737C}"/>
              </a:ext>
            </a:extLst>
          </p:cNvPr>
          <p:cNvSpPr/>
          <p:nvPr/>
        </p:nvSpPr>
        <p:spPr>
          <a:xfrm>
            <a:off x="1943100" y="1727580"/>
            <a:ext cx="7701368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이 기술</a:t>
            </a: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, </a:t>
            </a:r>
            <a:r>
              <a:rPr lang="ko-KR" altLang="en-US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어떻게 적용할까요</a:t>
            </a: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?</a:t>
            </a:r>
            <a:endParaRPr lang="ko-KR" altLang="en-US" sz="4400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96425-0108-4733-BA04-753D436171C9}"/>
              </a:ext>
            </a:extLst>
          </p:cNvPr>
          <p:cNvSpPr txBox="1"/>
          <p:nvPr/>
        </p:nvSpPr>
        <p:spPr>
          <a:xfrm>
            <a:off x="4995862" y="2868394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j-lt"/>
              </a:rPr>
              <a:t>STEP 01</a:t>
            </a:r>
            <a:endParaRPr lang="ko-KR" altLang="en-US" sz="36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7804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9"/>
    </mc:Choice>
    <mc:Fallback>
      <p:transition spd="slow" advTm="16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211CB1-D835-4D0F-9C4F-2765B468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51" y="1971522"/>
            <a:ext cx="4514698" cy="4514698"/>
          </a:xfrm>
          <a:prstGeom prst="rect">
            <a:avLst/>
          </a:prstGeom>
          <a:noFill/>
          <a:effectLst/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2. How to solve?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37A6-391A-4D28-A896-F660D84C9D6E}"/>
              </a:ext>
            </a:extLst>
          </p:cNvPr>
          <p:cNvSpPr txBox="1"/>
          <p:nvPr/>
        </p:nvSpPr>
        <p:spPr>
          <a:xfrm>
            <a:off x="1269206" y="3666037"/>
            <a:ext cx="9424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사용자가 </a:t>
            </a:r>
            <a:r>
              <a:rPr lang="en-US" altLang="ko-KR" sz="2800" b="1" dirty="0"/>
              <a:t>SNS</a:t>
            </a:r>
            <a:r>
              <a:rPr lang="ko-KR" altLang="en-US" sz="2800" b="1" dirty="0"/>
              <a:t>에 사진을 업로드할 때 </a:t>
            </a:r>
            <a:endParaRPr lang="en-US" altLang="ko-KR" sz="2800" b="1" dirty="0"/>
          </a:p>
          <a:p>
            <a:pPr algn="ctr"/>
            <a:r>
              <a:rPr lang="en-US" altLang="ko-KR" sz="2800" b="1" dirty="0"/>
              <a:t>DB</a:t>
            </a:r>
            <a:r>
              <a:rPr lang="ko-KR" altLang="en-US" sz="2800" b="1" dirty="0"/>
              <a:t>에 저장 되어있던 사용자의 </a:t>
            </a:r>
            <a:r>
              <a:rPr lang="en-US" altLang="ko-KR" sz="2800" b="1" dirty="0"/>
              <a:t>IP</a:t>
            </a:r>
            <a:r>
              <a:rPr lang="ko-KR" altLang="en-US" sz="2800" b="1" dirty="0"/>
              <a:t>주소를 </a:t>
            </a:r>
            <a:endParaRPr lang="en-US" altLang="ko-KR" sz="2800" b="1" dirty="0"/>
          </a:p>
          <a:p>
            <a:pPr algn="ctr"/>
            <a:r>
              <a:rPr lang="ko-KR" altLang="en-US" sz="2800" b="1" dirty="0" err="1"/>
              <a:t>스테가노그래피로</a:t>
            </a:r>
            <a:r>
              <a:rPr lang="ko-KR" altLang="en-US" sz="2800" b="1" dirty="0"/>
              <a:t> 이미지에 넣어 업로드함</a:t>
            </a:r>
            <a:r>
              <a:rPr lang="en-US" altLang="ko-KR" sz="2800" b="1" dirty="0"/>
              <a:t>.</a:t>
            </a:r>
            <a:endParaRPr lang="ko-KR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A8349C-7E46-492A-A6EE-CA395E16737C}"/>
              </a:ext>
            </a:extLst>
          </p:cNvPr>
          <p:cNvSpPr/>
          <p:nvPr/>
        </p:nvSpPr>
        <p:spPr>
          <a:xfrm>
            <a:off x="1943100" y="1727580"/>
            <a:ext cx="7701368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이 기술</a:t>
            </a: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, </a:t>
            </a:r>
            <a:r>
              <a:rPr lang="ko-KR" altLang="en-US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어떻게 적용할까요</a:t>
            </a: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?</a:t>
            </a:r>
            <a:endParaRPr lang="ko-KR" altLang="en-US" sz="4400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11E5E-9CCE-49EC-AF1B-D2A3E79F3784}"/>
              </a:ext>
            </a:extLst>
          </p:cNvPr>
          <p:cNvSpPr txBox="1"/>
          <p:nvPr/>
        </p:nvSpPr>
        <p:spPr>
          <a:xfrm>
            <a:off x="4995862" y="2868394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j-lt"/>
              </a:rPr>
              <a:t>STEP 02</a:t>
            </a:r>
            <a:endParaRPr lang="ko-KR" altLang="en-US" sz="36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1256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43"/>
    </mc:Choice>
    <mc:Fallback>
      <p:transition spd="slow" advTm="1084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211CB1-D835-4D0F-9C4F-2765B468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51" y="1971522"/>
            <a:ext cx="4514698" cy="4514698"/>
          </a:xfrm>
          <a:prstGeom prst="rect">
            <a:avLst/>
          </a:prstGeom>
          <a:noFill/>
          <a:effectLst/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2. How to solve?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37A6-391A-4D28-A896-F660D84C9D6E}"/>
              </a:ext>
            </a:extLst>
          </p:cNvPr>
          <p:cNvSpPr txBox="1"/>
          <p:nvPr/>
        </p:nvSpPr>
        <p:spPr>
          <a:xfrm>
            <a:off x="1383505" y="3666037"/>
            <a:ext cx="9424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악의적인 사용자가 다른 사람의 사진을 저장 및 재 업로드</a:t>
            </a:r>
            <a:r>
              <a:rPr lang="en-US" altLang="ko-KR" sz="2800" b="1" dirty="0"/>
              <a:t>,</a:t>
            </a:r>
          </a:p>
          <a:p>
            <a:pPr algn="ctr"/>
            <a:r>
              <a:rPr lang="ko-KR" altLang="en-US" sz="2800" b="1" dirty="0"/>
              <a:t>피해자 또는 제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의 인물이 이를 인지했을 때</a:t>
            </a:r>
            <a:r>
              <a:rPr lang="en-US" altLang="ko-KR" sz="2800" b="1" dirty="0"/>
              <a:t>, </a:t>
            </a:r>
          </a:p>
          <a:p>
            <a:pPr algn="ctr"/>
            <a:r>
              <a:rPr lang="en-US" altLang="ko-KR" sz="2800" b="1" dirty="0"/>
              <a:t>SNS </a:t>
            </a:r>
            <a:r>
              <a:rPr lang="ko-KR" altLang="en-US" sz="2800" b="1" dirty="0"/>
              <a:t>관리자에게 신고 </a:t>
            </a:r>
            <a:endParaRPr lang="en-US" altLang="ko-KR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A8349C-7E46-492A-A6EE-CA395E16737C}"/>
              </a:ext>
            </a:extLst>
          </p:cNvPr>
          <p:cNvSpPr/>
          <p:nvPr/>
        </p:nvSpPr>
        <p:spPr>
          <a:xfrm>
            <a:off x="1943100" y="1727580"/>
            <a:ext cx="7701368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이 기술</a:t>
            </a: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, </a:t>
            </a:r>
            <a:r>
              <a:rPr lang="ko-KR" altLang="en-US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어떻게 적용할까요</a:t>
            </a: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?</a:t>
            </a:r>
            <a:endParaRPr lang="ko-KR" altLang="en-US" sz="4400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BF7594-8B1B-44D1-95BD-81B001F353F8}"/>
              </a:ext>
            </a:extLst>
          </p:cNvPr>
          <p:cNvSpPr txBox="1"/>
          <p:nvPr/>
        </p:nvSpPr>
        <p:spPr>
          <a:xfrm>
            <a:off x="4995862" y="2868394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j-lt"/>
              </a:rPr>
              <a:t>STEP 03</a:t>
            </a:r>
            <a:endParaRPr lang="ko-KR" altLang="en-US" sz="36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03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39"/>
    </mc:Choice>
    <mc:Fallback>
      <p:transition spd="slow" advTm="983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211CB1-D835-4D0F-9C4F-2765B468F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51" y="1971522"/>
            <a:ext cx="4514698" cy="4514698"/>
          </a:xfrm>
          <a:prstGeom prst="rect">
            <a:avLst/>
          </a:prstGeom>
          <a:noFill/>
          <a:effectLst/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6161"/>
            <a:ext cx="709693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2. How to solve?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C37A6-391A-4D28-A896-F660D84C9D6E}"/>
              </a:ext>
            </a:extLst>
          </p:cNvPr>
          <p:cNvSpPr txBox="1"/>
          <p:nvPr/>
        </p:nvSpPr>
        <p:spPr>
          <a:xfrm>
            <a:off x="1269206" y="3664156"/>
            <a:ext cx="9424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SNS</a:t>
            </a:r>
            <a:r>
              <a:rPr lang="ko-KR" altLang="en-US" sz="2800" b="1" dirty="0"/>
              <a:t>관리자는 </a:t>
            </a:r>
            <a:r>
              <a:rPr lang="ko-KR" altLang="en-US" sz="2800" b="1" dirty="0" err="1"/>
              <a:t>스테가노그래피</a:t>
            </a:r>
            <a:r>
              <a:rPr lang="ko-KR" altLang="en-US" sz="2800" b="1" dirty="0"/>
              <a:t> 해독을 통해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악의적인 사용자의 정보</a:t>
            </a:r>
            <a:r>
              <a:rPr lang="en-US" altLang="ko-KR" sz="2800" b="1" dirty="0"/>
              <a:t>, IP</a:t>
            </a:r>
            <a:r>
              <a:rPr lang="ko-KR" altLang="en-US" sz="2800" b="1" dirty="0"/>
              <a:t>를 </a:t>
            </a:r>
            <a:r>
              <a:rPr lang="ko-KR" altLang="en-US" sz="2800" b="1" dirty="0" err="1"/>
              <a:t>얻어옴</a:t>
            </a:r>
            <a:r>
              <a:rPr lang="en-US" altLang="ko-KR" sz="2800" b="1" dirty="0"/>
              <a:t>. 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-&gt; </a:t>
            </a:r>
            <a:r>
              <a:rPr lang="ko-KR" altLang="en-US" sz="2800" b="1" dirty="0"/>
              <a:t>악의적인 사용자의 사이버 범죄 신고 및 </a:t>
            </a:r>
            <a:endParaRPr lang="en-US" altLang="ko-KR" sz="2800" b="1" dirty="0"/>
          </a:p>
          <a:p>
            <a:pPr algn="ctr"/>
            <a:r>
              <a:rPr lang="ko-KR" altLang="en-US" sz="2800" b="1" dirty="0"/>
              <a:t>처벌에 도움을 줌</a:t>
            </a:r>
            <a:r>
              <a:rPr lang="en-US" altLang="ko-KR" sz="2800" b="1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A8349C-7E46-492A-A6EE-CA395E16737C}"/>
              </a:ext>
            </a:extLst>
          </p:cNvPr>
          <p:cNvSpPr/>
          <p:nvPr/>
        </p:nvSpPr>
        <p:spPr>
          <a:xfrm>
            <a:off x="1943100" y="1727580"/>
            <a:ext cx="7701368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이 기술</a:t>
            </a: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, </a:t>
            </a:r>
            <a:r>
              <a:rPr lang="ko-KR" altLang="en-US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어떻게 적용할까요</a:t>
            </a:r>
            <a:r>
              <a:rPr lang="en-US" altLang="ko-KR" sz="4400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?</a:t>
            </a:r>
            <a:endParaRPr lang="ko-KR" altLang="en-US" sz="4400" dirty="0"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68949-D1D0-426B-B97B-07EACCDAFA2D}"/>
              </a:ext>
            </a:extLst>
          </p:cNvPr>
          <p:cNvSpPr txBox="1"/>
          <p:nvPr/>
        </p:nvSpPr>
        <p:spPr>
          <a:xfrm>
            <a:off x="4995862" y="2868394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  <a:latin typeface="+mj-lt"/>
              </a:rPr>
              <a:t>STEP 04</a:t>
            </a:r>
            <a:endParaRPr lang="ko-KR" altLang="en-US" sz="36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4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0"/>
    </mc:Choice>
    <mc:Fallback>
      <p:transition spd="slow" advTm="7740"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와이드스크린</PresentationFormat>
  <Paragraphs>119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08서울남산체 EB</vt:lpstr>
      <vt:lpstr>a바른생각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유 혜진</cp:lastModifiedBy>
  <cp:revision>39</cp:revision>
  <dcterms:created xsi:type="dcterms:W3CDTF">2019-03-27T04:47:37Z</dcterms:created>
  <dcterms:modified xsi:type="dcterms:W3CDTF">2020-03-31T04:40:12Z</dcterms:modified>
</cp:coreProperties>
</file>