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0" r:id="rId7"/>
    <p:sldId id="286" r:id="rId8"/>
    <p:sldId id="288" r:id="rId9"/>
    <p:sldId id="283" r:id="rId10"/>
    <p:sldId id="284" r:id="rId11"/>
    <p:sldId id="290" r:id="rId12"/>
    <p:sldId id="262" r:id="rId13"/>
    <p:sldId id="263" r:id="rId14"/>
    <p:sldId id="289" r:id="rId15"/>
  </p:sldIdLst>
  <p:sldSz cx="9144000" cy="6858000" type="screen4x3"/>
  <p:notesSz cx="6858000" cy="9144000"/>
  <p:embeddedFontLst>
    <p:embeddedFont>
      <p:font typeface="HY강B" panose="020B0600000101010101" charset="-127"/>
      <p:regular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36" autoAdjust="0"/>
    <p:restoredTop sz="92973" autoAdjust="0"/>
  </p:normalViewPr>
  <p:slideViewPr>
    <p:cSldViewPr>
      <p:cViewPr varScale="1">
        <p:scale>
          <a:sx n="111" d="100"/>
          <a:sy n="111" d="100"/>
        </p:scale>
        <p:origin x="174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BE060-2D75-4443-862A-95249E5C1BF9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7134F0-C4F9-471B-AB4C-CFA72E0D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52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7134F0-C4F9-471B-AB4C-CFA72E0DDE0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47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B01B-3C13-40F9-9B28-91062975651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6C14-5B75-43DB-BC07-FC3D7955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0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B01B-3C13-40F9-9B28-91062975651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6C14-5B75-43DB-BC07-FC3D7955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19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B01B-3C13-40F9-9B28-91062975651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6C14-5B75-43DB-BC07-FC3D7955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572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B01B-3C13-40F9-9B28-91062975651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6C14-5B75-43DB-BC07-FC3D7955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B01B-3C13-40F9-9B28-91062975651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6C14-5B75-43DB-BC07-FC3D7955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88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B01B-3C13-40F9-9B28-91062975651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6C14-5B75-43DB-BC07-FC3D7955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58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B01B-3C13-40F9-9B28-91062975651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6C14-5B75-43DB-BC07-FC3D7955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70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B01B-3C13-40F9-9B28-91062975651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6C14-5B75-43DB-BC07-FC3D7955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80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B01B-3C13-40F9-9B28-91062975651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6C14-5B75-43DB-BC07-FC3D7955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1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B01B-3C13-40F9-9B28-91062975651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6C14-5B75-43DB-BC07-FC3D7955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7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CB01B-3C13-40F9-9B28-91062975651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6C14-5B75-43DB-BC07-FC3D7955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52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CB01B-3C13-40F9-9B28-910629756513}" type="datetimeFigureOut">
              <a:rPr lang="ko-KR" altLang="en-US" smtClean="0"/>
              <a:t>2020-03-30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6C14-5B75-43DB-BC07-FC3D79550D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34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3140968"/>
            <a:ext cx="9144000" cy="3717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378212" y="2474017"/>
            <a:ext cx="6341800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사이버 보안 </a:t>
            </a:r>
            <a:r>
              <a:rPr lang="ko-KR" altLang="en-US" sz="4000" dirty="0" err="1">
                <a:latin typeface="HY강B" panose="02030600000101010101" pitchFamily="18" charset="-127"/>
                <a:ea typeface="HY강B" panose="02030600000101010101" pitchFamily="18" charset="-127"/>
              </a:rPr>
              <a:t>캡스톤</a:t>
            </a:r>
            <a:r>
              <a:rPr lang="ko-KR" altLang="en-US" sz="4000" dirty="0">
                <a:latin typeface="HY강B" panose="02030600000101010101" pitchFamily="18" charset="-127"/>
                <a:ea typeface="HY강B" panose="02030600000101010101" pitchFamily="18" charset="-127"/>
              </a:rPr>
              <a:t> 디자인</a:t>
            </a:r>
            <a:endParaRPr lang="en-US" altLang="ko-KR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sz="40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최종 제안서</a:t>
            </a:r>
            <a:endParaRPr lang="en-US" altLang="ko-KR" sz="4000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[AI</a:t>
            </a:r>
            <a:r>
              <a:rPr lang="ko-KR" altLang="en-US" sz="32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3200" dirty="0" err="1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드론탐지</a:t>
            </a:r>
            <a:r>
              <a:rPr lang="ko-KR" altLang="en-US" sz="32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및 식별 프로그램</a:t>
            </a:r>
            <a:r>
              <a:rPr lang="en-US" altLang="ko-KR" sz="32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]</a:t>
            </a:r>
            <a:endParaRPr lang="en-US" altLang="ko-KR" sz="4000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ko-KR" altLang="en-US" sz="40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5860" y="5805264"/>
            <a:ext cx="4728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팀장 </a:t>
            </a:r>
            <a:r>
              <a:rPr lang="en-US" altLang="ko-KR" sz="24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1594034 </a:t>
            </a:r>
            <a:r>
              <a:rPr lang="ko-KR" altLang="en-US" sz="24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제진명</a:t>
            </a:r>
            <a:endParaRPr lang="en-US" altLang="ko-KR" sz="2400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/>
            <a:r>
              <a:rPr lang="ko-KR" altLang="en-US" sz="24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팀원 </a:t>
            </a:r>
            <a:r>
              <a:rPr lang="en-US" altLang="ko-KR" sz="24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1594010 </a:t>
            </a:r>
            <a:r>
              <a:rPr lang="ko-KR" altLang="en-US" sz="2400" dirty="0">
                <a:solidFill>
                  <a:schemeClr val="bg1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김태현</a:t>
            </a:r>
            <a:endParaRPr lang="en-US" altLang="ko-KR" sz="2400" dirty="0">
              <a:solidFill>
                <a:schemeClr val="bg1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906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04" y="3322260"/>
            <a:ext cx="1400823" cy="827759"/>
          </a:xfrm>
          <a:prstGeom prst="rect">
            <a:avLst/>
          </a:prstGeom>
        </p:spPr>
      </p:pic>
      <p:sp>
        <p:nvSpPr>
          <p:cNvPr id="9" name="구름 모양 설명선 8"/>
          <p:cNvSpPr/>
          <p:nvPr/>
        </p:nvSpPr>
        <p:spPr>
          <a:xfrm>
            <a:off x="20204" y="2626095"/>
            <a:ext cx="2671786" cy="1863089"/>
          </a:xfrm>
          <a:prstGeom prst="cloudCallout">
            <a:avLst>
              <a:gd name="adj1" fmla="val 64229"/>
              <a:gd name="adj2" fmla="val 13897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6696744"/>
            <a:ext cx="9144000" cy="1612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35291" y="2871496"/>
            <a:ext cx="417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S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2191" y="2823478"/>
            <a:ext cx="608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W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64559" y="3490486"/>
            <a:ext cx="4235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T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32" name="직각 삼각형 31"/>
          <p:cNvSpPr/>
          <p:nvPr/>
        </p:nvSpPr>
        <p:spPr>
          <a:xfrm rot="16200000" flipH="1" flipV="1">
            <a:off x="175291" y="341474"/>
            <a:ext cx="368482" cy="3600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392683"/>
            <a:ext cx="280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 개발내용</a:t>
            </a:r>
            <a:endParaRPr lang="ko-KR" altLang="en-US" sz="2400" dirty="0">
              <a:solidFill>
                <a:schemeClr val="accent4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대각선 방향의 모서리가 잘린 사각형 14"/>
          <p:cNvSpPr/>
          <p:nvPr/>
        </p:nvSpPr>
        <p:spPr>
          <a:xfrm>
            <a:off x="4660283" y="943343"/>
            <a:ext cx="4376213" cy="5753402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54186" y="1973384"/>
            <a:ext cx="41663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자유도 실물 로봇을 기반으로 로봇의 움직임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인공지능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영상전송 등은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라즈베리파이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사용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영상정보를 가공하여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딥러닝기술로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로봇이 맡은 영공 구역에서 지정한 객체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드론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연등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새 등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를 인지하여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트래킹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영상정보는 서버를 통해 웹과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앱으로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실시간 모니터링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객체 발견 시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차 알람을 모니터링 웹과 앱으로 알림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06" y="854348"/>
            <a:ext cx="1647526" cy="164752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81" y="3045946"/>
            <a:ext cx="1816509" cy="102338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62" y="1498696"/>
            <a:ext cx="1264072" cy="842715"/>
          </a:xfrm>
          <a:prstGeom prst="rect">
            <a:avLst/>
          </a:prstGeom>
        </p:spPr>
      </p:pic>
      <p:sp>
        <p:nvSpPr>
          <p:cNvPr id="10" name="순서도: 가산 접합 9"/>
          <p:cNvSpPr/>
          <p:nvPr/>
        </p:nvSpPr>
        <p:spPr>
          <a:xfrm rot="16200000">
            <a:off x="521168" y="1459597"/>
            <a:ext cx="652222" cy="988352"/>
          </a:xfrm>
          <a:prstGeom prst="flowChartSummingJunction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>
            <a:stCxn id="10" idx="7"/>
          </p:cNvCxnSpPr>
          <p:nvPr/>
        </p:nvCxnSpPr>
        <p:spPr>
          <a:xfrm flipV="1">
            <a:off x="497844" y="1235942"/>
            <a:ext cx="2075729" cy="487236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0" idx="3"/>
          </p:cNvCxnSpPr>
          <p:nvPr/>
        </p:nvCxnSpPr>
        <p:spPr>
          <a:xfrm flipV="1">
            <a:off x="1196714" y="1344988"/>
            <a:ext cx="1448867" cy="839380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>
            <a:endCxn id="2" idx="3"/>
          </p:cNvCxnSpPr>
          <p:nvPr/>
        </p:nvCxnSpPr>
        <p:spPr>
          <a:xfrm rot="16200000" flipH="1">
            <a:off x="3008124" y="2343037"/>
            <a:ext cx="1551772" cy="1234433"/>
          </a:xfrm>
          <a:prstGeom prst="curvedConnector4">
            <a:avLst>
              <a:gd name="adj1" fmla="val 36664"/>
              <a:gd name="adj2" fmla="val 11851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775" y="4709434"/>
            <a:ext cx="1887595" cy="188759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7" t="5068"/>
          <a:stretch/>
        </p:blipFill>
        <p:spPr>
          <a:xfrm>
            <a:off x="1846921" y="4914569"/>
            <a:ext cx="1453302" cy="8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2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0" y="6696744"/>
            <a:ext cx="9144000" cy="16125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각 삼각형 31"/>
          <p:cNvSpPr/>
          <p:nvPr/>
        </p:nvSpPr>
        <p:spPr>
          <a:xfrm rot="16200000" flipH="1" flipV="1">
            <a:off x="175291" y="341474"/>
            <a:ext cx="368482" cy="36004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23528" y="392683"/>
            <a:ext cx="28083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 개발내용</a:t>
            </a:r>
            <a:endParaRPr lang="ko-KR" altLang="en-US" sz="2400" dirty="0">
              <a:solidFill>
                <a:schemeClr val="accent4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5" name="대각선 방향의 모서리가 잘린 사각형 14"/>
          <p:cNvSpPr/>
          <p:nvPr/>
        </p:nvSpPr>
        <p:spPr>
          <a:xfrm>
            <a:off x="223463" y="943343"/>
            <a:ext cx="8813034" cy="5753402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754186" y="5037494"/>
            <a:ext cx="4166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r"/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개발 언어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 python (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opencv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pPr algn="r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Deep learning neuron network : YOLO</a:t>
            </a:r>
          </a:p>
          <a:p>
            <a:pPr algn="r"/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Web &amp; mobile application : react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native</a:t>
            </a: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12" name="그림 11" descr="시계이(가) 표시된 사진&#10;&#10;자동 생성된 설명">
            <a:extLst>
              <a:ext uri="{FF2B5EF4-FFF2-40B4-BE49-F238E27FC236}">
                <a16:creationId xmlns:a16="http://schemas.microsoft.com/office/drawing/2014/main" id="{5032342E-D7A3-4379-8F9B-2EEDDD08A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5" y="1280352"/>
            <a:ext cx="2420888" cy="2420888"/>
          </a:xfrm>
          <a:prstGeom prst="rect">
            <a:avLst/>
          </a:prstGeom>
        </p:spPr>
      </p:pic>
      <p:pic>
        <p:nvPicPr>
          <p:cNvPr id="14" name="그림 13" descr="옅은, 그리기이(가) 표시된 사진&#10;&#10;자동 생성된 설명">
            <a:extLst>
              <a:ext uri="{FF2B5EF4-FFF2-40B4-BE49-F238E27FC236}">
                <a16:creationId xmlns:a16="http://schemas.microsoft.com/office/drawing/2014/main" id="{66ECBAC2-FA5B-4651-8319-85133B9B2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47" y="1520403"/>
            <a:ext cx="2964437" cy="1623201"/>
          </a:xfrm>
          <a:prstGeom prst="rect">
            <a:avLst/>
          </a:prstGeom>
        </p:spPr>
      </p:pic>
      <p:pic>
        <p:nvPicPr>
          <p:cNvPr id="21" name="그림 20" descr="그리기이(가) 표시된 사진&#10;&#10;자동 생성된 설명">
            <a:extLst>
              <a:ext uri="{FF2B5EF4-FFF2-40B4-BE49-F238E27FC236}">
                <a16:creationId xmlns:a16="http://schemas.microsoft.com/office/drawing/2014/main" id="{8AE04118-2AEC-4ACC-B579-382FDFB98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774" y="3316256"/>
            <a:ext cx="2955023" cy="1654813"/>
          </a:xfrm>
          <a:prstGeom prst="rect">
            <a:avLst/>
          </a:prstGeom>
        </p:spPr>
      </p:pic>
      <p:pic>
        <p:nvPicPr>
          <p:cNvPr id="24" name="그림 23" descr="그리기이(가) 표시된 사진&#10;&#10;자동 생성된 설명">
            <a:extLst>
              <a:ext uri="{FF2B5EF4-FFF2-40B4-BE49-F238E27FC236}">
                <a16:creationId xmlns:a16="http://schemas.microsoft.com/office/drawing/2014/main" id="{26C4EE6A-57C2-4BFB-AE7D-1FD0C3AA95A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68" t="-1229" r="7145" b="-2118"/>
          <a:stretch/>
        </p:blipFill>
        <p:spPr>
          <a:xfrm>
            <a:off x="751390" y="3820044"/>
            <a:ext cx="1800200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13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잘린 사각형 3"/>
          <p:cNvSpPr/>
          <p:nvPr/>
        </p:nvSpPr>
        <p:spPr>
          <a:xfrm>
            <a:off x="467544" y="362460"/>
            <a:ext cx="8424936" cy="6192688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대각선 방향의 모서리가 잘린 사각형 4"/>
          <p:cNvSpPr/>
          <p:nvPr/>
        </p:nvSpPr>
        <p:spPr>
          <a:xfrm>
            <a:off x="295392" y="332656"/>
            <a:ext cx="8424936" cy="6192688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rot="16200000" flipH="1" flipV="1">
            <a:off x="338656" y="2528900"/>
            <a:ext cx="936104" cy="1008112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50724" y="292494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solidFill>
                  <a:schemeClr val="accent1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 진행 </a:t>
            </a:r>
            <a:r>
              <a:rPr lang="ko-KR" altLang="en-US" sz="4800">
                <a:solidFill>
                  <a:schemeClr val="accent1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일정 및 역할</a:t>
            </a:r>
            <a:endParaRPr lang="ko-KR" altLang="en-US" sz="4800" dirty="0">
              <a:solidFill>
                <a:schemeClr val="accent1">
                  <a:lumMod val="75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138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 flipH="1" flipV="1">
            <a:off x="154465" y="304869"/>
            <a:ext cx="432048" cy="525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5272" y="442511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 진행 일정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6512" y="6696744"/>
            <a:ext cx="9180512" cy="188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AutoShape 8" descr="Image result for wemos d1 r1"/>
          <p:cNvSpPr>
            <a:spLocks noChangeAspect="1" noChangeArrowheads="1"/>
          </p:cNvSpPr>
          <p:nvPr/>
        </p:nvSpPr>
        <p:spPr bwMode="auto">
          <a:xfrm>
            <a:off x="1025466" y="4303170"/>
            <a:ext cx="128476" cy="12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대각선 방향의 모서리가 잘린 사각형 16"/>
          <p:cNvSpPr/>
          <p:nvPr/>
        </p:nvSpPr>
        <p:spPr>
          <a:xfrm>
            <a:off x="244066" y="1009939"/>
            <a:ext cx="4309678" cy="5547736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대각선 방향의 모서리가 잘린 사각형 9"/>
          <p:cNvSpPr/>
          <p:nvPr/>
        </p:nvSpPr>
        <p:spPr>
          <a:xfrm>
            <a:off x="4725903" y="1009938"/>
            <a:ext cx="4284069" cy="5478579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4066" y="1300192"/>
            <a:ext cx="40055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월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주차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지정객체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트래킹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로봇 만들기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월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주차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지정객체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딥러닝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교육코드 짜기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월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주차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딥러닝으로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교육된 로봇이 지정객체를 인식하고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트래킹하는지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테스트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월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주차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영상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스트리밍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웹에서 모니터링 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월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주차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지정객체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출몰시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출몰알람데이터베이스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구축 데이터베이스에 담긴 데이터를 기반으로 실시간 정보 업데이트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61319" y="1628800"/>
            <a:ext cx="40055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월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주차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데이터베이스에 실시간으로 생성되는 데이터를 기반으로 웹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앱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만들기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로그인 시 접속 가능 웹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앱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월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2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주차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만든 웹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앱에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라즈베리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영상데이터 실시간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스트리밍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구간 만들기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월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3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주차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웹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앱에서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수동 컨트롤 기능 추가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5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월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4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주차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최종 수정 및 테스트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6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월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1</a:t>
            </a:r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주차 </a:t>
            </a:r>
            <a:r>
              <a:rPr lang="en-US" altLang="ko-KR" b="1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en-US" altLang="ko-KR" dirty="0" err="1">
                <a:latin typeface="HY강B" panose="02030600000101010101" pitchFamily="18" charset="-127"/>
                <a:ea typeface="HY강B" panose="02030600000101010101" pitchFamily="18" charset="-127"/>
              </a:rPr>
              <a:t>ppt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준비 </a:t>
            </a:r>
          </a:p>
        </p:txBody>
      </p:sp>
    </p:spTree>
    <p:extLst>
      <p:ext uri="{BB962C8B-B14F-4D97-AF65-F5344CB8AC3E}">
        <p14:creationId xmlns:p14="http://schemas.microsoft.com/office/powerpoint/2010/main" val="2583313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rot="16200000" flipH="1" flipV="1">
            <a:off x="154465" y="304869"/>
            <a:ext cx="432048" cy="52597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05272" y="442511"/>
            <a:ext cx="4248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팀원 및 역할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36512" y="6696744"/>
            <a:ext cx="9180512" cy="1886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AutoShape 8" descr="Image result for wemos d1 r1"/>
          <p:cNvSpPr>
            <a:spLocks noChangeAspect="1" noChangeArrowheads="1"/>
          </p:cNvSpPr>
          <p:nvPr/>
        </p:nvSpPr>
        <p:spPr bwMode="auto">
          <a:xfrm>
            <a:off x="1025466" y="4303170"/>
            <a:ext cx="128476" cy="12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대각선 방향의 모서리가 잘린 사각형 16"/>
          <p:cNvSpPr/>
          <p:nvPr/>
        </p:nvSpPr>
        <p:spPr>
          <a:xfrm>
            <a:off x="244066" y="1009939"/>
            <a:ext cx="8648414" cy="5547736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812881-E584-46C2-9309-398024DF1399}"/>
              </a:ext>
            </a:extLst>
          </p:cNvPr>
          <p:cNvSpPr txBox="1"/>
          <p:nvPr/>
        </p:nvSpPr>
        <p:spPr>
          <a:xfrm>
            <a:off x="378112" y="2709527"/>
            <a:ext cx="83857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김태현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It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응용시스템 공학과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역할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딥러닝 프로그래밍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 3d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모델링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&amp;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프린팅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제진명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It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융합공학부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(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사이버보안트랙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/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사물인터넷트랙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)</a:t>
            </a: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역할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딥러닝 프로그래밍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,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웹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 &amp; 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앱 개발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253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/>
          <p:cNvSpPr/>
          <p:nvPr/>
        </p:nvSpPr>
        <p:spPr>
          <a:xfrm>
            <a:off x="0" y="5517232"/>
            <a:ext cx="1619672" cy="13681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각 삼각형 4"/>
          <p:cNvSpPr/>
          <p:nvPr/>
        </p:nvSpPr>
        <p:spPr>
          <a:xfrm rot="10800000">
            <a:off x="7524328" y="-13549"/>
            <a:ext cx="1619672" cy="13681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69006" y="622330"/>
            <a:ext cx="2650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Contents</a:t>
            </a:r>
            <a:endParaRPr lang="ko-KR" altLang="en-US" sz="4000" b="1" dirty="0">
              <a:solidFill>
                <a:schemeClr val="tx1">
                  <a:lumMod val="50000"/>
                  <a:lumOff val="50000"/>
                </a:schemeClr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3406940" y="1354604"/>
            <a:ext cx="2499745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3406940" y="562516"/>
            <a:ext cx="2499745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/>
          <p:cNvGrpSpPr/>
          <p:nvPr/>
        </p:nvGrpSpPr>
        <p:grpSpPr>
          <a:xfrm>
            <a:off x="2411760" y="1988840"/>
            <a:ext cx="4464496" cy="720080"/>
            <a:chOff x="2447764" y="2060848"/>
            <a:chExt cx="4176464" cy="720080"/>
          </a:xfrm>
        </p:grpSpPr>
        <p:sp>
          <p:nvSpPr>
            <p:cNvPr id="15" name="직사각형 14"/>
            <p:cNvSpPr/>
            <p:nvPr/>
          </p:nvSpPr>
          <p:spPr>
            <a:xfrm>
              <a:off x="2915816" y="2060848"/>
              <a:ext cx="3708412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오각형 10"/>
            <p:cNvSpPr/>
            <p:nvPr/>
          </p:nvSpPr>
          <p:spPr>
            <a:xfrm>
              <a:off x="2447764" y="2060848"/>
              <a:ext cx="936104" cy="720080"/>
            </a:xfrm>
            <a:prstGeom prst="homePlat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atin typeface="HY강B" panose="02030600000101010101" pitchFamily="18" charset="-127"/>
                  <a:ea typeface="HY강B" panose="02030600000101010101" pitchFamily="18" charset="-127"/>
                </a:rPr>
                <a:t>1</a:t>
              </a:r>
              <a:endParaRPr lang="ko-KR" altLang="en-US" sz="3200" b="1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30489" y="2159278"/>
              <a:ext cx="23006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HY강B" panose="02030600000101010101" pitchFamily="18" charset="-127"/>
                  <a:ea typeface="HY강B" panose="02030600000101010101" pitchFamily="18" charset="-127"/>
                </a:rPr>
                <a:t>프로젝트 목적</a:t>
              </a: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411760" y="2852936"/>
            <a:ext cx="4464496" cy="720080"/>
            <a:chOff x="2447764" y="2924944"/>
            <a:chExt cx="4176464" cy="720080"/>
          </a:xfrm>
        </p:grpSpPr>
        <p:sp>
          <p:nvSpPr>
            <p:cNvPr id="16" name="직사각형 15"/>
            <p:cNvSpPr/>
            <p:nvPr/>
          </p:nvSpPr>
          <p:spPr>
            <a:xfrm>
              <a:off x="2915816" y="2924944"/>
              <a:ext cx="3708412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각형 11"/>
            <p:cNvSpPr/>
            <p:nvPr/>
          </p:nvSpPr>
          <p:spPr>
            <a:xfrm>
              <a:off x="2447764" y="2924944"/>
              <a:ext cx="936104" cy="720080"/>
            </a:xfrm>
            <a:prstGeom prst="homePlat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atin typeface="HY강B" panose="02030600000101010101" pitchFamily="18" charset="-127"/>
                  <a:ea typeface="HY강B" panose="02030600000101010101" pitchFamily="18" charset="-127"/>
                </a:rPr>
                <a:t>2</a:t>
              </a:r>
              <a:endParaRPr lang="ko-KR" altLang="en-US" sz="3200" b="1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78436" y="3032522"/>
              <a:ext cx="23006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>
                  <a:latin typeface="HY강B" panose="02030600000101010101" pitchFamily="18" charset="-127"/>
                  <a:ea typeface="HY강B" panose="02030600000101010101" pitchFamily="18" charset="-127"/>
                </a:rPr>
                <a:t>안티드론</a:t>
              </a:r>
              <a:r>
                <a:rPr lang="ko-KR" altLang="en-US" sz="2800" dirty="0">
                  <a:latin typeface="HY강B" panose="02030600000101010101" pitchFamily="18" charset="-127"/>
                  <a:ea typeface="HY강B" panose="02030600000101010101" pitchFamily="18" charset="-127"/>
                </a:rPr>
                <a:t> 동향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405953" y="4592710"/>
            <a:ext cx="4464496" cy="720080"/>
            <a:chOff x="2447764" y="3789040"/>
            <a:chExt cx="4176464" cy="720080"/>
          </a:xfrm>
        </p:grpSpPr>
        <p:sp>
          <p:nvSpPr>
            <p:cNvPr id="17" name="직사각형 16"/>
            <p:cNvSpPr/>
            <p:nvPr/>
          </p:nvSpPr>
          <p:spPr>
            <a:xfrm>
              <a:off x="2915816" y="3789040"/>
              <a:ext cx="3708412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오각형 12"/>
            <p:cNvSpPr/>
            <p:nvPr/>
          </p:nvSpPr>
          <p:spPr>
            <a:xfrm>
              <a:off x="2447764" y="3789040"/>
              <a:ext cx="936104" cy="720080"/>
            </a:xfrm>
            <a:prstGeom prst="homePlat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atin typeface="HY강B" panose="02030600000101010101" pitchFamily="18" charset="-127"/>
                  <a:ea typeface="HY강B" panose="02030600000101010101" pitchFamily="18" charset="-127"/>
                </a:rPr>
                <a:t>4</a:t>
              </a:r>
              <a:endParaRPr lang="ko-KR" altLang="en-US" sz="3200" b="1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83868" y="3887470"/>
              <a:ext cx="3084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HY강B" panose="02030600000101010101" pitchFamily="18" charset="-127"/>
                  <a:ea typeface="HY강B" panose="02030600000101010101" pitchFamily="18" charset="-127"/>
                </a:rPr>
                <a:t>프로젝트 진행 일정</a:t>
              </a: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2405953" y="3717032"/>
            <a:ext cx="4464496" cy="720080"/>
            <a:chOff x="2447764" y="4653136"/>
            <a:chExt cx="4176464" cy="720080"/>
          </a:xfrm>
        </p:grpSpPr>
        <p:sp>
          <p:nvSpPr>
            <p:cNvPr id="18" name="직사각형 17"/>
            <p:cNvSpPr/>
            <p:nvPr/>
          </p:nvSpPr>
          <p:spPr>
            <a:xfrm>
              <a:off x="2915816" y="4653136"/>
              <a:ext cx="3708412" cy="7200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오각형 13"/>
            <p:cNvSpPr/>
            <p:nvPr/>
          </p:nvSpPr>
          <p:spPr>
            <a:xfrm>
              <a:off x="2447764" y="4653136"/>
              <a:ext cx="936104" cy="72008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latin typeface="HY강B" panose="02030600000101010101" pitchFamily="18" charset="-127"/>
                  <a:ea typeface="HY강B" panose="02030600000101010101" pitchFamily="18" charset="-127"/>
                </a:rPr>
                <a:t>3</a:t>
              </a:r>
              <a:endParaRPr lang="ko-KR" altLang="en-US" sz="3200" b="1" dirty="0">
                <a:latin typeface="HY강B" panose="02030600000101010101" pitchFamily="18" charset="-127"/>
                <a:ea typeface="HY강B" panose="0203060000010101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383868" y="4751566"/>
              <a:ext cx="30849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>
                  <a:latin typeface="HY강B" panose="02030600000101010101" pitchFamily="18" charset="-127"/>
                  <a:ea typeface="HY강B" panose="02030600000101010101" pitchFamily="18" charset="-127"/>
                </a:rPr>
                <a:t>프로젝트 개발 내용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534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잘린 사각형 3"/>
          <p:cNvSpPr/>
          <p:nvPr/>
        </p:nvSpPr>
        <p:spPr>
          <a:xfrm>
            <a:off x="467544" y="362460"/>
            <a:ext cx="8424936" cy="6192688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대각선 방향의 모서리가 잘린 사각형 4"/>
          <p:cNvSpPr/>
          <p:nvPr/>
        </p:nvSpPr>
        <p:spPr>
          <a:xfrm>
            <a:off x="295392" y="332656"/>
            <a:ext cx="8424936" cy="6192688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rot="16200000" flipH="1" flipV="1">
            <a:off x="2303748" y="2240869"/>
            <a:ext cx="936104" cy="1008112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614996" y="2728930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00B0F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 목적</a:t>
            </a:r>
          </a:p>
        </p:txBody>
      </p:sp>
    </p:spTree>
    <p:extLst>
      <p:ext uri="{BB962C8B-B14F-4D97-AF65-F5344CB8AC3E}">
        <p14:creationId xmlns:p14="http://schemas.microsoft.com/office/powerpoint/2010/main" val="174879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대각선 방향의 모서리가 잘린 사각형 12"/>
          <p:cNvSpPr/>
          <p:nvPr/>
        </p:nvSpPr>
        <p:spPr>
          <a:xfrm>
            <a:off x="4553745" y="1170131"/>
            <a:ext cx="4410744" cy="4794804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36512" y="6696744"/>
            <a:ext cx="9180512" cy="1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742893" y="1550941"/>
            <a:ext cx="403244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•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작년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2019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년 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9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월 사우디아라비아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유전시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  설이 이란의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수십대의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드론테러를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당하여 유전시설이 불타는 사건이 발생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•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현재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드론기체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발전속도에 비해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드론테러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등 악성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드론을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막는 기술은 발전하고 있지 않음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ko-KR" altLang="en-US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• 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국내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원전소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등 </a:t>
            </a:r>
            <a:r>
              <a:rPr lang="ko-KR" altLang="en-US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드론</a:t>
            </a:r>
            <a:r>
              <a:rPr lang="ko-KR" altLang="en-US" sz="1600" dirty="0">
                <a:latin typeface="HY강B" panose="02030600000101010101" pitchFamily="18" charset="-127"/>
                <a:ea typeface="HY강B" panose="02030600000101010101" pitchFamily="18" charset="-127"/>
              </a:rPr>
              <a:t> 사용금지구역이 지정되어 있으나 그것을 감시하고 막는 기능은 전혀 없음</a:t>
            </a:r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• </a:t>
            </a:r>
            <a:r>
              <a:rPr lang="ko-KR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소규모 영공을 모니터링하고 </a:t>
            </a:r>
            <a:r>
              <a:rPr lang="ko-KR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드론출몰</a:t>
            </a:r>
            <a:r>
              <a:rPr lang="ko-KR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시 </a:t>
            </a:r>
            <a:r>
              <a:rPr lang="ko-KR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드론을</a:t>
            </a:r>
            <a:r>
              <a:rPr lang="ko-KR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감지하고 </a:t>
            </a:r>
            <a:r>
              <a:rPr lang="ko-KR" altLang="ko-KR" sz="1600" dirty="0" err="1">
                <a:latin typeface="HY강B" panose="02030600000101010101" pitchFamily="18" charset="-127"/>
                <a:ea typeface="HY강B" panose="02030600000101010101" pitchFamily="18" charset="-127"/>
              </a:rPr>
              <a:t>트래킹하여</a:t>
            </a:r>
            <a:r>
              <a:rPr lang="ko-KR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 출몰여부를 알리는 시스템을 개발하고자 한다</a:t>
            </a:r>
            <a:r>
              <a:rPr lang="en-US" altLang="ko-KR" sz="1600" dirty="0">
                <a:latin typeface="HY강B" panose="02030600000101010101" pitchFamily="18" charset="-127"/>
                <a:ea typeface="HY강B" panose="02030600000101010101" pitchFamily="18" charset="-127"/>
              </a:rPr>
              <a:t>. </a:t>
            </a:r>
          </a:p>
          <a:p>
            <a:endParaRPr lang="en-US" altLang="ko-KR" sz="1600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68822"/>
            <a:ext cx="4176464" cy="47961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5397" y="394281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5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 목적</a:t>
            </a:r>
          </a:p>
        </p:txBody>
      </p:sp>
      <p:sp>
        <p:nvSpPr>
          <p:cNvPr id="10" name="직각 삼각형 9"/>
          <p:cNvSpPr/>
          <p:nvPr/>
        </p:nvSpPr>
        <p:spPr>
          <a:xfrm rot="16200000" flipH="1" flipV="1">
            <a:off x="179442" y="301007"/>
            <a:ext cx="288173" cy="36004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5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잘린 사각형 3"/>
          <p:cNvSpPr/>
          <p:nvPr/>
        </p:nvSpPr>
        <p:spPr>
          <a:xfrm>
            <a:off x="467544" y="362460"/>
            <a:ext cx="8424936" cy="6192688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대각선 방향의 모서리가 잘린 사각형 4"/>
          <p:cNvSpPr/>
          <p:nvPr/>
        </p:nvSpPr>
        <p:spPr>
          <a:xfrm>
            <a:off x="295392" y="332656"/>
            <a:ext cx="8424936" cy="6192688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rot="16200000" flipH="1" flipV="1">
            <a:off x="2087724" y="2312876"/>
            <a:ext cx="936104" cy="1008112"/>
          </a:xfrm>
          <a:prstGeom prst="rt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2996952"/>
            <a:ext cx="4248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 err="1">
                <a:solidFill>
                  <a:schemeClr val="accent5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안티드론</a:t>
            </a:r>
            <a:r>
              <a:rPr lang="ko-KR" altLang="en-US" sz="4800" dirty="0">
                <a:solidFill>
                  <a:schemeClr val="accent5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동향</a:t>
            </a:r>
          </a:p>
        </p:txBody>
      </p:sp>
    </p:spTree>
    <p:extLst>
      <p:ext uri="{BB962C8B-B14F-4D97-AF65-F5344CB8AC3E}">
        <p14:creationId xmlns:p14="http://schemas.microsoft.com/office/powerpoint/2010/main" val="973143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대각선 방향의 모서리가 잘린 사각형 12"/>
          <p:cNvSpPr/>
          <p:nvPr/>
        </p:nvSpPr>
        <p:spPr>
          <a:xfrm>
            <a:off x="208163" y="1199682"/>
            <a:ext cx="4335186" cy="5497062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5397" y="394281"/>
            <a:ext cx="2459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accent5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안티드론</a:t>
            </a:r>
            <a:r>
              <a:rPr lang="ko-KR" altLang="en-US" sz="2800" dirty="0">
                <a:solidFill>
                  <a:schemeClr val="accent5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동향</a:t>
            </a:r>
          </a:p>
        </p:txBody>
      </p:sp>
      <p:sp>
        <p:nvSpPr>
          <p:cNvPr id="16" name="직각 삼각형 15"/>
          <p:cNvSpPr/>
          <p:nvPr/>
        </p:nvSpPr>
        <p:spPr>
          <a:xfrm rot="16200000" flipH="1" flipV="1">
            <a:off x="179442" y="301007"/>
            <a:ext cx="288173" cy="36004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36512" y="6696744"/>
            <a:ext cx="9180512" cy="1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잘린 사각형 8"/>
          <p:cNvSpPr/>
          <p:nvPr/>
        </p:nvSpPr>
        <p:spPr>
          <a:xfrm>
            <a:off x="4660283" y="1270381"/>
            <a:ext cx="4376213" cy="5426363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1" y="1577376"/>
            <a:ext cx="4064436" cy="260892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559270"/>
            <a:ext cx="4018726" cy="262703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860032" y="4581128"/>
            <a:ext cx="400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그물 포획방식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안티드론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0406" y="4581128"/>
            <a:ext cx="400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독수리를 이용한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안티드론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266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대각선 방향의 모서리가 잘린 사각형 12"/>
          <p:cNvSpPr/>
          <p:nvPr/>
        </p:nvSpPr>
        <p:spPr>
          <a:xfrm>
            <a:off x="208163" y="1199682"/>
            <a:ext cx="4335186" cy="5497062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5397" y="394281"/>
            <a:ext cx="4136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>
                <a:solidFill>
                  <a:schemeClr val="accent5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안티드론</a:t>
            </a:r>
            <a:r>
              <a:rPr lang="ko-KR" altLang="en-US" sz="2800" dirty="0">
                <a:solidFill>
                  <a:schemeClr val="accent5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동향 및 문제점</a:t>
            </a:r>
          </a:p>
        </p:txBody>
      </p:sp>
      <p:sp>
        <p:nvSpPr>
          <p:cNvPr id="16" name="직각 삼각형 15"/>
          <p:cNvSpPr/>
          <p:nvPr/>
        </p:nvSpPr>
        <p:spPr>
          <a:xfrm rot="16200000" flipH="1" flipV="1">
            <a:off x="179442" y="301007"/>
            <a:ext cx="288173" cy="36004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36512" y="6696744"/>
            <a:ext cx="9180512" cy="1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잘린 사각형 8"/>
          <p:cNvSpPr/>
          <p:nvPr/>
        </p:nvSpPr>
        <p:spPr>
          <a:xfrm>
            <a:off x="4660283" y="1270381"/>
            <a:ext cx="4376213" cy="5426363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460397"/>
            <a:ext cx="4032448" cy="247265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0406" y="4581128"/>
            <a:ext cx="400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재밍건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방식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안티드론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32165" y="2179934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4" name="그림 3" descr="실외, 사람, 남자, 평면이(가) 표시된 사진&#10;&#10;자동 생성된 설명">
            <a:extLst>
              <a:ext uri="{FF2B5EF4-FFF2-40B4-BE49-F238E27FC236}">
                <a16:creationId xmlns:a16="http://schemas.microsoft.com/office/drawing/2014/main" id="{237E3148-364D-48D2-B522-A63D5B006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684" y="1445839"/>
            <a:ext cx="3821410" cy="24872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F886FA-E6A2-443E-BB77-22DE74A895DF}"/>
              </a:ext>
            </a:extLst>
          </p:cNvPr>
          <p:cNvSpPr txBox="1"/>
          <p:nvPr/>
        </p:nvSpPr>
        <p:spPr>
          <a:xfrm>
            <a:off x="4859042" y="4581128"/>
            <a:ext cx="4005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현재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드론탐지를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위한 방법으로 사람의 눈으로 직접 탐지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해야한다는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문제점이 있다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146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대각선 방향의 모서리가 잘린 사각형 12"/>
          <p:cNvSpPr/>
          <p:nvPr/>
        </p:nvSpPr>
        <p:spPr>
          <a:xfrm>
            <a:off x="227949" y="1243316"/>
            <a:ext cx="4335186" cy="5497062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35397" y="394281"/>
            <a:ext cx="4854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accent5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현재 </a:t>
            </a:r>
            <a:r>
              <a:rPr lang="ko-KR" altLang="en-US" sz="2800" dirty="0" err="1">
                <a:solidFill>
                  <a:schemeClr val="accent5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드론</a:t>
            </a:r>
            <a:r>
              <a:rPr lang="ko-KR" altLang="en-US" sz="2800" dirty="0">
                <a:solidFill>
                  <a:schemeClr val="accent5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 탐지기술과의 차이</a:t>
            </a:r>
          </a:p>
        </p:txBody>
      </p:sp>
      <p:sp>
        <p:nvSpPr>
          <p:cNvPr id="16" name="직각 삼각형 15"/>
          <p:cNvSpPr/>
          <p:nvPr/>
        </p:nvSpPr>
        <p:spPr>
          <a:xfrm rot="16200000" flipH="1" flipV="1">
            <a:off x="179442" y="301007"/>
            <a:ext cx="288173" cy="360040"/>
          </a:xfrm>
          <a:prstGeom prst="rt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0" y="0"/>
            <a:ext cx="9144000" cy="1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-36512" y="6696744"/>
            <a:ext cx="9180512" cy="18864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대각선 방향의 모서리가 잘린 사각형 8"/>
          <p:cNvSpPr/>
          <p:nvPr/>
        </p:nvSpPr>
        <p:spPr>
          <a:xfrm>
            <a:off x="4660283" y="1270381"/>
            <a:ext cx="4376213" cy="5426363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63598" y="2159870"/>
            <a:ext cx="40324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현재 </a:t>
            </a:r>
            <a:r>
              <a:rPr lang="en-US" altLang="ko-KR" dirty="0">
                <a:latin typeface="HY강B" panose="02030600000101010101" pitchFamily="18" charset="-127"/>
                <a:ea typeface="HY강B" panose="02030600000101010101" pitchFamily="18" charset="-127"/>
              </a:rPr>
              <a:t>: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드론을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탐지하기 위해 사람의 눈으로 직접 탐지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r>
              <a:rPr lang="ko-KR" altLang="en-US" b="1" dirty="0">
                <a:latin typeface="HY강B" panose="02030600000101010101" pitchFamily="18" charset="-127"/>
                <a:ea typeface="HY강B" panose="02030600000101010101" pitchFamily="18" charset="-127"/>
              </a:rPr>
              <a:t>↓</a:t>
            </a:r>
            <a:endParaRPr lang="en-US" altLang="ko-KR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pPr algn="ctr"/>
            <a:endParaRPr lang="en-US" altLang="ko-KR" b="1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영상인식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과 </a:t>
            </a:r>
            <a:r>
              <a:rPr lang="ko-KR" altLang="en-US" dirty="0" err="1">
                <a:solidFill>
                  <a:srgbClr val="FF0000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딥러닝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으로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영공의 비행체 탐지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탐지된 비행체가 </a:t>
            </a:r>
            <a:r>
              <a:rPr lang="ko-KR" altLang="en-US" dirty="0" err="1">
                <a:latin typeface="HY강B" panose="02030600000101010101" pitchFamily="18" charset="-127"/>
                <a:ea typeface="HY강B" panose="02030600000101010101" pitchFamily="18" charset="-127"/>
              </a:rPr>
              <a:t>드론</a:t>
            </a:r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 등의 인공비행체인지 식별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r>
              <a:rPr lang="ko-KR" altLang="en-US" dirty="0">
                <a:latin typeface="HY강B" panose="02030600000101010101" pitchFamily="18" charset="-127"/>
                <a:ea typeface="HY강B" panose="02030600000101010101" pitchFamily="18" charset="-127"/>
              </a:rPr>
              <a:t>식별된 비행체가 문제가 있다고 판단하면 알림</a:t>
            </a:r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  <a:p>
            <a:endParaRPr lang="en-US" altLang="ko-KR" dirty="0"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F2E6221C-022E-4A79-BB03-184F67074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00" y="2349443"/>
            <a:ext cx="4037633" cy="32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9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대각선 방향의 모서리가 잘린 사각형 3"/>
          <p:cNvSpPr/>
          <p:nvPr/>
        </p:nvSpPr>
        <p:spPr>
          <a:xfrm>
            <a:off x="467544" y="362460"/>
            <a:ext cx="8424936" cy="6192688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대각선 방향의 모서리가 잘린 사각형 4"/>
          <p:cNvSpPr/>
          <p:nvPr/>
        </p:nvSpPr>
        <p:spPr>
          <a:xfrm>
            <a:off x="295392" y="332656"/>
            <a:ext cx="8424936" cy="6192688"/>
          </a:xfrm>
          <a:prstGeom prst="snip2DiagRect">
            <a:avLst/>
          </a:prstGeom>
          <a:solidFill>
            <a:schemeClr val="bg1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각 삼각형 5"/>
          <p:cNvSpPr/>
          <p:nvPr/>
        </p:nvSpPr>
        <p:spPr>
          <a:xfrm rot="16200000" flipH="1" flipV="1">
            <a:off x="1727684" y="2706015"/>
            <a:ext cx="936104" cy="100811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79712" y="3068960"/>
            <a:ext cx="5469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chemeClr val="accent4"/>
                </a:solidFill>
                <a:latin typeface="HY강B" panose="02030600000101010101" pitchFamily="18" charset="-127"/>
                <a:ea typeface="HY강B" panose="02030600000101010101" pitchFamily="18" charset="-127"/>
              </a:rPr>
              <a:t>프로젝트 개발 내용</a:t>
            </a:r>
            <a:endParaRPr lang="ko-KR" altLang="en-US" sz="4800" dirty="0">
              <a:solidFill>
                <a:schemeClr val="accent4"/>
              </a:solidFill>
              <a:latin typeface="HY강B" panose="02030600000101010101" pitchFamily="18" charset="-127"/>
              <a:ea typeface="HY강B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6964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403</Words>
  <Application>Microsoft Office PowerPoint</Application>
  <PresentationFormat>화면 슬라이드 쇼(4:3)</PresentationFormat>
  <Paragraphs>87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Arial</vt:lpstr>
      <vt:lpstr>맑은 고딕</vt:lpstr>
      <vt:lpstr>HY강B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제 진명</cp:lastModifiedBy>
  <cp:revision>57</cp:revision>
  <dcterms:created xsi:type="dcterms:W3CDTF">2016-11-24T09:39:27Z</dcterms:created>
  <dcterms:modified xsi:type="dcterms:W3CDTF">2020-03-30T07:05:58Z</dcterms:modified>
</cp:coreProperties>
</file>