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82" r:id="rId4"/>
    <p:sldId id="277" r:id="rId5"/>
    <p:sldId id="286" r:id="rId6"/>
    <p:sldId id="287" r:id="rId7"/>
    <p:sldId id="281" r:id="rId8"/>
    <p:sldId id="279" r:id="rId9"/>
    <p:sldId id="280" r:id="rId10"/>
    <p:sldId id="289" r:id="rId11"/>
    <p:sldId id="288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배달의민족 도현" panose="020B0600000101010101" pitchFamily="50" charset="-127"/>
      <p:regular r:id="rId16"/>
    </p:embeddedFont>
    <p:embeddedFont>
      <p:font typeface="배달의민족 주아" panose="020206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FBA"/>
    <a:srgbClr val="335F89"/>
    <a:srgbClr val="FF9B43"/>
    <a:srgbClr val="E0C435"/>
    <a:srgbClr val="114CA0"/>
    <a:srgbClr val="0897D8"/>
    <a:srgbClr val="05ACC3"/>
    <a:srgbClr val="F86A7B"/>
    <a:srgbClr val="878787"/>
    <a:srgbClr val="05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9" autoAdjust="0"/>
    <p:restoredTop sz="89778" autoAdjust="0"/>
  </p:normalViewPr>
  <p:slideViewPr>
    <p:cSldViewPr snapToGrid="0">
      <p:cViewPr varScale="1">
        <p:scale>
          <a:sx n="78" d="100"/>
          <a:sy n="78" d="100"/>
        </p:scale>
        <p:origin x="13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DD8D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64-4BF8-8D79-7A58E79DB2A3}"/>
              </c:ext>
            </c:extLst>
          </c:dPt>
          <c:dPt>
            <c:idx val="1"/>
            <c:bubble3D val="0"/>
            <c:spPr>
              <a:solidFill>
                <a:srgbClr val="45BFD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64-4BF8-8D79-7A58E79DB2A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64-4BF8-8D79-7A58E79DB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66A16-8ECE-4B4F-9535-7ED7DCED4386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7A39F-24B0-4D4E-A681-17B32C4A1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6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7A39F-24B0-4D4E-A681-17B32C4A19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7A39F-24B0-4D4E-A681-17B32C4A19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3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7A39F-24B0-4D4E-A681-17B32C4A19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1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1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9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0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2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7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2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E2BE-C607-482A-8017-2AEACA11ACA4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821C9-4A35-4959-84AD-5EAD9B7B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microsoft.com/office/2007/relationships/hdphoto" Target="../media/hdphoto2.wd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8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344" y="114300"/>
            <a:ext cx="11946656" cy="6616700"/>
          </a:xfrm>
          <a:prstGeom prst="rect">
            <a:avLst/>
          </a:prstGeom>
          <a:noFill/>
          <a:ln w="254000">
            <a:gradFill>
              <a:gsLst>
                <a:gs pos="0">
                  <a:srgbClr val="0599D9"/>
                </a:gs>
                <a:gs pos="74000">
                  <a:srgbClr val="098ACF"/>
                </a:gs>
                <a:gs pos="100000">
                  <a:srgbClr val="006CB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9775" y="2349909"/>
            <a:ext cx="7983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016FB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Needless of </a:t>
            </a:r>
            <a:r>
              <a:rPr lang="ko-KR" altLang="en-US" sz="5000" dirty="0" smtClean="0">
                <a:solidFill>
                  <a:srgbClr val="016FB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필적 감정사</a:t>
            </a:r>
            <a:endParaRPr lang="ko-KR" altLang="en-US" sz="5000" dirty="0">
              <a:solidFill>
                <a:srgbClr val="016FB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84482" y="4786675"/>
            <a:ext cx="42667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1771456              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 수 정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1771474              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 상 우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1593064              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 현 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73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344" y="114300"/>
            <a:ext cx="11946656" cy="6616700"/>
          </a:xfrm>
          <a:prstGeom prst="rect">
            <a:avLst/>
          </a:prstGeom>
          <a:noFill/>
          <a:ln w="254000">
            <a:gradFill>
              <a:gsLst>
                <a:gs pos="0">
                  <a:srgbClr val="0599D9"/>
                </a:gs>
                <a:gs pos="74000">
                  <a:srgbClr val="098ACF"/>
                </a:gs>
                <a:gs pos="100000">
                  <a:srgbClr val="006CB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86794"/>
              </p:ext>
            </p:extLst>
          </p:nvPr>
        </p:nvGraphicFramePr>
        <p:xfrm>
          <a:off x="537113" y="771310"/>
          <a:ext cx="11117775" cy="57142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31434">
                  <a:extLst>
                    <a:ext uri="{9D8B030D-6E8A-4147-A177-3AD203B41FA5}">
                      <a16:colId xmlns:a16="http://schemas.microsoft.com/office/drawing/2014/main" val="1585268616"/>
                    </a:ext>
                  </a:extLst>
                </a:gridCol>
                <a:gridCol w="1600753">
                  <a:extLst>
                    <a:ext uri="{9D8B030D-6E8A-4147-A177-3AD203B41FA5}">
                      <a16:colId xmlns:a16="http://schemas.microsoft.com/office/drawing/2014/main" val="2903030673"/>
                    </a:ext>
                  </a:extLst>
                </a:gridCol>
                <a:gridCol w="538236">
                  <a:extLst>
                    <a:ext uri="{9D8B030D-6E8A-4147-A177-3AD203B41FA5}">
                      <a16:colId xmlns:a16="http://schemas.microsoft.com/office/drawing/2014/main" val="692299766"/>
                    </a:ext>
                  </a:extLst>
                </a:gridCol>
                <a:gridCol w="538236">
                  <a:extLst>
                    <a:ext uri="{9D8B030D-6E8A-4147-A177-3AD203B41FA5}">
                      <a16:colId xmlns:a16="http://schemas.microsoft.com/office/drawing/2014/main" val="1003317545"/>
                    </a:ext>
                  </a:extLst>
                </a:gridCol>
                <a:gridCol w="538235">
                  <a:extLst>
                    <a:ext uri="{9D8B030D-6E8A-4147-A177-3AD203B41FA5}">
                      <a16:colId xmlns:a16="http://schemas.microsoft.com/office/drawing/2014/main" val="466160308"/>
                    </a:ext>
                  </a:extLst>
                </a:gridCol>
                <a:gridCol w="538236">
                  <a:extLst>
                    <a:ext uri="{9D8B030D-6E8A-4147-A177-3AD203B41FA5}">
                      <a16:colId xmlns:a16="http://schemas.microsoft.com/office/drawing/2014/main" val="3267779847"/>
                    </a:ext>
                  </a:extLst>
                </a:gridCol>
                <a:gridCol w="538236">
                  <a:extLst>
                    <a:ext uri="{9D8B030D-6E8A-4147-A177-3AD203B41FA5}">
                      <a16:colId xmlns:a16="http://schemas.microsoft.com/office/drawing/2014/main" val="3680443051"/>
                    </a:ext>
                  </a:extLst>
                </a:gridCol>
                <a:gridCol w="582903">
                  <a:extLst>
                    <a:ext uri="{9D8B030D-6E8A-4147-A177-3AD203B41FA5}">
                      <a16:colId xmlns:a16="http://schemas.microsoft.com/office/drawing/2014/main" val="4274991147"/>
                    </a:ext>
                  </a:extLst>
                </a:gridCol>
                <a:gridCol w="582903">
                  <a:extLst>
                    <a:ext uri="{9D8B030D-6E8A-4147-A177-3AD203B41FA5}">
                      <a16:colId xmlns:a16="http://schemas.microsoft.com/office/drawing/2014/main" val="2412514668"/>
                    </a:ext>
                  </a:extLst>
                </a:gridCol>
                <a:gridCol w="582903">
                  <a:extLst>
                    <a:ext uri="{9D8B030D-6E8A-4147-A177-3AD203B41FA5}">
                      <a16:colId xmlns:a16="http://schemas.microsoft.com/office/drawing/2014/main" val="1527362890"/>
                    </a:ext>
                  </a:extLst>
                </a:gridCol>
                <a:gridCol w="582903">
                  <a:extLst>
                    <a:ext uri="{9D8B030D-6E8A-4147-A177-3AD203B41FA5}">
                      <a16:colId xmlns:a16="http://schemas.microsoft.com/office/drawing/2014/main" val="285928962"/>
                    </a:ext>
                  </a:extLst>
                </a:gridCol>
                <a:gridCol w="644892">
                  <a:extLst>
                    <a:ext uri="{9D8B030D-6E8A-4147-A177-3AD203B41FA5}">
                      <a16:colId xmlns:a16="http://schemas.microsoft.com/office/drawing/2014/main" val="1530345932"/>
                    </a:ext>
                  </a:extLst>
                </a:gridCol>
                <a:gridCol w="599300">
                  <a:extLst>
                    <a:ext uri="{9D8B030D-6E8A-4147-A177-3AD203B41FA5}">
                      <a16:colId xmlns:a16="http://schemas.microsoft.com/office/drawing/2014/main" val="630525860"/>
                    </a:ext>
                  </a:extLst>
                </a:gridCol>
                <a:gridCol w="638605">
                  <a:extLst>
                    <a:ext uri="{9D8B030D-6E8A-4147-A177-3AD203B41FA5}">
                      <a16:colId xmlns:a16="http://schemas.microsoft.com/office/drawing/2014/main" val="1786662242"/>
                    </a:ext>
                  </a:extLst>
                </a:gridCol>
                <a:gridCol w="630743">
                  <a:extLst>
                    <a:ext uri="{9D8B030D-6E8A-4147-A177-3AD203B41FA5}">
                      <a16:colId xmlns:a16="http://schemas.microsoft.com/office/drawing/2014/main" val="3507234444"/>
                    </a:ext>
                  </a:extLst>
                </a:gridCol>
                <a:gridCol w="648037">
                  <a:extLst>
                    <a:ext uri="{9D8B030D-6E8A-4147-A177-3AD203B41FA5}">
                      <a16:colId xmlns:a16="http://schemas.microsoft.com/office/drawing/2014/main" val="2830974742"/>
                    </a:ext>
                  </a:extLst>
                </a:gridCol>
                <a:gridCol w="701220">
                  <a:extLst>
                    <a:ext uri="{9D8B030D-6E8A-4147-A177-3AD203B41FA5}">
                      <a16:colId xmlns:a16="http://schemas.microsoft.com/office/drawing/2014/main" val="1040039704"/>
                    </a:ext>
                  </a:extLst>
                </a:gridCol>
              </a:tblGrid>
              <a:tr h="52723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번호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 요 내 용</a:t>
                      </a:r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 발 일 정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702777"/>
                  </a:ext>
                </a:extLst>
              </a:tr>
              <a:tr h="54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7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9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11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12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13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14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15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06014"/>
                  </a:ext>
                </a:extLst>
              </a:tr>
              <a:tr h="637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5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아이디어 </a:t>
                      </a:r>
                      <a:endParaRPr lang="en-US" altLang="ko-KR" sz="125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5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조사</a:t>
                      </a:r>
                      <a:r>
                        <a:rPr lang="en-US" altLang="ko-KR" sz="125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25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및 제안서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  <a:alpha val="8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571584"/>
                  </a:ext>
                </a:extLst>
              </a:tr>
              <a:tr h="5455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lang="ko-KR" altLang="en-US" sz="1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5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아이디어 구체화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6B2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0979"/>
                  </a:ext>
                </a:extLst>
              </a:tr>
              <a:tr h="637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lang="ko-KR" altLang="en-US" sz="1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5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글씨 캡처 </a:t>
                      </a:r>
                      <a:r>
                        <a:rPr lang="en-US" altLang="ko-KR" sz="125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50" b="1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250" b="1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이미지화 및 저장</a:t>
                      </a:r>
                      <a:endParaRPr lang="ko-KR" altLang="en-US" sz="125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98361"/>
                  </a:ext>
                </a:extLst>
              </a:tr>
              <a:tr h="637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 lang="ko-KR" altLang="en-US" sz="1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altLang="ko-KR" sz="1250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CNN </a:t>
                      </a:r>
                      <a:r>
                        <a:rPr lang="ko-KR" altLang="en-US" sz="1250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이용한 </a:t>
                      </a:r>
                      <a:endParaRPr lang="en-US" altLang="ko-KR" sz="125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altLang="ko-KR" sz="1250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DB </a:t>
                      </a:r>
                      <a:r>
                        <a:rPr lang="ko-KR" altLang="en-US" sz="1250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구축 및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6B2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24427"/>
                  </a:ext>
                </a:extLst>
              </a:tr>
              <a:tr h="5455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endParaRPr lang="ko-KR" altLang="en-US" sz="1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250000"/>
                        </a:lnSpc>
                      </a:pPr>
                      <a:r>
                        <a:rPr lang="ko-KR" altLang="en-US" sz="1250" b="1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학습모델 테스트 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53262"/>
                  </a:ext>
                </a:extLst>
              </a:tr>
              <a:tr h="5455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</a:t>
                      </a:r>
                      <a:endParaRPr lang="ko-KR" altLang="en-US" sz="1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5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중간 발표 및 오류수정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99707"/>
                  </a:ext>
                </a:extLst>
              </a:tr>
              <a:tr h="5455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7</a:t>
                      </a:r>
                      <a:endParaRPr lang="ko-KR" altLang="en-US" sz="1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5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테스트 및 검증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3308"/>
                  </a:ext>
                </a:extLst>
              </a:tr>
              <a:tr h="5455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</a:t>
                      </a:r>
                      <a:endParaRPr lang="ko-KR" altLang="en-US" sz="1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5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35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5010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0855C3-6D55-455A-AAD4-ADE81D4680AD}"/>
              </a:ext>
            </a:extLst>
          </p:cNvPr>
          <p:cNvSpPr txBox="1"/>
          <p:nvPr/>
        </p:nvSpPr>
        <p:spPr>
          <a:xfrm>
            <a:off x="537112" y="401976"/>
            <a:ext cx="229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5_ </a:t>
            </a:r>
            <a:r>
              <a:rPr lang="ko-KR" altLang="en-US" dirty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개발 일정</a:t>
            </a:r>
          </a:p>
        </p:txBody>
      </p:sp>
    </p:spTree>
    <p:extLst>
      <p:ext uri="{BB962C8B-B14F-4D97-AF65-F5344CB8AC3E}">
        <p14:creationId xmlns:p14="http://schemas.microsoft.com/office/powerpoint/2010/main" val="336516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344" y="114300"/>
            <a:ext cx="11946656" cy="6616700"/>
          </a:xfrm>
          <a:prstGeom prst="rect">
            <a:avLst/>
          </a:prstGeom>
          <a:noFill/>
          <a:ln w="254000">
            <a:gradFill>
              <a:gsLst>
                <a:gs pos="0">
                  <a:srgbClr val="0599D9"/>
                </a:gs>
                <a:gs pos="74000">
                  <a:srgbClr val="098ACF"/>
                </a:gs>
                <a:gs pos="100000">
                  <a:srgbClr val="006CB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4077" y="2414221"/>
            <a:ext cx="5122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rgbClr val="114CA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en-US" altLang="ko-KR" sz="7000" dirty="0">
                <a:solidFill>
                  <a:srgbClr val="114CA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7000" dirty="0">
              <a:solidFill>
                <a:srgbClr val="114CA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30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344" y="114300"/>
            <a:ext cx="11946656" cy="6616700"/>
          </a:xfrm>
          <a:prstGeom prst="rect">
            <a:avLst/>
          </a:prstGeom>
          <a:noFill/>
          <a:ln w="254000">
            <a:gradFill>
              <a:gsLst>
                <a:gs pos="0">
                  <a:srgbClr val="0599D9"/>
                </a:gs>
                <a:gs pos="74000">
                  <a:srgbClr val="098ACF"/>
                </a:gs>
                <a:gs pos="100000">
                  <a:srgbClr val="006CB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D67704-8143-4AB2-983A-374865586020}"/>
              </a:ext>
            </a:extLst>
          </p:cNvPr>
          <p:cNvGrpSpPr/>
          <p:nvPr/>
        </p:nvGrpSpPr>
        <p:grpSpPr>
          <a:xfrm>
            <a:off x="9291574" y="2544078"/>
            <a:ext cx="1069483" cy="1075419"/>
            <a:chOff x="1986385" y="2586526"/>
            <a:chExt cx="933738" cy="938920"/>
          </a:xfrm>
          <a:solidFill>
            <a:srgbClr val="33AECB"/>
          </a:solidFill>
        </p:grpSpPr>
        <p:sp>
          <p:nvSpPr>
            <p:cNvPr id="5" name="자유형: 도형 126">
              <a:extLst>
                <a:ext uri="{FF2B5EF4-FFF2-40B4-BE49-F238E27FC236}">
                  <a16:creationId xmlns:a16="http://schemas.microsoft.com/office/drawing/2014/main" id="{1D91B402-8419-46F9-9B86-0FFDAFAA7D60}"/>
                </a:ext>
              </a:extLst>
            </p:cNvPr>
            <p:cNvSpPr/>
            <p:nvPr/>
          </p:nvSpPr>
          <p:spPr>
            <a:xfrm rot="5400000">
              <a:off x="2077649" y="2587116"/>
              <a:ext cx="843064" cy="841884"/>
            </a:xfrm>
            <a:custGeom>
              <a:avLst/>
              <a:gdLst>
                <a:gd name="connsiteX0" fmla="*/ 843064 w 843064"/>
                <a:gd name="connsiteY0" fmla="*/ 0 h 841884"/>
                <a:gd name="connsiteX1" fmla="*/ 843064 w 843064"/>
                <a:gd name="connsiteY1" fmla="*/ 195705 h 841884"/>
                <a:gd name="connsiteX2" fmla="*/ 775216 w 843064"/>
                <a:gd name="connsiteY2" fmla="*/ 198360 h 841884"/>
                <a:gd name="connsiteX3" fmla="*/ 529540 w 843064"/>
                <a:gd name="connsiteY3" fmla="*/ 275826 h 841884"/>
                <a:gd name="connsiteX4" fmla="*/ 195979 w 843064"/>
                <a:gd name="connsiteY4" fmla="*/ 841884 h 841884"/>
                <a:gd name="connsiteX5" fmla="*/ 0 w 843064"/>
                <a:gd name="connsiteY5" fmla="*/ 841884 h 841884"/>
                <a:gd name="connsiteX6" fmla="*/ 434585 w 843064"/>
                <a:gd name="connsiteY6" fmla="*/ 104387 h 841884"/>
                <a:gd name="connsiteX7" fmla="*/ 754667 w 843064"/>
                <a:gd name="connsiteY7" fmla="*/ 3459 h 84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064" h="841884">
                  <a:moveTo>
                    <a:pt x="843064" y="0"/>
                  </a:moveTo>
                  <a:lnTo>
                    <a:pt x="843064" y="195705"/>
                  </a:lnTo>
                  <a:lnTo>
                    <a:pt x="775216" y="198360"/>
                  </a:lnTo>
                  <a:cubicBezTo>
                    <a:pt x="690337" y="207298"/>
                    <a:pt x="606728" y="233074"/>
                    <a:pt x="529540" y="275826"/>
                  </a:cubicBezTo>
                  <a:cubicBezTo>
                    <a:pt x="323705" y="389832"/>
                    <a:pt x="195979" y="606586"/>
                    <a:pt x="195979" y="841884"/>
                  </a:cubicBezTo>
                  <a:lnTo>
                    <a:pt x="0" y="841884"/>
                  </a:lnTo>
                  <a:cubicBezTo>
                    <a:pt x="0" y="535322"/>
                    <a:pt x="166410" y="252922"/>
                    <a:pt x="434585" y="104387"/>
                  </a:cubicBezTo>
                  <a:cubicBezTo>
                    <a:pt x="535151" y="48687"/>
                    <a:pt x="644082" y="15104"/>
                    <a:pt x="754667" y="3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7A7E63D-EA14-449A-AE7F-4FFA02310FC3}"/>
                </a:ext>
              </a:extLst>
            </p:cNvPr>
            <p:cNvSpPr/>
            <p:nvPr/>
          </p:nvSpPr>
          <p:spPr>
            <a:xfrm flipH="1">
              <a:off x="1986385" y="2586526"/>
              <a:ext cx="182525" cy="1825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6B8E44B-A552-491F-A978-F3E459E4C2E0}"/>
                </a:ext>
              </a:extLst>
            </p:cNvPr>
            <p:cNvSpPr/>
            <p:nvPr/>
          </p:nvSpPr>
          <p:spPr>
            <a:xfrm flipH="1">
              <a:off x="2737598" y="3342921"/>
              <a:ext cx="182525" cy="1825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A169B6-1D7D-4BB2-8301-5E44A0B2AD1F}"/>
              </a:ext>
            </a:extLst>
          </p:cNvPr>
          <p:cNvGrpSpPr/>
          <p:nvPr/>
        </p:nvGrpSpPr>
        <p:grpSpPr>
          <a:xfrm>
            <a:off x="7572460" y="2544077"/>
            <a:ext cx="1927430" cy="1930400"/>
            <a:chOff x="1986385" y="2586526"/>
            <a:chExt cx="1682789" cy="1685382"/>
          </a:xfrm>
          <a:solidFill>
            <a:srgbClr val="90C647"/>
          </a:solidFill>
        </p:grpSpPr>
        <p:sp>
          <p:nvSpPr>
            <p:cNvPr id="11" name="자유형: 도형 110">
              <a:extLst>
                <a:ext uri="{FF2B5EF4-FFF2-40B4-BE49-F238E27FC236}">
                  <a16:creationId xmlns:a16="http://schemas.microsoft.com/office/drawing/2014/main" id="{BD287A71-E008-401F-B889-953B9691160C}"/>
                </a:ext>
              </a:extLst>
            </p:cNvPr>
            <p:cNvSpPr/>
            <p:nvPr/>
          </p:nvSpPr>
          <p:spPr>
            <a:xfrm rot="5400000">
              <a:off x="2077648" y="2587116"/>
              <a:ext cx="843064" cy="841884"/>
            </a:xfrm>
            <a:custGeom>
              <a:avLst/>
              <a:gdLst>
                <a:gd name="connsiteX0" fmla="*/ 843064 w 843064"/>
                <a:gd name="connsiteY0" fmla="*/ 0 h 841884"/>
                <a:gd name="connsiteX1" fmla="*/ 843064 w 843064"/>
                <a:gd name="connsiteY1" fmla="*/ 195705 h 841884"/>
                <a:gd name="connsiteX2" fmla="*/ 775216 w 843064"/>
                <a:gd name="connsiteY2" fmla="*/ 198360 h 841884"/>
                <a:gd name="connsiteX3" fmla="*/ 529540 w 843064"/>
                <a:gd name="connsiteY3" fmla="*/ 275826 h 841884"/>
                <a:gd name="connsiteX4" fmla="*/ 195979 w 843064"/>
                <a:gd name="connsiteY4" fmla="*/ 841884 h 841884"/>
                <a:gd name="connsiteX5" fmla="*/ 0 w 843064"/>
                <a:gd name="connsiteY5" fmla="*/ 841884 h 841884"/>
                <a:gd name="connsiteX6" fmla="*/ 434585 w 843064"/>
                <a:gd name="connsiteY6" fmla="*/ 104387 h 841884"/>
                <a:gd name="connsiteX7" fmla="*/ 754667 w 843064"/>
                <a:gd name="connsiteY7" fmla="*/ 3459 h 84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064" h="841884">
                  <a:moveTo>
                    <a:pt x="843064" y="0"/>
                  </a:moveTo>
                  <a:lnTo>
                    <a:pt x="843064" y="195705"/>
                  </a:lnTo>
                  <a:lnTo>
                    <a:pt x="775216" y="198360"/>
                  </a:lnTo>
                  <a:cubicBezTo>
                    <a:pt x="690337" y="207298"/>
                    <a:pt x="606728" y="233074"/>
                    <a:pt x="529540" y="275826"/>
                  </a:cubicBezTo>
                  <a:cubicBezTo>
                    <a:pt x="323705" y="389832"/>
                    <a:pt x="195979" y="606586"/>
                    <a:pt x="195979" y="841884"/>
                  </a:cubicBezTo>
                  <a:lnTo>
                    <a:pt x="0" y="841884"/>
                  </a:lnTo>
                  <a:cubicBezTo>
                    <a:pt x="0" y="535322"/>
                    <a:pt x="166410" y="252922"/>
                    <a:pt x="434585" y="104387"/>
                  </a:cubicBezTo>
                  <a:cubicBezTo>
                    <a:pt x="535151" y="48687"/>
                    <a:pt x="644082" y="15104"/>
                    <a:pt x="754667" y="3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자유형: 도형 111">
              <a:extLst>
                <a:ext uri="{FF2B5EF4-FFF2-40B4-BE49-F238E27FC236}">
                  <a16:creationId xmlns:a16="http://schemas.microsoft.com/office/drawing/2014/main" id="{CDA6BD5B-A9A3-4267-B740-46B69A74FEF8}"/>
                </a:ext>
              </a:extLst>
            </p:cNvPr>
            <p:cNvSpPr/>
            <p:nvPr/>
          </p:nvSpPr>
          <p:spPr>
            <a:xfrm rot="10800000" flipH="1">
              <a:off x="2734848" y="3430023"/>
              <a:ext cx="843064" cy="841884"/>
            </a:xfrm>
            <a:custGeom>
              <a:avLst/>
              <a:gdLst>
                <a:gd name="connsiteX0" fmla="*/ 843064 w 843064"/>
                <a:gd name="connsiteY0" fmla="*/ 0 h 841884"/>
                <a:gd name="connsiteX1" fmla="*/ 843064 w 843064"/>
                <a:gd name="connsiteY1" fmla="*/ 195705 h 841884"/>
                <a:gd name="connsiteX2" fmla="*/ 775216 w 843064"/>
                <a:gd name="connsiteY2" fmla="*/ 198360 h 841884"/>
                <a:gd name="connsiteX3" fmla="*/ 529540 w 843064"/>
                <a:gd name="connsiteY3" fmla="*/ 275826 h 841884"/>
                <a:gd name="connsiteX4" fmla="*/ 195979 w 843064"/>
                <a:gd name="connsiteY4" fmla="*/ 841884 h 841884"/>
                <a:gd name="connsiteX5" fmla="*/ 0 w 843064"/>
                <a:gd name="connsiteY5" fmla="*/ 841884 h 841884"/>
                <a:gd name="connsiteX6" fmla="*/ 434585 w 843064"/>
                <a:gd name="connsiteY6" fmla="*/ 104387 h 841884"/>
                <a:gd name="connsiteX7" fmla="*/ 754667 w 843064"/>
                <a:gd name="connsiteY7" fmla="*/ 3459 h 84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064" h="841884">
                  <a:moveTo>
                    <a:pt x="843064" y="0"/>
                  </a:moveTo>
                  <a:lnTo>
                    <a:pt x="843064" y="195705"/>
                  </a:lnTo>
                  <a:lnTo>
                    <a:pt x="775216" y="198360"/>
                  </a:lnTo>
                  <a:cubicBezTo>
                    <a:pt x="690337" y="207298"/>
                    <a:pt x="606728" y="233074"/>
                    <a:pt x="529540" y="275826"/>
                  </a:cubicBezTo>
                  <a:cubicBezTo>
                    <a:pt x="323705" y="389832"/>
                    <a:pt x="195979" y="606586"/>
                    <a:pt x="195979" y="841884"/>
                  </a:cubicBezTo>
                  <a:lnTo>
                    <a:pt x="0" y="841884"/>
                  </a:lnTo>
                  <a:cubicBezTo>
                    <a:pt x="0" y="535322"/>
                    <a:pt x="166410" y="252922"/>
                    <a:pt x="434585" y="104387"/>
                  </a:cubicBezTo>
                  <a:cubicBezTo>
                    <a:pt x="535151" y="48687"/>
                    <a:pt x="644082" y="15104"/>
                    <a:pt x="754667" y="3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A232FEE-C9AC-40CD-BB91-9AD08A8B3C1F}"/>
                </a:ext>
              </a:extLst>
            </p:cNvPr>
            <p:cNvSpPr/>
            <p:nvPr/>
          </p:nvSpPr>
          <p:spPr>
            <a:xfrm flipH="1">
              <a:off x="1986385" y="2586526"/>
              <a:ext cx="182525" cy="1825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6B16D45-1850-4F84-BF0C-C43D7AACF26B}"/>
                </a:ext>
              </a:extLst>
            </p:cNvPr>
            <p:cNvSpPr/>
            <p:nvPr/>
          </p:nvSpPr>
          <p:spPr>
            <a:xfrm flipH="1">
              <a:off x="3486649" y="4089383"/>
              <a:ext cx="182525" cy="1825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4079C54D-44C6-46F3-B3E4-82DE5B8866BA}"/>
              </a:ext>
            </a:extLst>
          </p:cNvPr>
          <p:cNvSpPr/>
          <p:nvPr/>
        </p:nvSpPr>
        <p:spPr>
          <a:xfrm>
            <a:off x="8639889" y="2756286"/>
            <a:ext cx="1505486" cy="1505485"/>
          </a:xfrm>
          <a:prstGeom prst="ellipse">
            <a:avLst/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>
                <a:solidFill>
                  <a:srgbClr val="33AEC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  <a:p>
            <a:pPr algn="ctr"/>
            <a:r>
              <a:rPr lang="ko-KR" altLang="en-US" sz="1600" dirty="0">
                <a:solidFill>
                  <a:srgbClr val="33AEC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일정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C270FED-4CFA-4522-B2BA-8BC02D0407A3}"/>
              </a:ext>
            </a:extLst>
          </p:cNvPr>
          <p:cNvGrpSpPr/>
          <p:nvPr/>
        </p:nvGrpSpPr>
        <p:grpSpPr>
          <a:xfrm>
            <a:off x="5855633" y="2544077"/>
            <a:ext cx="1927430" cy="1930400"/>
            <a:chOff x="1986385" y="2586526"/>
            <a:chExt cx="1682789" cy="1685382"/>
          </a:xfrm>
          <a:solidFill>
            <a:srgbClr val="E0C435"/>
          </a:solidFill>
        </p:grpSpPr>
        <p:sp>
          <p:nvSpPr>
            <p:cNvPr id="17" name="자유형: 도형 89">
              <a:extLst>
                <a:ext uri="{FF2B5EF4-FFF2-40B4-BE49-F238E27FC236}">
                  <a16:creationId xmlns:a16="http://schemas.microsoft.com/office/drawing/2014/main" id="{1C22E423-AA6C-4E95-8F2F-ED46BA8F322A}"/>
                </a:ext>
              </a:extLst>
            </p:cNvPr>
            <p:cNvSpPr/>
            <p:nvPr/>
          </p:nvSpPr>
          <p:spPr>
            <a:xfrm rot="5400000">
              <a:off x="2077648" y="2587116"/>
              <a:ext cx="843064" cy="841884"/>
            </a:xfrm>
            <a:custGeom>
              <a:avLst/>
              <a:gdLst>
                <a:gd name="connsiteX0" fmla="*/ 843064 w 843064"/>
                <a:gd name="connsiteY0" fmla="*/ 0 h 841884"/>
                <a:gd name="connsiteX1" fmla="*/ 843064 w 843064"/>
                <a:gd name="connsiteY1" fmla="*/ 195705 h 841884"/>
                <a:gd name="connsiteX2" fmla="*/ 775216 w 843064"/>
                <a:gd name="connsiteY2" fmla="*/ 198360 h 841884"/>
                <a:gd name="connsiteX3" fmla="*/ 529540 w 843064"/>
                <a:gd name="connsiteY3" fmla="*/ 275826 h 841884"/>
                <a:gd name="connsiteX4" fmla="*/ 195979 w 843064"/>
                <a:gd name="connsiteY4" fmla="*/ 841884 h 841884"/>
                <a:gd name="connsiteX5" fmla="*/ 0 w 843064"/>
                <a:gd name="connsiteY5" fmla="*/ 841884 h 841884"/>
                <a:gd name="connsiteX6" fmla="*/ 434585 w 843064"/>
                <a:gd name="connsiteY6" fmla="*/ 104387 h 841884"/>
                <a:gd name="connsiteX7" fmla="*/ 754667 w 843064"/>
                <a:gd name="connsiteY7" fmla="*/ 3459 h 84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064" h="841884">
                  <a:moveTo>
                    <a:pt x="843064" y="0"/>
                  </a:moveTo>
                  <a:lnTo>
                    <a:pt x="843064" y="195705"/>
                  </a:lnTo>
                  <a:lnTo>
                    <a:pt x="775216" y="198360"/>
                  </a:lnTo>
                  <a:cubicBezTo>
                    <a:pt x="690337" y="207298"/>
                    <a:pt x="606728" y="233074"/>
                    <a:pt x="529540" y="275826"/>
                  </a:cubicBezTo>
                  <a:cubicBezTo>
                    <a:pt x="323705" y="389832"/>
                    <a:pt x="195979" y="606586"/>
                    <a:pt x="195979" y="841884"/>
                  </a:cubicBezTo>
                  <a:lnTo>
                    <a:pt x="0" y="841884"/>
                  </a:lnTo>
                  <a:cubicBezTo>
                    <a:pt x="0" y="535322"/>
                    <a:pt x="166410" y="252922"/>
                    <a:pt x="434585" y="104387"/>
                  </a:cubicBezTo>
                  <a:cubicBezTo>
                    <a:pt x="535151" y="48687"/>
                    <a:pt x="644082" y="15104"/>
                    <a:pt x="754667" y="3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자유형: 도형 90">
              <a:extLst>
                <a:ext uri="{FF2B5EF4-FFF2-40B4-BE49-F238E27FC236}">
                  <a16:creationId xmlns:a16="http://schemas.microsoft.com/office/drawing/2014/main" id="{50D1AEA1-F05B-4FD9-A799-DAA91EE5F1DC}"/>
                </a:ext>
              </a:extLst>
            </p:cNvPr>
            <p:cNvSpPr/>
            <p:nvPr/>
          </p:nvSpPr>
          <p:spPr>
            <a:xfrm rot="10800000" flipH="1">
              <a:off x="2734848" y="3430023"/>
              <a:ext cx="843064" cy="841884"/>
            </a:xfrm>
            <a:custGeom>
              <a:avLst/>
              <a:gdLst>
                <a:gd name="connsiteX0" fmla="*/ 843064 w 843064"/>
                <a:gd name="connsiteY0" fmla="*/ 0 h 841884"/>
                <a:gd name="connsiteX1" fmla="*/ 843064 w 843064"/>
                <a:gd name="connsiteY1" fmla="*/ 195705 h 841884"/>
                <a:gd name="connsiteX2" fmla="*/ 775216 w 843064"/>
                <a:gd name="connsiteY2" fmla="*/ 198360 h 841884"/>
                <a:gd name="connsiteX3" fmla="*/ 529540 w 843064"/>
                <a:gd name="connsiteY3" fmla="*/ 275826 h 841884"/>
                <a:gd name="connsiteX4" fmla="*/ 195979 w 843064"/>
                <a:gd name="connsiteY4" fmla="*/ 841884 h 841884"/>
                <a:gd name="connsiteX5" fmla="*/ 0 w 843064"/>
                <a:gd name="connsiteY5" fmla="*/ 841884 h 841884"/>
                <a:gd name="connsiteX6" fmla="*/ 434585 w 843064"/>
                <a:gd name="connsiteY6" fmla="*/ 104387 h 841884"/>
                <a:gd name="connsiteX7" fmla="*/ 754667 w 843064"/>
                <a:gd name="connsiteY7" fmla="*/ 3459 h 84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064" h="841884">
                  <a:moveTo>
                    <a:pt x="843064" y="0"/>
                  </a:moveTo>
                  <a:lnTo>
                    <a:pt x="843064" y="195705"/>
                  </a:lnTo>
                  <a:lnTo>
                    <a:pt x="775216" y="198360"/>
                  </a:lnTo>
                  <a:cubicBezTo>
                    <a:pt x="690337" y="207298"/>
                    <a:pt x="606728" y="233074"/>
                    <a:pt x="529540" y="275826"/>
                  </a:cubicBezTo>
                  <a:cubicBezTo>
                    <a:pt x="323705" y="389832"/>
                    <a:pt x="195979" y="606586"/>
                    <a:pt x="195979" y="841884"/>
                  </a:cubicBezTo>
                  <a:lnTo>
                    <a:pt x="0" y="841884"/>
                  </a:lnTo>
                  <a:cubicBezTo>
                    <a:pt x="0" y="535322"/>
                    <a:pt x="166410" y="252922"/>
                    <a:pt x="434585" y="104387"/>
                  </a:cubicBezTo>
                  <a:cubicBezTo>
                    <a:pt x="535151" y="48687"/>
                    <a:pt x="644082" y="15104"/>
                    <a:pt x="754667" y="3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93B9A52-ACC2-4FD6-97CE-BC2F15D957B4}"/>
                </a:ext>
              </a:extLst>
            </p:cNvPr>
            <p:cNvSpPr/>
            <p:nvPr/>
          </p:nvSpPr>
          <p:spPr>
            <a:xfrm flipH="1">
              <a:off x="1986385" y="2586526"/>
              <a:ext cx="182525" cy="1825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127591-C741-4857-B6D6-A61158F21066}"/>
                </a:ext>
              </a:extLst>
            </p:cNvPr>
            <p:cNvSpPr/>
            <p:nvPr/>
          </p:nvSpPr>
          <p:spPr>
            <a:xfrm flipH="1">
              <a:off x="3486649" y="4089383"/>
              <a:ext cx="182525" cy="1825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4EE7020F-42E7-46CC-AEA9-13EC2520FA0E}"/>
              </a:ext>
            </a:extLst>
          </p:cNvPr>
          <p:cNvSpPr/>
          <p:nvPr/>
        </p:nvSpPr>
        <p:spPr>
          <a:xfrm>
            <a:off x="6923063" y="2756286"/>
            <a:ext cx="1505486" cy="1505485"/>
          </a:xfrm>
          <a:prstGeom prst="ellipse">
            <a:avLst/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>
                <a:solidFill>
                  <a:srgbClr val="90C6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</a:p>
          <a:p>
            <a:pPr algn="ctr"/>
            <a:r>
              <a:rPr lang="ko-KR" altLang="en-US" sz="1600" dirty="0">
                <a:solidFill>
                  <a:srgbClr val="90C6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 설명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DCFF22D-F39C-4239-BF5C-4A88257D55A0}"/>
              </a:ext>
            </a:extLst>
          </p:cNvPr>
          <p:cNvGrpSpPr/>
          <p:nvPr/>
        </p:nvGrpSpPr>
        <p:grpSpPr>
          <a:xfrm>
            <a:off x="4145945" y="2544077"/>
            <a:ext cx="1927430" cy="1930400"/>
            <a:chOff x="1986385" y="2586526"/>
            <a:chExt cx="1682789" cy="1685382"/>
          </a:xfrm>
          <a:solidFill>
            <a:srgbClr val="F99121"/>
          </a:solidFill>
        </p:grpSpPr>
        <p:sp>
          <p:nvSpPr>
            <p:cNvPr id="23" name="자유형: 도형 83">
              <a:extLst>
                <a:ext uri="{FF2B5EF4-FFF2-40B4-BE49-F238E27FC236}">
                  <a16:creationId xmlns:a16="http://schemas.microsoft.com/office/drawing/2014/main" id="{2802524E-353E-4B43-9B36-41226840B4CE}"/>
                </a:ext>
              </a:extLst>
            </p:cNvPr>
            <p:cNvSpPr/>
            <p:nvPr/>
          </p:nvSpPr>
          <p:spPr>
            <a:xfrm rot="5400000">
              <a:off x="2077648" y="2587116"/>
              <a:ext cx="843064" cy="841884"/>
            </a:xfrm>
            <a:custGeom>
              <a:avLst/>
              <a:gdLst>
                <a:gd name="connsiteX0" fmla="*/ 843064 w 843064"/>
                <a:gd name="connsiteY0" fmla="*/ 0 h 841884"/>
                <a:gd name="connsiteX1" fmla="*/ 843064 w 843064"/>
                <a:gd name="connsiteY1" fmla="*/ 195705 h 841884"/>
                <a:gd name="connsiteX2" fmla="*/ 775216 w 843064"/>
                <a:gd name="connsiteY2" fmla="*/ 198360 h 841884"/>
                <a:gd name="connsiteX3" fmla="*/ 529540 w 843064"/>
                <a:gd name="connsiteY3" fmla="*/ 275826 h 841884"/>
                <a:gd name="connsiteX4" fmla="*/ 195979 w 843064"/>
                <a:gd name="connsiteY4" fmla="*/ 841884 h 841884"/>
                <a:gd name="connsiteX5" fmla="*/ 0 w 843064"/>
                <a:gd name="connsiteY5" fmla="*/ 841884 h 841884"/>
                <a:gd name="connsiteX6" fmla="*/ 434585 w 843064"/>
                <a:gd name="connsiteY6" fmla="*/ 104387 h 841884"/>
                <a:gd name="connsiteX7" fmla="*/ 754667 w 843064"/>
                <a:gd name="connsiteY7" fmla="*/ 3459 h 84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064" h="841884">
                  <a:moveTo>
                    <a:pt x="843064" y="0"/>
                  </a:moveTo>
                  <a:lnTo>
                    <a:pt x="843064" y="195705"/>
                  </a:lnTo>
                  <a:lnTo>
                    <a:pt x="775216" y="198360"/>
                  </a:lnTo>
                  <a:cubicBezTo>
                    <a:pt x="690337" y="207298"/>
                    <a:pt x="606728" y="233074"/>
                    <a:pt x="529540" y="275826"/>
                  </a:cubicBezTo>
                  <a:cubicBezTo>
                    <a:pt x="323705" y="389832"/>
                    <a:pt x="195979" y="606586"/>
                    <a:pt x="195979" y="841884"/>
                  </a:cubicBezTo>
                  <a:lnTo>
                    <a:pt x="0" y="841884"/>
                  </a:lnTo>
                  <a:cubicBezTo>
                    <a:pt x="0" y="535322"/>
                    <a:pt x="166410" y="252922"/>
                    <a:pt x="434585" y="104387"/>
                  </a:cubicBezTo>
                  <a:cubicBezTo>
                    <a:pt x="535151" y="48687"/>
                    <a:pt x="644082" y="15104"/>
                    <a:pt x="754667" y="3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자유형: 도형 84">
              <a:extLst>
                <a:ext uri="{FF2B5EF4-FFF2-40B4-BE49-F238E27FC236}">
                  <a16:creationId xmlns:a16="http://schemas.microsoft.com/office/drawing/2014/main" id="{A7E0E642-0CCA-4764-BD86-23C459561CBD}"/>
                </a:ext>
              </a:extLst>
            </p:cNvPr>
            <p:cNvSpPr/>
            <p:nvPr/>
          </p:nvSpPr>
          <p:spPr>
            <a:xfrm rot="10800000" flipH="1">
              <a:off x="2734848" y="3430023"/>
              <a:ext cx="843064" cy="841884"/>
            </a:xfrm>
            <a:custGeom>
              <a:avLst/>
              <a:gdLst>
                <a:gd name="connsiteX0" fmla="*/ 843064 w 843064"/>
                <a:gd name="connsiteY0" fmla="*/ 0 h 841884"/>
                <a:gd name="connsiteX1" fmla="*/ 843064 w 843064"/>
                <a:gd name="connsiteY1" fmla="*/ 195705 h 841884"/>
                <a:gd name="connsiteX2" fmla="*/ 775216 w 843064"/>
                <a:gd name="connsiteY2" fmla="*/ 198360 h 841884"/>
                <a:gd name="connsiteX3" fmla="*/ 529540 w 843064"/>
                <a:gd name="connsiteY3" fmla="*/ 275826 h 841884"/>
                <a:gd name="connsiteX4" fmla="*/ 195979 w 843064"/>
                <a:gd name="connsiteY4" fmla="*/ 841884 h 841884"/>
                <a:gd name="connsiteX5" fmla="*/ 0 w 843064"/>
                <a:gd name="connsiteY5" fmla="*/ 841884 h 841884"/>
                <a:gd name="connsiteX6" fmla="*/ 434585 w 843064"/>
                <a:gd name="connsiteY6" fmla="*/ 104387 h 841884"/>
                <a:gd name="connsiteX7" fmla="*/ 754667 w 843064"/>
                <a:gd name="connsiteY7" fmla="*/ 3459 h 84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064" h="841884">
                  <a:moveTo>
                    <a:pt x="843064" y="0"/>
                  </a:moveTo>
                  <a:lnTo>
                    <a:pt x="843064" y="195705"/>
                  </a:lnTo>
                  <a:lnTo>
                    <a:pt x="775216" y="198360"/>
                  </a:lnTo>
                  <a:cubicBezTo>
                    <a:pt x="690337" y="207298"/>
                    <a:pt x="606728" y="233074"/>
                    <a:pt x="529540" y="275826"/>
                  </a:cubicBezTo>
                  <a:cubicBezTo>
                    <a:pt x="323705" y="389832"/>
                    <a:pt x="195979" y="606586"/>
                    <a:pt x="195979" y="841884"/>
                  </a:cubicBezTo>
                  <a:lnTo>
                    <a:pt x="0" y="841884"/>
                  </a:lnTo>
                  <a:cubicBezTo>
                    <a:pt x="0" y="535322"/>
                    <a:pt x="166410" y="252922"/>
                    <a:pt x="434585" y="104387"/>
                  </a:cubicBezTo>
                  <a:cubicBezTo>
                    <a:pt x="535151" y="48687"/>
                    <a:pt x="644082" y="15104"/>
                    <a:pt x="754667" y="3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2ED21D0-861A-416E-830A-DA82EB9A12EA}"/>
                </a:ext>
              </a:extLst>
            </p:cNvPr>
            <p:cNvSpPr/>
            <p:nvPr/>
          </p:nvSpPr>
          <p:spPr>
            <a:xfrm flipH="1">
              <a:off x="1986385" y="2586526"/>
              <a:ext cx="182525" cy="1825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E80CA15-D933-4529-A37B-853E3EBAFB26}"/>
                </a:ext>
              </a:extLst>
            </p:cNvPr>
            <p:cNvSpPr/>
            <p:nvPr/>
          </p:nvSpPr>
          <p:spPr>
            <a:xfrm flipH="1">
              <a:off x="3486649" y="4089383"/>
              <a:ext cx="182525" cy="1825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3C773648-339E-420D-9DE3-D4CFC72704C7}"/>
              </a:ext>
            </a:extLst>
          </p:cNvPr>
          <p:cNvSpPr/>
          <p:nvPr/>
        </p:nvSpPr>
        <p:spPr>
          <a:xfrm>
            <a:off x="5213375" y="2756286"/>
            <a:ext cx="1505486" cy="1505485"/>
          </a:xfrm>
          <a:prstGeom prst="ellipse">
            <a:avLst/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>
                <a:solidFill>
                  <a:srgbClr val="E0C4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6ADA8A-848C-48AE-BBE7-B59F52F7BE6A}"/>
              </a:ext>
            </a:extLst>
          </p:cNvPr>
          <p:cNvGrpSpPr/>
          <p:nvPr/>
        </p:nvGrpSpPr>
        <p:grpSpPr>
          <a:xfrm>
            <a:off x="2424763" y="2544077"/>
            <a:ext cx="1927430" cy="1930400"/>
            <a:chOff x="1986385" y="2586526"/>
            <a:chExt cx="1682789" cy="1685382"/>
          </a:xfrm>
          <a:solidFill>
            <a:srgbClr val="E9453A"/>
          </a:solidFill>
        </p:grpSpPr>
        <p:sp>
          <p:nvSpPr>
            <p:cNvPr id="29" name="자유형: 도형 53">
              <a:extLst>
                <a:ext uri="{FF2B5EF4-FFF2-40B4-BE49-F238E27FC236}">
                  <a16:creationId xmlns:a16="http://schemas.microsoft.com/office/drawing/2014/main" id="{563E642A-D55D-47E0-B76A-662DFF77F88A}"/>
                </a:ext>
              </a:extLst>
            </p:cNvPr>
            <p:cNvSpPr/>
            <p:nvPr/>
          </p:nvSpPr>
          <p:spPr>
            <a:xfrm rot="5400000">
              <a:off x="2077648" y="2587116"/>
              <a:ext cx="843064" cy="841884"/>
            </a:xfrm>
            <a:custGeom>
              <a:avLst/>
              <a:gdLst>
                <a:gd name="connsiteX0" fmla="*/ 843064 w 843064"/>
                <a:gd name="connsiteY0" fmla="*/ 0 h 841884"/>
                <a:gd name="connsiteX1" fmla="*/ 843064 w 843064"/>
                <a:gd name="connsiteY1" fmla="*/ 195705 h 841884"/>
                <a:gd name="connsiteX2" fmla="*/ 775216 w 843064"/>
                <a:gd name="connsiteY2" fmla="*/ 198360 h 841884"/>
                <a:gd name="connsiteX3" fmla="*/ 529540 w 843064"/>
                <a:gd name="connsiteY3" fmla="*/ 275826 h 841884"/>
                <a:gd name="connsiteX4" fmla="*/ 195979 w 843064"/>
                <a:gd name="connsiteY4" fmla="*/ 841884 h 841884"/>
                <a:gd name="connsiteX5" fmla="*/ 0 w 843064"/>
                <a:gd name="connsiteY5" fmla="*/ 841884 h 841884"/>
                <a:gd name="connsiteX6" fmla="*/ 434585 w 843064"/>
                <a:gd name="connsiteY6" fmla="*/ 104387 h 841884"/>
                <a:gd name="connsiteX7" fmla="*/ 754667 w 843064"/>
                <a:gd name="connsiteY7" fmla="*/ 3459 h 84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064" h="841884">
                  <a:moveTo>
                    <a:pt x="843064" y="0"/>
                  </a:moveTo>
                  <a:lnTo>
                    <a:pt x="843064" y="195705"/>
                  </a:lnTo>
                  <a:lnTo>
                    <a:pt x="775216" y="198360"/>
                  </a:lnTo>
                  <a:cubicBezTo>
                    <a:pt x="690337" y="207298"/>
                    <a:pt x="606728" y="233074"/>
                    <a:pt x="529540" y="275826"/>
                  </a:cubicBezTo>
                  <a:cubicBezTo>
                    <a:pt x="323705" y="389832"/>
                    <a:pt x="195979" y="606586"/>
                    <a:pt x="195979" y="841884"/>
                  </a:cubicBezTo>
                  <a:lnTo>
                    <a:pt x="0" y="841884"/>
                  </a:lnTo>
                  <a:cubicBezTo>
                    <a:pt x="0" y="535322"/>
                    <a:pt x="166410" y="252922"/>
                    <a:pt x="434585" y="104387"/>
                  </a:cubicBezTo>
                  <a:cubicBezTo>
                    <a:pt x="535151" y="48687"/>
                    <a:pt x="644082" y="15104"/>
                    <a:pt x="754667" y="3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자유형: 도형 64">
              <a:extLst>
                <a:ext uri="{FF2B5EF4-FFF2-40B4-BE49-F238E27FC236}">
                  <a16:creationId xmlns:a16="http://schemas.microsoft.com/office/drawing/2014/main" id="{7AAB8256-9CC3-4872-BC92-2701D296654A}"/>
                </a:ext>
              </a:extLst>
            </p:cNvPr>
            <p:cNvSpPr/>
            <p:nvPr/>
          </p:nvSpPr>
          <p:spPr>
            <a:xfrm rot="10800000" flipH="1">
              <a:off x="2734848" y="3430023"/>
              <a:ext cx="843064" cy="841884"/>
            </a:xfrm>
            <a:custGeom>
              <a:avLst/>
              <a:gdLst>
                <a:gd name="connsiteX0" fmla="*/ 843064 w 843064"/>
                <a:gd name="connsiteY0" fmla="*/ 0 h 841884"/>
                <a:gd name="connsiteX1" fmla="*/ 843064 w 843064"/>
                <a:gd name="connsiteY1" fmla="*/ 195705 h 841884"/>
                <a:gd name="connsiteX2" fmla="*/ 775216 w 843064"/>
                <a:gd name="connsiteY2" fmla="*/ 198360 h 841884"/>
                <a:gd name="connsiteX3" fmla="*/ 529540 w 843064"/>
                <a:gd name="connsiteY3" fmla="*/ 275826 h 841884"/>
                <a:gd name="connsiteX4" fmla="*/ 195979 w 843064"/>
                <a:gd name="connsiteY4" fmla="*/ 841884 h 841884"/>
                <a:gd name="connsiteX5" fmla="*/ 0 w 843064"/>
                <a:gd name="connsiteY5" fmla="*/ 841884 h 841884"/>
                <a:gd name="connsiteX6" fmla="*/ 434585 w 843064"/>
                <a:gd name="connsiteY6" fmla="*/ 104387 h 841884"/>
                <a:gd name="connsiteX7" fmla="*/ 754667 w 843064"/>
                <a:gd name="connsiteY7" fmla="*/ 3459 h 84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064" h="841884">
                  <a:moveTo>
                    <a:pt x="843064" y="0"/>
                  </a:moveTo>
                  <a:lnTo>
                    <a:pt x="843064" y="195705"/>
                  </a:lnTo>
                  <a:lnTo>
                    <a:pt x="775216" y="198360"/>
                  </a:lnTo>
                  <a:cubicBezTo>
                    <a:pt x="690337" y="207298"/>
                    <a:pt x="606728" y="233074"/>
                    <a:pt x="529540" y="275826"/>
                  </a:cubicBezTo>
                  <a:cubicBezTo>
                    <a:pt x="323705" y="389832"/>
                    <a:pt x="195979" y="606586"/>
                    <a:pt x="195979" y="841884"/>
                  </a:cubicBezTo>
                  <a:lnTo>
                    <a:pt x="0" y="841884"/>
                  </a:lnTo>
                  <a:cubicBezTo>
                    <a:pt x="0" y="535322"/>
                    <a:pt x="166410" y="252922"/>
                    <a:pt x="434585" y="104387"/>
                  </a:cubicBezTo>
                  <a:cubicBezTo>
                    <a:pt x="535151" y="48687"/>
                    <a:pt x="644082" y="15104"/>
                    <a:pt x="754667" y="34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414778B-E538-4743-836F-B42218BD9EA9}"/>
                </a:ext>
              </a:extLst>
            </p:cNvPr>
            <p:cNvSpPr/>
            <p:nvPr/>
          </p:nvSpPr>
          <p:spPr>
            <a:xfrm flipH="1">
              <a:off x="1986385" y="2586526"/>
              <a:ext cx="182525" cy="1825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92DED00-CCBF-4735-8815-AA3375A3E050}"/>
                </a:ext>
              </a:extLst>
            </p:cNvPr>
            <p:cNvSpPr/>
            <p:nvPr/>
          </p:nvSpPr>
          <p:spPr>
            <a:xfrm flipH="1">
              <a:off x="3486649" y="4089383"/>
              <a:ext cx="182525" cy="1825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D0098D9F-CC5C-4942-8D37-9F601CD6520F}"/>
              </a:ext>
            </a:extLst>
          </p:cNvPr>
          <p:cNvSpPr/>
          <p:nvPr/>
        </p:nvSpPr>
        <p:spPr>
          <a:xfrm>
            <a:off x="1776551" y="2756286"/>
            <a:ext cx="1505486" cy="1505485"/>
          </a:xfrm>
          <a:prstGeom prst="ellipse">
            <a:avLst/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>
                <a:solidFill>
                  <a:srgbClr val="E9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endParaRPr lang="en-US" altLang="ko-KR" sz="1600" b="1" dirty="0">
              <a:solidFill>
                <a:srgbClr val="E9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E9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소개 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65B94C-2A00-45BA-A78A-EC23886399A4}"/>
              </a:ext>
            </a:extLst>
          </p:cNvPr>
          <p:cNvSpPr/>
          <p:nvPr/>
        </p:nvSpPr>
        <p:spPr>
          <a:xfrm>
            <a:off x="3492193" y="2756286"/>
            <a:ext cx="1505486" cy="1505485"/>
          </a:xfrm>
          <a:prstGeom prst="ellipse">
            <a:avLst/>
          </a:prstGeom>
          <a:gradFill>
            <a:gsLst>
              <a:gs pos="0">
                <a:srgbClr val="EDEFEE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190500" dist="762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3600" b="1" dirty="0">
              <a:solidFill>
                <a:srgbClr val="F8902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A4520-77BE-49E9-90AA-2FD147F883CF}"/>
              </a:ext>
            </a:extLst>
          </p:cNvPr>
          <p:cNvSpPr txBox="1"/>
          <p:nvPr/>
        </p:nvSpPr>
        <p:spPr>
          <a:xfrm>
            <a:off x="1936695" y="5057232"/>
            <a:ext cx="1505484" cy="1885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소개</a:t>
            </a:r>
            <a:endParaRPr lang="en-US" altLang="ko-KR" sz="1000" dirty="0">
              <a:solidFill>
                <a:schemeClr val="tx1">
                  <a:alpha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64E983-4549-4CB9-89E7-C20B51E2FD12}"/>
              </a:ext>
            </a:extLst>
          </p:cNvPr>
          <p:cNvSpPr txBox="1"/>
          <p:nvPr/>
        </p:nvSpPr>
        <p:spPr>
          <a:xfrm>
            <a:off x="1936695" y="4800345"/>
            <a:ext cx="150548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400" b="1" dirty="0">
                <a:solidFill>
                  <a:srgbClr val="E8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팀원 소개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C10820-6CEB-4427-B0FC-489005048C35}"/>
              </a:ext>
            </a:extLst>
          </p:cNvPr>
          <p:cNvSpPr txBox="1"/>
          <p:nvPr/>
        </p:nvSpPr>
        <p:spPr>
          <a:xfrm>
            <a:off x="3652336" y="5057232"/>
            <a:ext cx="1505484" cy="388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 분석</a:t>
            </a:r>
            <a:endParaRPr lang="en-US" altLang="ko-KR" sz="1000" dirty="0">
              <a:solidFill>
                <a:schemeClr val="tx1">
                  <a:alpha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5FDDA3-276A-4E5C-A8B1-ACB157AF5D2E}"/>
              </a:ext>
            </a:extLst>
          </p:cNvPr>
          <p:cNvSpPr txBox="1"/>
          <p:nvPr/>
        </p:nvSpPr>
        <p:spPr>
          <a:xfrm>
            <a:off x="3652336" y="4800345"/>
            <a:ext cx="150548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400" b="1" dirty="0">
                <a:solidFill>
                  <a:srgbClr val="F991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주제 선정 배경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4CB0DE-37EF-4AC7-9AB8-CE81BD419B11}"/>
              </a:ext>
            </a:extLst>
          </p:cNvPr>
          <p:cNvSpPr txBox="1"/>
          <p:nvPr/>
        </p:nvSpPr>
        <p:spPr>
          <a:xfrm>
            <a:off x="5373518" y="4800345"/>
            <a:ext cx="150548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400" b="1" dirty="0">
                <a:solidFill>
                  <a:srgbClr val="DFC3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프로젝트 주제 설명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C867D-2B44-42AF-B569-00CD2346D0E2}"/>
              </a:ext>
            </a:extLst>
          </p:cNvPr>
          <p:cNvSpPr txBox="1"/>
          <p:nvPr/>
        </p:nvSpPr>
        <p:spPr>
          <a:xfrm>
            <a:off x="7083206" y="5057232"/>
            <a:ext cx="1505484" cy="388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구조도</a:t>
            </a:r>
            <a:endParaRPr lang="en-US" altLang="ko-KR" sz="1000" dirty="0">
              <a:solidFill>
                <a:schemeClr val="tx1">
                  <a:alpha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예상 결과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E2857-ABF6-4E60-AD1D-40BE0304DF0E}"/>
              </a:ext>
            </a:extLst>
          </p:cNvPr>
          <p:cNvSpPr txBox="1"/>
          <p:nvPr/>
        </p:nvSpPr>
        <p:spPr>
          <a:xfrm>
            <a:off x="7083206" y="4800345"/>
            <a:ext cx="150548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400" b="1" dirty="0">
                <a:solidFill>
                  <a:srgbClr val="8FC5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프로젝트 내용 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591DF0-FCE6-41FF-8A5A-59CE2F002C98}"/>
              </a:ext>
            </a:extLst>
          </p:cNvPr>
          <p:cNvSpPr txBox="1"/>
          <p:nvPr/>
        </p:nvSpPr>
        <p:spPr>
          <a:xfrm>
            <a:off x="8800032" y="5057232"/>
            <a:ext cx="1505484" cy="1885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일정 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2619C4-7F4E-49A8-9006-21D1D8D145AD}"/>
              </a:ext>
            </a:extLst>
          </p:cNvPr>
          <p:cNvSpPr txBox="1"/>
          <p:nvPr/>
        </p:nvSpPr>
        <p:spPr>
          <a:xfrm>
            <a:off x="8800032" y="4800345"/>
            <a:ext cx="150548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400" b="1" dirty="0">
                <a:solidFill>
                  <a:srgbClr val="33ADC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프로젝트 개발 일정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6376" y="3610041"/>
            <a:ext cx="12707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890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 배경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0143" y="3034163"/>
            <a:ext cx="104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991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3600" dirty="0">
              <a:solidFill>
                <a:srgbClr val="F9912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76349" y="1080787"/>
            <a:ext cx="17799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 차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5C867D-2B44-42AF-B569-00CD2346D0E2}"/>
              </a:ext>
            </a:extLst>
          </p:cNvPr>
          <p:cNvSpPr txBox="1"/>
          <p:nvPr/>
        </p:nvSpPr>
        <p:spPr>
          <a:xfrm>
            <a:off x="5373518" y="5040321"/>
            <a:ext cx="1505484" cy="1885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목적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53793" y="3699572"/>
            <a:ext cx="12707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E0C4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설명</a:t>
            </a:r>
          </a:p>
        </p:txBody>
      </p:sp>
    </p:spTree>
    <p:extLst>
      <p:ext uri="{BB962C8B-B14F-4D97-AF65-F5344CB8AC3E}">
        <p14:creationId xmlns:p14="http://schemas.microsoft.com/office/powerpoint/2010/main" val="60401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344" y="114300"/>
            <a:ext cx="11946656" cy="6616700"/>
          </a:xfrm>
          <a:prstGeom prst="rect">
            <a:avLst/>
          </a:prstGeom>
          <a:noFill/>
          <a:ln w="254000">
            <a:gradFill>
              <a:gsLst>
                <a:gs pos="0">
                  <a:srgbClr val="0599D9"/>
                </a:gs>
                <a:gs pos="74000">
                  <a:srgbClr val="098ACF"/>
                </a:gs>
                <a:gs pos="100000">
                  <a:srgbClr val="006CB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112" y="401976"/>
            <a:ext cx="177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1_ </a:t>
            </a:r>
            <a:r>
              <a:rPr lang="ko-KR" altLang="en-US" dirty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소개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4A72C7-77EA-4D83-A8CD-6078867175C0}"/>
              </a:ext>
            </a:extLst>
          </p:cNvPr>
          <p:cNvGrpSpPr/>
          <p:nvPr/>
        </p:nvGrpSpPr>
        <p:grpSpPr>
          <a:xfrm>
            <a:off x="2047282" y="1447229"/>
            <a:ext cx="7621798" cy="4782685"/>
            <a:chOff x="2047282" y="1447229"/>
            <a:chExt cx="7621798" cy="478268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0BE822B-06C3-4B27-BFDF-64BC0D2DC4D2}"/>
                </a:ext>
              </a:extLst>
            </p:cNvPr>
            <p:cNvGrpSpPr/>
            <p:nvPr/>
          </p:nvGrpSpPr>
          <p:grpSpPr>
            <a:xfrm>
              <a:off x="5016973" y="1447230"/>
              <a:ext cx="1729960" cy="4782684"/>
              <a:chOff x="4994085" y="1447230"/>
              <a:chExt cx="1729960" cy="4782684"/>
            </a:xfrm>
          </p:grpSpPr>
          <p:sp>
            <p:nvSpPr>
              <p:cNvPr id="9" name="Rectangle 35">
                <a:extLst>
                  <a:ext uri="{FF2B5EF4-FFF2-40B4-BE49-F238E27FC236}">
                    <a16:creationId xmlns:a16="http://schemas.microsoft.com/office/drawing/2014/main" id="{2DCA4054-F52C-48D4-9161-D762D41DA504}"/>
                  </a:ext>
                </a:extLst>
              </p:cNvPr>
              <p:cNvSpPr/>
              <p:nvPr/>
            </p:nvSpPr>
            <p:spPr>
              <a:xfrm>
                <a:off x="4994085" y="1454151"/>
                <a:ext cx="1728192" cy="4761921"/>
              </a:xfrm>
              <a:prstGeom prst="rect">
                <a:avLst/>
              </a:prstGeom>
              <a:solidFill>
                <a:srgbClr val="67DC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2">
                <a:extLst>
                  <a:ext uri="{FF2B5EF4-FFF2-40B4-BE49-F238E27FC236}">
                    <a16:creationId xmlns:a16="http://schemas.microsoft.com/office/drawing/2014/main" id="{FB672209-51C1-46CF-895B-F243C935D17B}"/>
                  </a:ext>
                </a:extLst>
              </p:cNvPr>
              <p:cNvSpPr/>
              <p:nvPr/>
            </p:nvSpPr>
            <p:spPr>
              <a:xfrm>
                <a:off x="4994085" y="4645152"/>
                <a:ext cx="1728192" cy="1584762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36">
                <a:extLst>
                  <a:ext uri="{FF2B5EF4-FFF2-40B4-BE49-F238E27FC236}">
                    <a16:creationId xmlns:a16="http://schemas.microsoft.com/office/drawing/2014/main" id="{352967AB-8E44-4498-8BEB-A33AAEB57B0A}"/>
                  </a:ext>
                </a:extLst>
              </p:cNvPr>
              <p:cNvSpPr/>
              <p:nvPr/>
            </p:nvSpPr>
            <p:spPr>
              <a:xfrm>
                <a:off x="4994085" y="1447230"/>
                <a:ext cx="1728192" cy="432048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b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팀장 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238421" y="3415728"/>
                <a:ext cx="123952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1771474</a:t>
                </a:r>
              </a:p>
              <a:p>
                <a:pPr algn="ctr"/>
                <a:endPara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12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주상우</a:t>
                </a:r>
                <a:endPara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Oval 45">
                <a:extLst>
                  <a:ext uri="{FF2B5EF4-FFF2-40B4-BE49-F238E27FC236}">
                    <a16:creationId xmlns:a16="http://schemas.microsoft.com/office/drawing/2014/main" id="{4BF7B36E-3841-4E12-830F-020BC03C3884}"/>
                  </a:ext>
                </a:extLst>
              </p:cNvPr>
              <p:cNvSpPr/>
              <p:nvPr/>
            </p:nvSpPr>
            <p:spPr>
              <a:xfrm>
                <a:off x="5193344" y="2074517"/>
                <a:ext cx="1397000" cy="119205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b="1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130125" y="4883773"/>
                <a:ext cx="1592152" cy="108683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fontAlgn="base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1.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전체적인 프로젝트 관리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2. CNN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모델 이용한 </a:t>
                </a:r>
                <a:endParaRPr lang="en-US" altLang="ko-KR" sz="11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   DB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구축 및 관리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sz="11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6" name="Rectangle 42">
                <a:extLst>
                  <a:ext uri="{FF2B5EF4-FFF2-40B4-BE49-F238E27FC236}">
                    <a16:creationId xmlns:a16="http://schemas.microsoft.com/office/drawing/2014/main" id="{FB672209-51C1-46CF-895B-F243C935D17B}"/>
                  </a:ext>
                </a:extLst>
              </p:cNvPr>
              <p:cNvSpPr/>
              <p:nvPr/>
            </p:nvSpPr>
            <p:spPr>
              <a:xfrm>
                <a:off x="4995853" y="4052323"/>
                <a:ext cx="1728192" cy="257476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447117" y="4278139"/>
                <a:ext cx="854605" cy="3462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fontAlgn="base">
                  <a:lnSpc>
                    <a:spcPct val="150000"/>
                  </a:lnSpc>
                </a:pPr>
                <a:r>
                  <a:rPr lang="ko-KR" altLang="en-US" sz="1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수행 업무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B64EFF7-A566-442D-B5D5-DC71690C5E57}"/>
                </a:ext>
              </a:extLst>
            </p:cNvPr>
            <p:cNvGrpSpPr/>
            <p:nvPr/>
          </p:nvGrpSpPr>
          <p:grpSpPr>
            <a:xfrm>
              <a:off x="2047282" y="1447230"/>
              <a:ext cx="1826026" cy="4768842"/>
              <a:chOff x="2047282" y="1447230"/>
              <a:chExt cx="1826026" cy="4768842"/>
            </a:xfrm>
          </p:grpSpPr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6E7E654E-7142-4EDA-B520-E2E69F1CCB9C}"/>
                  </a:ext>
                </a:extLst>
              </p:cNvPr>
              <p:cNvSpPr/>
              <p:nvPr/>
            </p:nvSpPr>
            <p:spPr>
              <a:xfrm>
                <a:off x="2047282" y="1454151"/>
                <a:ext cx="1728192" cy="4761921"/>
              </a:xfrm>
              <a:prstGeom prst="rect">
                <a:avLst/>
              </a:prstGeom>
              <a:solidFill>
                <a:srgbClr val="F6A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FB672209-51C1-46CF-895B-F243C935D17B}"/>
                  </a:ext>
                </a:extLst>
              </p:cNvPr>
              <p:cNvSpPr/>
              <p:nvPr/>
            </p:nvSpPr>
            <p:spPr>
              <a:xfrm>
                <a:off x="2047282" y="4631310"/>
                <a:ext cx="1728192" cy="1584762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42">
                <a:extLst>
                  <a:ext uri="{FF2B5EF4-FFF2-40B4-BE49-F238E27FC236}">
                    <a16:creationId xmlns:a16="http://schemas.microsoft.com/office/drawing/2014/main" id="{FB672209-51C1-46CF-895B-F243C935D17B}"/>
                  </a:ext>
                </a:extLst>
              </p:cNvPr>
              <p:cNvSpPr/>
              <p:nvPr/>
            </p:nvSpPr>
            <p:spPr>
              <a:xfrm>
                <a:off x="2047282" y="1447230"/>
                <a:ext cx="1728192" cy="432048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b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팀원 </a:t>
                </a:r>
              </a:p>
            </p:txBody>
          </p:sp>
          <p:sp>
            <p:nvSpPr>
              <p:cNvPr id="16" name="Oval 45">
                <a:extLst>
                  <a:ext uri="{FF2B5EF4-FFF2-40B4-BE49-F238E27FC236}">
                    <a16:creationId xmlns:a16="http://schemas.microsoft.com/office/drawing/2014/main" id="{4BF7B36E-3841-4E12-830F-020BC03C3884}"/>
                  </a:ext>
                </a:extLst>
              </p:cNvPr>
              <p:cNvSpPr/>
              <p:nvPr/>
            </p:nvSpPr>
            <p:spPr>
              <a:xfrm>
                <a:off x="2212878" y="2080704"/>
                <a:ext cx="1397000" cy="11920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b="1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1618" y="3415728"/>
                <a:ext cx="123952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1771456</a:t>
                </a:r>
              </a:p>
              <a:p>
                <a:pPr algn="ctr"/>
                <a:endPara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1200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고수정</a:t>
                </a:r>
                <a:endPara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05718" y="4859327"/>
                <a:ext cx="1767590" cy="8329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fontAlgn="base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1.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서명 캡처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/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이미지화 저장</a:t>
                </a:r>
                <a:endParaRPr lang="en-US" altLang="ko-KR" sz="11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2. CNN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모델 이용한 </a:t>
                </a:r>
                <a:endParaRPr lang="en-US" altLang="ko-KR" sz="11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   DB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구축 및 관리</a:t>
                </a:r>
                <a:endParaRPr lang="en-US" altLang="ko-KR" sz="11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9" name="Rectangle 42">
                <a:extLst>
                  <a:ext uri="{FF2B5EF4-FFF2-40B4-BE49-F238E27FC236}">
                    <a16:creationId xmlns:a16="http://schemas.microsoft.com/office/drawing/2014/main" id="{FB672209-51C1-46CF-895B-F243C935D17B}"/>
                  </a:ext>
                </a:extLst>
              </p:cNvPr>
              <p:cNvSpPr/>
              <p:nvPr/>
            </p:nvSpPr>
            <p:spPr>
              <a:xfrm>
                <a:off x="2053660" y="4048372"/>
                <a:ext cx="1728192" cy="261427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49584" y="4262945"/>
                <a:ext cx="911970" cy="3462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fontAlgn="base">
                  <a:lnSpc>
                    <a:spcPct val="150000"/>
                  </a:lnSpc>
                </a:pPr>
                <a:r>
                  <a:rPr lang="ko-KR" altLang="en-US" sz="1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수행 업무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953F9D7-8686-49BA-A9DE-3BB014DA6018}"/>
                </a:ext>
              </a:extLst>
            </p:cNvPr>
            <p:cNvGrpSpPr/>
            <p:nvPr/>
          </p:nvGrpSpPr>
          <p:grpSpPr>
            <a:xfrm>
              <a:off x="7940888" y="1447229"/>
              <a:ext cx="1728192" cy="4775763"/>
              <a:chOff x="7940888" y="1447229"/>
              <a:chExt cx="1728192" cy="4775763"/>
            </a:xfrm>
          </p:grpSpPr>
          <p:sp>
            <p:nvSpPr>
              <p:cNvPr id="3" name="Rectangle 28">
                <a:extLst>
                  <a:ext uri="{FF2B5EF4-FFF2-40B4-BE49-F238E27FC236}">
                    <a16:creationId xmlns:a16="http://schemas.microsoft.com/office/drawing/2014/main" id="{05922A67-558B-4B20-BF59-00B51F90D4AD}"/>
                  </a:ext>
                </a:extLst>
              </p:cNvPr>
              <p:cNvSpPr/>
              <p:nvPr/>
            </p:nvSpPr>
            <p:spPr>
              <a:xfrm>
                <a:off x="7940888" y="1454150"/>
                <a:ext cx="1728192" cy="4761921"/>
              </a:xfrm>
              <a:prstGeom prst="rect">
                <a:avLst/>
              </a:prstGeom>
              <a:solidFill>
                <a:srgbClr val="EFC9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42">
                <a:extLst>
                  <a:ext uri="{FF2B5EF4-FFF2-40B4-BE49-F238E27FC236}">
                    <a16:creationId xmlns:a16="http://schemas.microsoft.com/office/drawing/2014/main" id="{FB672209-51C1-46CF-895B-F243C935D17B}"/>
                  </a:ext>
                </a:extLst>
              </p:cNvPr>
              <p:cNvSpPr/>
              <p:nvPr/>
            </p:nvSpPr>
            <p:spPr>
              <a:xfrm>
                <a:off x="7940888" y="4645151"/>
                <a:ext cx="1728192" cy="1577841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" name="Rectangle 29">
                <a:extLst>
                  <a:ext uri="{FF2B5EF4-FFF2-40B4-BE49-F238E27FC236}">
                    <a16:creationId xmlns:a16="http://schemas.microsoft.com/office/drawing/2014/main" id="{F0829334-087C-4021-AA40-06B1309F28A8}"/>
                  </a:ext>
                </a:extLst>
              </p:cNvPr>
              <p:cNvSpPr/>
              <p:nvPr/>
            </p:nvSpPr>
            <p:spPr>
              <a:xfrm>
                <a:off x="7940888" y="1447229"/>
                <a:ext cx="1728192" cy="432048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b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팀원 </a:t>
                </a:r>
              </a:p>
            </p:txBody>
          </p:sp>
          <p:sp>
            <p:nvSpPr>
              <p:cNvPr id="20" name="Oval 45">
                <a:extLst>
                  <a:ext uri="{FF2B5EF4-FFF2-40B4-BE49-F238E27FC236}">
                    <a16:creationId xmlns:a16="http://schemas.microsoft.com/office/drawing/2014/main" id="{4BF7B36E-3841-4E12-830F-020BC03C3884}"/>
                  </a:ext>
                </a:extLst>
              </p:cNvPr>
              <p:cNvSpPr/>
              <p:nvPr/>
            </p:nvSpPr>
            <p:spPr>
              <a:xfrm>
                <a:off x="8106484" y="2074517"/>
                <a:ext cx="1397000" cy="119205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b="1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223118" y="3405991"/>
                <a:ext cx="123952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1593064</a:t>
                </a:r>
              </a:p>
              <a:p>
                <a:pPr algn="ctr"/>
                <a:endPara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1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최현우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387285" y="4285059"/>
                <a:ext cx="817005" cy="3531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fontAlgn="base">
                  <a:lnSpc>
                    <a:spcPct val="150000"/>
                  </a:lnSpc>
                </a:pPr>
                <a:r>
                  <a:rPr lang="ko-KR" altLang="en-US" sz="1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수행 업무</a:t>
                </a:r>
              </a:p>
            </p:txBody>
          </p:sp>
          <p:sp>
            <p:nvSpPr>
              <p:cNvPr id="32" name="Rectangle 42">
                <a:extLst>
                  <a:ext uri="{FF2B5EF4-FFF2-40B4-BE49-F238E27FC236}">
                    <a16:creationId xmlns:a16="http://schemas.microsoft.com/office/drawing/2014/main" id="{FB672209-51C1-46CF-895B-F243C935D17B}"/>
                  </a:ext>
                </a:extLst>
              </p:cNvPr>
              <p:cNvSpPr/>
              <p:nvPr/>
            </p:nvSpPr>
            <p:spPr>
              <a:xfrm>
                <a:off x="7940888" y="4063000"/>
                <a:ext cx="1728192" cy="257476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38722" y="4859327"/>
                <a:ext cx="1592152" cy="8329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1. CNN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모델 이용한 </a:t>
                </a:r>
                <a:endParaRPr lang="en-US" altLang="ko-KR" sz="11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   DB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구축 및 관리</a:t>
                </a:r>
                <a:endParaRPr lang="en-US" altLang="ko-KR" sz="11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2.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테스트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&amp;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성능 분석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45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344" y="114300"/>
            <a:ext cx="11946656" cy="6616700"/>
          </a:xfrm>
          <a:prstGeom prst="rect">
            <a:avLst/>
          </a:prstGeom>
          <a:noFill/>
          <a:ln w="254000">
            <a:gradFill>
              <a:gsLst>
                <a:gs pos="0">
                  <a:srgbClr val="0599D9"/>
                </a:gs>
                <a:gs pos="74000">
                  <a:srgbClr val="098ACF"/>
                </a:gs>
                <a:gs pos="100000">
                  <a:srgbClr val="006CB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7112" y="401976"/>
            <a:ext cx="177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2_ </a:t>
            </a:r>
            <a:r>
              <a:rPr lang="ko-KR" altLang="en-US" dirty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 분석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25181" y="839933"/>
            <a:ext cx="577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공인 인증서 개선 사항 중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dirty="0">
                <a:solidFill>
                  <a:srgbClr val="0599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불편함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가장 먼저 꼽음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02734" y="1256032"/>
            <a:ext cx="577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공인인증서 폐지 법안 처리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... </a:t>
            </a:r>
            <a:r>
              <a:rPr lang="ko-KR" altLang="en-US" dirty="0">
                <a:solidFill>
                  <a:srgbClr val="0599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대체할 전자서명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필요성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24E4A2-0531-464F-8ABD-6438CA22BAA4}"/>
              </a:ext>
            </a:extLst>
          </p:cNvPr>
          <p:cNvGrpSpPr/>
          <p:nvPr/>
        </p:nvGrpSpPr>
        <p:grpSpPr>
          <a:xfrm>
            <a:off x="642899" y="1738392"/>
            <a:ext cx="10988393" cy="4775200"/>
            <a:chOff x="642899" y="1738392"/>
            <a:chExt cx="10988393" cy="47752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42899" y="1738392"/>
              <a:ext cx="10880147" cy="4775200"/>
            </a:xfrm>
            <a:prstGeom prst="roundRect">
              <a:avLst>
                <a:gd name="adj" fmla="val 7382"/>
              </a:avLst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13541" y="2271408"/>
              <a:ext cx="2728210" cy="3743535"/>
            </a:xfrm>
            <a:prstGeom prst="rect">
              <a:avLst/>
            </a:prstGeom>
            <a:noFill/>
            <a:ln w="12700">
              <a:solidFill>
                <a:srgbClr val="FF33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29969" y="2016764"/>
              <a:ext cx="2095354" cy="509287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공인인증서 필요는 한데</a:t>
              </a:r>
              <a:r>
                <a:rPr lang="en-US" altLang="ko-KR" sz="13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...</a:t>
              </a: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매년 갱신은 불편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0943" y="6082570"/>
              <a:ext cx="14093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AhnLab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2016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06553" y="2300899"/>
              <a:ext cx="2728210" cy="3743535"/>
            </a:xfrm>
            <a:prstGeom prst="rect">
              <a:avLst/>
            </a:prstGeom>
            <a:noFill/>
            <a:ln w="12700">
              <a:solidFill>
                <a:srgbClr val="FF33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22981" y="2046255"/>
              <a:ext cx="2095354" cy="509287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국회 과</a:t>
              </a:r>
              <a:r>
                <a:rPr lang="en-US" altLang="ko-KR" sz="13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r>
                <a:rPr lang="ko-KR" altLang="en-US" sz="13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방 위원회</a:t>
              </a:r>
              <a:endParaRPr lang="en-US" altLang="ko-KR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공인인증서 폐지법안 처리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33955" y="6112061"/>
              <a:ext cx="14093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-MBC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2020.03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498912" y="2300899"/>
              <a:ext cx="2728210" cy="3743535"/>
            </a:xfrm>
            <a:prstGeom prst="rect">
              <a:avLst/>
            </a:prstGeom>
            <a:noFill/>
            <a:ln w="12700">
              <a:solidFill>
                <a:srgbClr val="FF33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815340" y="2046255"/>
              <a:ext cx="2095354" cy="509287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페이퍼 리스 정부 </a:t>
              </a:r>
              <a:endParaRPr lang="en-US" altLang="ko-KR" sz="13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300" b="1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적극적 도입</a:t>
              </a:r>
              <a:r>
                <a:rPr lang="en-US" altLang="ko-KR" sz="1300" b="1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300" b="1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실행</a:t>
              </a:r>
              <a:endParaRPr lang="ko-KR" altLang="en-US" sz="13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31737" y="4172666"/>
              <a:ext cx="1090276" cy="215207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213986" y="4336464"/>
              <a:ext cx="1448933" cy="215207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221921" y="6112061"/>
              <a:ext cx="14093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한국 경제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2018.10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82973" y="5463201"/>
              <a:ext cx="1207008" cy="215207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881578" y="4091509"/>
              <a:ext cx="2584281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공인인증서를 폐지하고 별도의 전자서명인증제도를 도입하는 법안이 국회 상임위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2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통과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fontAlgn="base"/>
              <a:endParaRPr lang="en-US" altLang="ko-KR" sz="1200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과학기술정보방송통신위원회는 국제적 기준을 고려한 내용의 </a:t>
              </a:r>
              <a:r>
                <a:rPr lang="ko-KR" altLang="en-US" sz="12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전자서명법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전부 개정안을 처리</a:t>
              </a:r>
              <a:endParaRPr lang="en-US" altLang="ko-KR" sz="1300" i="1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070" y="2866201"/>
              <a:ext cx="1741175" cy="980862"/>
            </a:xfrm>
            <a:prstGeom prst="rect">
              <a:avLst/>
            </a:prstGeom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사각형: 둥근 모서리 107">
              <a:extLst>
                <a:ext uri="{FF2B5EF4-FFF2-40B4-BE49-F238E27FC236}">
                  <a16:creationId xmlns:a16="http://schemas.microsoft.com/office/drawing/2014/main" id="{2D6C7840-B45F-45E0-B55F-F48EAF983301}"/>
                </a:ext>
              </a:extLst>
            </p:cNvPr>
            <p:cNvSpPr/>
            <p:nvPr/>
          </p:nvSpPr>
          <p:spPr>
            <a:xfrm rot="5400000">
              <a:off x="2546873" y="2405229"/>
              <a:ext cx="272893" cy="1901233"/>
            </a:xfrm>
            <a:prstGeom prst="roundRect">
              <a:avLst>
                <a:gd name="adj" fmla="val 9120"/>
              </a:avLst>
            </a:prstGeom>
            <a:gradFill>
              <a:gsLst>
                <a:gs pos="100000">
                  <a:schemeClr val="tx1">
                    <a:alpha val="8000"/>
                  </a:schemeClr>
                </a:gs>
                <a:gs pos="0">
                  <a:schemeClr val="tx1">
                    <a:alpha val="2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270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위쪽 모서리 108">
              <a:extLst>
                <a:ext uri="{FF2B5EF4-FFF2-40B4-BE49-F238E27FC236}">
                  <a16:creationId xmlns:a16="http://schemas.microsoft.com/office/drawing/2014/main" id="{CB818C23-97A0-4E8F-8A37-A5134493C5BE}"/>
                </a:ext>
              </a:extLst>
            </p:cNvPr>
            <p:cNvSpPr/>
            <p:nvPr/>
          </p:nvSpPr>
          <p:spPr>
            <a:xfrm rot="16200000">
              <a:off x="2177468" y="2774855"/>
              <a:ext cx="270012" cy="1159098"/>
            </a:xfrm>
            <a:prstGeom prst="round2SameRect">
              <a:avLst>
                <a:gd name="adj1" fmla="val 10064"/>
                <a:gd name="adj2" fmla="val 0"/>
              </a:avLst>
            </a:prstGeom>
            <a:solidFill>
              <a:srgbClr val="46B5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3650" y="3184579"/>
              <a:ext cx="690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재발급 받는 불편함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790D36-C0BB-425E-A9DE-C1022FF79E5A}"/>
                </a:ext>
              </a:extLst>
            </p:cNvPr>
            <p:cNvSpPr txBox="1"/>
            <p:nvPr/>
          </p:nvSpPr>
          <p:spPr>
            <a:xfrm>
              <a:off x="1891213" y="3284389"/>
              <a:ext cx="94884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55%</a:t>
              </a:r>
              <a:endParaRPr lang="ko-KR" altLang="en-US" sz="1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9" name="사각형: 둥근 모서리 107">
              <a:extLst>
                <a:ext uri="{FF2B5EF4-FFF2-40B4-BE49-F238E27FC236}">
                  <a16:creationId xmlns:a16="http://schemas.microsoft.com/office/drawing/2014/main" id="{2D6C7840-B45F-45E0-B55F-F48EAF983301}"/>
                </a:ext>
              </a:extLst>
            </p:cNvPr>
            <p:cNvSpPr/>
            <p:nvPr/>
          </p:nvSpPr>
          <p:spPr>
            <a:xfrm rot="5400000">
              <a:off x="2546651" y="2839669"/>
              <a:ext cx="272893" cy="1901233"/>
            </a:xfrm>
            <a:prstGeom prst="roundRect">
              <a:avLst>
                <a:gd name="adj" fmla="val 9120"/>
              </a:avLst>
            </a:prstGeom>
            <a:gradFill>
              <a:gsLst>
                <a:gs pos="100000">
                  <a:schemeClr val="tx1">
                    <a:alpha val="8000"/>
                  </a:schemeClr>
                </a:gs>
                <a:gs pos="0">
                  <a:schemeClr val="tx1">
                    <a:alpha val="2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270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사각형: 둥근 위쪽 모서리 108">
              <a:extLst>
                <a:ext uri="{FF2B5EF4-FFF2-40B4-BE49-F238E27FC236}">
                  <a16:creationId xmlns:a16="http://schemas.microsoft.com/office/drawing/2014/main" id="{CB818C23-97A0-4E8F-8A37-A5134493C5BE}"/>
                </a:ext>
              </a:extLst>
            </p:cNvPr>
            <p:cNvSpPr/>
            <p:nvPr/>
          </p:nvSpPr>
          <p:spPr>
            <a:xfrm rot="16200000">
              <a:off x="2044443" y="3340456"/>
              <a:ext cx="270012" cy="893491"/>
            </a:xfrm>
            <a:prstGeom prst="round2SameRect">
              <a:avLst>
                <a:gd name="adj1" fmla="val 10064"/>
                <a:gd name="adj2" fmla="val 0"/>
              </a:avLst>
            </a:prstGeom>
            <a:solidFill>
              <a:srgbClr val="E742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사각형: 둥근 모서리 107">
              <a:extLst>
                <a:ext uri="{FF2B5EF4-FFF2-40B4-BE49-F238E27FC236}">
                  <a16:creationId xmlns:a16="http://schemas.microsoft.com/office/drawing/2014/main" id="{2D6C7840-B45F-45E0-B55F-F48EAF983301}"/>
                </a:ext>
              </a:extLst>
            </p:cNvPr>
            <p:cNvSpPr/>
            <p:nvPr/>
          </p:nvSpPr>
          <p:spPr>
            <a:xfrm rot="5400000">
              <a:off x="2546652" y="3253925"/>
              <a:ext cx="272893" cy="1901233"/>
            </a:xfrm>
            <a:prstGeom prst="roundRect">
              <a:avLst>
                <a:gd name="adj" fmla="val 9120"/>
              </a:avLst>
            </a:prstGeom>
            <a:gradFill>
              <a:gsLst>
                <a:gs pos="100000">
                  <a:schemeClr val="tx1">
                    <a:alpha val="8000"/>
                  </a:schemeClr>
                </a:gs>
                <a:gs pos="0">
                  <a:schemeClr val="tx1">
                    <a:alpha val="2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270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사각형: 둥근 위쪽 모서리 108">
              <a:extLst>
                <a:ext uri="{FF2B5EF4-FFF2-40B4-BE49-F238E27FC236}">
                  <a16:creationId xmlns:a16="http://schemas.microsoft.com/office/drawing/2014/main" id="{CB818C23-97A0-4E8F-8A37-A5134493C5BE}"/>
                </a:ext>
              </a:extLst>
            </p:cNvPr>
            <p:cNvSpPr/>
            <p:nvPr/>
          </p:nvSpPr>
          <p:spPr>
            <a:xfrm rot="16200000">
              <a:off x="1944227" y="3854931"/>
              <a:ext cx="270012" cy="693054"/>
            </a:xfrm>
            <a:prstGeom prst="round2SameRect">
              <a:avLst>
                <a:gd name="adj1" fmla="val 10064"/>
                <a:gd name="adj2" fmla="val 0"/>
              </a:avLst>
            </a:prstGeom>
            <a:solidFill>
              <a:srgbClr val="E742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0790D36-C0BB-425E-A9DE-C1022FF79E5A}"/>
                </a:ext>
              </a:extLst>
            </p:cNvPr>
            <p:cNvSpPr txBox="1"/>
            <p:nvPr/>
          </p:nvSpPr>
          <p:spPr>
            <a:xfrm>
              <a:off x="1725394" y="3710257"/>
              <a:ext cx="94884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39%</a:t>
              </a:r>
              <a:endParaRPr lang="ko-KR" altLang="en-US" sz="1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0790D36-C0BB-425E-A9DE-C1022FF79E5A}"/>
                </a:ext>
              </a:extLst>
            </p:cNvPr>
            <p:cNvSpPr txBox="1"/>
            <p:nvPr/>
          </p:nvSpPr>
          <p:spPr>
            <a:xfrm>
              <a:off x="1585841" y="4125992"/>
              <a:ext cx="94884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25%</a:t>
              </a:r>
              <a:endParaRPr lang="ko-KR" altLang="en-US" sz="1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1732481" y="3075616"/>
              <a:ext cx="0" cy="1438508"/>
            </a:xfrm>
            <a:prstGeom prst="line">
              <a:avLst/>
            </a:prstGeom>
            <a:ln>
              <a:solidFill>
                <a:srgbClr val="CBCBC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50579" y="3608034"/>
              <a:ext cx="690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안전한 </a:t>
              </a:r>
              <a:endParaRPr lang="en-US" altLang="ko-KR" sz="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r"/>
              <a:r>
                <a:rPr lang="ko-KR" altLang="en-US" sz="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환경 보장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9322" y="3979740"/>
              <a:ext cx="892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다양한 </a:t>
              </a:r>
              <a:endParaRPr lang="en-US" altLang="ko-KR" sz="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r"/>
              <a:r>
                <a:rPr lang="ko-KR" altLang="en-US" sz="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환경에서 </a:t>
              </a:r>
              <a:endParaRPr lang="en-US" altLang="ko-KR" sz="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r"/>
              <a:r>
                <a:rPr lang="ko-KR" altLang="en-US" sz="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이용 가능</a:t>
              </a:r>
              <a:endParaRPr lang="en-US" altLang="ko-KR" sz="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494884" y="2740320"/>
              <a:ext cx="2486345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공인 인증서 이용 시 개선 사항</a:t>
              </a:r>
              <a:endParaRPr lang="en-US" altLang="ko-KR" sz="1200" i="1" kern="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30046" y="4408616"/>
              <a:ext cx="1192957" cy="1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olidFill>
                    <a:srgbClr val="CBCBC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600" dirty="0">
                  <a:solidFill>
                    <a:srgbClr val="CBCBC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출처</a:t>
              </a:r>
              <a:r>
                <a:rPr lang="en-US" altLang="ko-KR" sz="600" dirty="0">
                  <a:solidFill>
                    <a:srgbClr val="CBCBC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</a:t>
              </a:r>
              <a:r>
                <a:rPr lang="ko-KR" altLang="en-US" sz="600" dirty="0">
                  <a:solidFill>
                    <a:srgbClr val="CBCBC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한국인터넷진흥원 </a:t>
              </a:r>
              <a:r>
                <a:rPr lang="en-US" altLang="ko-KR" sz="600" dirty="0">
                  <a:solidFill>
                    <a:srgbClr val="CBCBC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.2016)</a:t>
              </a:r>
              <a:endParaRPr lang="ko-KR" altLang="en-US" sz="600" dirty="0">
                <a:solidFill>
                  <a:srgbClr val="CBCBC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82923" y="5243959"/>
              <a:ext cx="977830" cy="219242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213605" y="5537263"/>
              <a:ext cx="708848" cy="167618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168240" y="4877180"/>
              <a:ext cx="2515039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인터넷 이용자는 공인인증서가 본인확인에 필요한 서비스이지만 매년 돌아오는 재발급이 불편하다고 지적했다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893947" y="5720049"/>
              <a:ext cx="961253" cy="215207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8172" y="2864295"/>
              <a:ext cx="1801089" cy="999314"/>
            </a:xfrm>
            <a:prstGeom prst="rect">
              <a:avLst/>
            </a:prstGeom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직사각형 40"/>
            <p:cNvSpPr/>
            <p:nvPr/>
          </p:nvSpPr>
          <p:spPr>
            <a:xfrm>
              <a:off x="8667254" y="3983618"/>
              <a:ext cx="2486345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국토교통부는 모든 부동산 거래 시 서면계약 대신 온라인에서 계약서를 작성해 전자서명을 하는 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“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부동산 거래 전자계약시스템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을 </a:t>
              </a:r>
              <a:r>
                <a:rPr lang="ko-KR" altLang="en-US" sz="12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시햄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 fontAlgn="base">
                <a:lnSpc>
                  <a:spcPct val="150000"/>
                </a:lnSpc>
              </a:pPr>
              <a:endParaRPr lang="en-US" altLang="ko-KR" sz="1200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 fontAlgn="base">
                <a:lnSpc>
                  <a:spcPct val="150000"/>
                </a:lnSpc>
              </a:pPr>
              <a:r>
                <a:rPr lang="ko-KR" altLang="en-US" sz="1200" kern="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은행에서 종이 통장 발급을 중단</a:t>
              </a:r>
              <a:r>
                <a:rPr lang="en-US" altLang="ko-KR" sz="1200" kern="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200" kern="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종이 대신 전자 문서를 활용하는 방안 확산 </a:t>
              </a:r>
              <a:endParaRPr lang="en-US" altLang="ko-KR" sz="1300" i="1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94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344" y="114300"/>
            <a:ext cx="11946656" cy="6616700"/>
          </a:xfrm>
          <a:prstGeom prst="rect">
            <a:avLst/>
          </a:prstGeom>
          <a:noFill/>
          <a:ln w="254000">
            <a:gradFill>
              <a:gsLst>
                <a:gs pos="0">
                  <a:srgbClr val="0599D9"/>
                </a:gs>
                <a:gs pos="74000">
                  <a:srgbClr val="098ACF"/>
                </a:gs>
                <a:gs pos="100000">
                  <a:srgbClr val="006CB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770932" y="1419738"/>
            <a:ext cx="6227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페이퍼리스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(Paperless)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764502" y="1421375"/>
            <a:ext cx="7773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업무의 편의성      효율성</a:t>
            </a:r>
            <a:endParaRPr lang="en-US" altLang="ko-KR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37112" y="401976"/>
            <a:ext cx="177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2_ </a:t>
            </a:r>
            <a:r>
              <a:rPr lang="ko-KR" altLang="en-US" dirty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 분석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DA252E-7E4B-492C-9906-18CFE5233AAC}"/>
              </a:ext>
            </a:extLst>
          </p:cNvPr>
          <p:cNvGrpSpPr/>
          <p:nvPr/>
        </p:nvGrpSpPr>
        <p:grpSpPr>
          <a:xfrm>
            <a:off x="886544" y="2545222"/>
            <a:ext cx="3933366" cy="3525524"/>
            <a:chOff x="852253" y="2865115"/>
            <a:chExt cx="3933366" cy="3525524"/>
          </a:xfrm>
        </p:grpSpPr>
        <p:sp>
          <p:nvSpPr>
            <p:cNvPr id="5" name="직사각형 4"/>
            <p:cNvSpPr/>
            <p:nvPr/>
          </p:nvSpPr>
          <p:spPr>
            <a:xfrm>
              <a:off x="852253" y="2865115"/>
              <a:ext cx="3933366" cy="3525524"/>
            </a:xfrm>
            <a:prstGeom prst="rect">
              <a:avLst/>
            </a:prstGeom>
            <a:noFill/>
            <a:ln w="12700">
              <a:solidFill>
                <a:srgbClr val="059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589" y="3178856"/>
              <a:ext cx="3069740" cy="1726729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670253" y="5069088"/>
              <a:ext cx="19656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err="1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와콤의</a:t>
              </a:r>
              <a:r>
                <a:rPr lang="ko-KR" altLang="en-US" sz="1000" b="1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1000" b="1" dirty="0" err="1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전자서명용</a:t>
              </a:r>
              <a:r>
                <a:rPr lang="ko-KR" altLang="en-US" sz="1000" b="1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태블릿 </a:t>
              </a:r>
              <a:r>
                <a:rPr lang="en-US" altLang="ko-KR" sz="1000" b="1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DTU-1141</a:t>
              </a:r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71427" y="5525438"/>
              <a:ext cx="329715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태블릿 </a:t>
              </a:r>
              <a:r>
                <a:rPr lang="en-US" altLang="ko-KR" sz="100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PC</a:t>
              </a:r>
              <a:r>
                <a:rPr lang="ko-KR" altLang="en-US" sz="100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이용하여 영업 활동을 하거나</a:t>
              </a:r>
              <a:r>
                <a:rPr lang="en-US" altLang="ko-KR" sz="100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태블릿 </a:t>
              </a:r>
              <a:r>
                <a:rPr lang="en-US" altLang="ko-KR" sz="100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PC </a:t>
              </a:r>
              <a:r>
                <a:rPr lang="ko-KR" altLang="en-US" sz="100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안의 전자문서에 터치 펜으로 전자서명을 합니다</a:t>
              </a:r>
              <a:r>
                <a:rPr lang="en-US" altLang="ko-KR" sz="100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100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뿐만 아니라 모바일을 활용한 비대면 거래</a:t>
              </a:r>
              <a:r>
                <a:rPr lang="en-US" altLang="ko-KR" sz="100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비대면 계좌 개설 등 다양한 서비스를 진행 중</a:t>
              </a:r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2A7BEFC-C0DA-4DBB-AFA0-07D3391EF18D}"/>
              </a:ext>
            </a:extLst>
          </p:cNvPr>
          <p:cNvGrpSpPr/>
          <p:nvPr/>
        </p:nvGrpSpPr>
        <p:grpSpPr>
          <a:xfrm>
            <a:off x="5471671" y="2545221"/>
            <a:ext cx="6262039" cy="3525525"/>
            <a:chOff x="5451575" y="2865114"/>
            <a:chExt cx="6262039" cy="3525525"/>
          </a:xfrm>
        </p:grpSpPr>
        <p:sp>
          <p:nvSpPr>
            <p:cNvPr id="80" name="직사각형 79"/>
            <p:cNvSpPr/>
            <p:nvPr/>
          </p:nvSpPr>
          <p:spPr>
            <a:xfrm>
              <a:off x="5451575" y="2865114"/>
              <a:ext cx="6080437" cy="3525525"/>
            </a:xfrm>
            <a:prstGeom prst="rect">
              <a:avLst/>
            </a:prstGeom>
            <a:noFill/>
            <a:ln w="12700">
              <a:solidFill>
                <a:srgbClr val="059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18510" y="3577876"/>
              <a:ext cx="1075456" cy="488950"/>
            </a:xfrm>
            <a:prstGeom prst="rect">
              <a:avLst/>
            </a:prstGeom>
            <a:solidFill>
              <a:srgbClr val="C9E0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973281" y="3571354"/>
              <a:ext cx="4143395" cy="495472"/>
            </a:xfrm>
            <a:prstGeom prst="rect">
              <a:avLst/>
            </a:prstGeom>
            <a:solidFill>
              <a:srgbClr val="F8F8F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18511" y="4076423"/>
              <a:ext cx="1075456" cy="488950"/>
            </a:xfrm>
            <a:prstGeom prst="rect">
              <a:avLst/>
            </a:prstGeom>
            <a:solidFill>
              <a:srgbClr val="C9E0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973282" y="4069901"/>
              <a:ext cx="4143395" cy="495472"/>
            </a:xfrm>
            <a:prstGeom prst="rect">
              <a:avLst/>
            </a:prstGeom>
            <a:solidFill>
              <a:srgbClr val="F8F8F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918511" y="4584939"/>
              <a:ext cx="1075456" cy="488950"/>
            </a:xfrm>
            <a:prstGeom prst="rect">
              <a:avLst/>
            </a:prstGeom>
            <a:solidFill>
              <a:srgbClr val="C9E0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6973282" y="4578417"/>
              <a:ext cx="4143395" cy="495472"/>
            </a:xfrm>
            <a:prstGeom prst="rect">
              <a:avLst/>
            </a:prstGeom>
            <a:solidFill>
              <a:srgbClr val="F8F8F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5918511" y="5080411"/>
              <a:ext cx="1075456" cy="488950"/>
            </a:xfrm>
            <a:prstGeom prst="rect">
              <a:avLst/>
            </a:prstGeom>
            <a:solidFill>
              <a:srgbClr val="C9E0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973282" y="5073889"/>
              <a:ext cx="4143395" cy="495472"/>
            </a:xfrm>
            <a:prstGeom prst="rect">
              <a:avLst/>
            </a:prstGeom>
            <a:solidFill>
              <a:srgbClr val="F8F8F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918511" y="5582405"/>
              <a:ext cx="1075456" cy="488950"/>
            </a:xfrm>
            <a:prstGeom prst="rect">
              <a:avLst/>
            </a:prstGeom>
            <a:solidFill>
              <a:srgbClr val="C9E0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973282" y="5575883"/>
              <a:ext cx="4143395" cy="495472"/>
            </a:xfrm>
            <a:prstGeom prst="rect">
              <a:avLst/>
            </a:prstGeom>
            <a:solidFill>
              <a:srgbClr val="F8F8F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68414" y="3632892"/>
              <a:ext cx="1048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KB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국민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968414" y="4142609"/>
              <a:ext cx="1048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하나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968414" y="4652116"/>
              <a:ext cx="1048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우리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968413" y="5156106"/>
              <a:ext cx="1048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NH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농협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968413" y="5621503"/>
              <a:ext cx="1048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IBK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기업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116872" y="3676712"/>
              <a:ext cx="4093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월에 디지털 창구 전 영업점 확대 운영 예정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116872" y="4161688"/>
              <a:ext cx="4093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하나 스마트 창구 전면 시행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116872" y="4651142"/>
              <a:ext cx="4093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월 중 전자문서 시스템 전 영업점 구축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116872" y="5137147"/>
              <a:ext cx="4093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전자 결재 시스템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NH 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스마트 고지서 도입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116872" y="5667670"/>
              <a:ext cx="4309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IBK 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전자 문서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사전 작성 서비스 전 영업점 확대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846830" y="3028416"/>
              <a:ext cx="3983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주요 은행 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“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페이퍼리스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추진 내용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＂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515803" y="6129269"/>
              <a:ext cx="11978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출처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각 은행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" name="위쪽 화살표 14"/>
          <p:cNvSpPr/>
          <p:nvPr/>
        </p:nvSpPr>
        <p:spPr>
          <a:xfrm>
            <a:off x="7858649" y="1447090"/>
            <a:ext cx="344779" cy="341907"/>
          </a:xfrm>
          <a:prstGeom prst="upArrow">
            <a:avLst/>
          </a:prstGeom>
          <a:solidFill>
            <a:srgbClr val="05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위쪽 화살표 180"/>
          <p:cNvSpPr/>
          <p:nvPr/>
        </p:nvSpPr>
        <p:spPr>
          <a:xfrm>
            <a:off x="9371710" y="1447090"/>
            <a:ext cx="344779" cy="341908"/>
          </a:xfrm>
          <a:prstGeom prst="upArrow">
            <a:avLst/>
          </a:prstGeom>
          <a:solidFill>
            <a:srgbClr val="05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0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344" y="114300"/>
            <a:ext cx="11946656" cy="6616700"/>
          </a:xfrm>
          <a:prstGeom prst="rect">
            <a:avLst/>
          </a:prstGeom>
          <a:noFill/>
          <a:ln w="254000">
            <a:gradFill>
              <a:gsLst>
                <a:gs pos="0">
                  <a:srgbClr val="0599D9"/>
                </a:gs>
                <a:gs pos="74000">
                  <a:srgbClr val="098ACF"/>
                </a:gs>
                <a:gs pos="100000">
                  <a:srgbClr val="006CB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37112" y="401976"/>
            <a:ext cx="177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2_ </a:t>
            </a:r>
            <a:r>
              <a:rPr lang="ko-KR" altLang="en-US" dirty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 분석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9C3771D-DAAF-4F33-9799-B3C15ED96E5D}"/>
              </a:ext>
            </a:extLst>
          </p:cNvPr>
          <p:cNvGrpSpPr/>
          <p:nvPr/>
        </p:nvGrpSpPr>
        <p:grpSpPr>
          <a:xfrm>
            <a:off x="852253" y="2865115"/>
            <a:ext cx="4113581" cy="3414532"/>
            <a:chOff x="852253" y="2865115"/>
            <a:chExt cx="4113581" cy="3414532"/>
          </a:xfrm>
        </p:grpSpPr>
        <p:sp>
          <p:nvSpPr>
            <p:cNvPr id="5" name="직사각형 4"/>
            <p:cNvSpPr/>
            <p:nvPr/>
          </p:nvSpPr>
          <p:spPr>
            <a:xfrm>
              <a:off x="852253" y="2865115"/>
              <a:ext cx="3933366" cy="3414532"/>
            </a:xfrm>
            <a:prstGeom prst="rect">
              <a:avLst/>
            </a:prstGeom>
            <a:noFill/>
            <a:ln w="12700">
              <a:solidFill>
                <a:srgbClr val="059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89475" y="3084282"/>
              <a:ext cx="35763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국내 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630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 기업의 전자문서 활용률</a:t>
              </a:r>
            </a:p>
            <a:p>
              <a:r>
                <a:rPr lang="ko-KR" altLang="en-US" sz="1600" b="1" dirty="0">
                  <a:solidFill>
                    <a:srgbClr val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aphicFrame>
          <p:nvGraphicFramePr>
            <p:cNvPr id="70" name="Chart 18">
              <a:extLst>
                <a:ext uri="{FF2B5EF4-FFF2-40B4-BE49-F238E27FC236}">
                  <a16:creationId xmlns:a16="http://schemas.microsoft.com/office/drawing/2014/main" id="{056D62B0-DFDA-486B-9DE2-426BB79AEC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2515057"/>
                </p:ext>
              </p:extLst>
            </p:nvPr>
          </p:nvGraphicFramePr>
          <p:xfrm>
            <a:off x="1634865" y="3059544"/>
            <a:ext cx="2141988" cy="21214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6" name="Chart 14">
              <a:extLst>
                <a:ext uri="{FF2B5EF4-FFF2-40B4-BE49-F238E27FC236}">
                  <a16:creationId xmlns:a16="http://schemas.microsoft.com/office/drawing/2014/main" id="{9BFD9858-8782-403C-8920-A743161896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51166147"/>
                </p:ext>
              </p:extLst>
            </p:nvPr>
          </p:nvGraphicFramePr>
          <p:xfrm>
            <a:off x="1684849" y="3478752"/>
            <a:ext cx="2141988" cy="21214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A3661D-CE49-43A1-AD85-CEB681E11D96}"/>
                </a:ext>
              </a:extLst>
            </p:cNvPr>
            <p:cNvSpPr txBox="1"/>
            <p:nvPr/>
          </p:nvSpPr>
          <p:spPr>
            <a:xfrm>
              <a:off x="2273795" y="4353882"/>
              <a:ext cx="96409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400" b="1" dirty="0">
                  <a:solidFill>
                    <a:srgbClr val="45BFD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57%</a:t>
              </a:r>
              <a:endParaRPr lang="ko-KR" altLang="en-US" sz="2400" b="1" dirty="0">
                <a:solidFill>
                  <a:srgbClr val="45BFD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9538132" y="5754478"/>
            <a:ext cx="24777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79E6C1-1797-4E25-95DA-657048FC94E2}"/>
              </a:ext>
            </a:extLst>
          </p:cNvPr>
          <p:cNvGrpSpPr/>
          <p:nvPr/>
        </p:nvGrpSpPr>
        <p:grpSpPr>
          <a:xfrm>
            <a:off x="5450629" y="2865115"/>
            <a:ext cx="6080437" cy="3414532"/>
            <a:chOff x="5450629" y="2865115"/>
            <a:chExt cx="6080437" cy="3414532"/>
          </a:xfrm>
        </p:grpSpPr>
        <p:sp>
          <p:nvSpPr>
            <p:cNvPr id="80" name="직사각형 79"/>
            <p:cNvSpPr/>
            <p:nvPr/>
          </p:nvSpPr>
          <p:spPr>
            <a:xfrm>
              <a:off x="5450629" y="2865115"/>
              <a:ext cx="6080437" cy="3414532"/>
            </a:xfrm>
            <a:prstGeom prst="rect">
              <a:avLst/>
            </a:prstGeom>
            <a:noFill/>
            <a:ln w="12700">
              <a:solidFill>
                <a:srgbClr val="059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618097" y="3152532"/>
              <a:ext cx="342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전자문서 시장규모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3967" y="4759306"/>
              <a:ext cx="927399" cy="927399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85" name="직선 화살표 연결선 84"/>
            <p:cNvCxnSpPr/>
            <p:nvPr/>
          </p:nvCxnSpPr>
          <p:spPr>
            <a:xfrm flipV="1">
              <a:off x="7692677" y="4890256"/>
              <a:ext cx="1421826" cy="330194"/>
            </a:xfrm>
            <a:prstGeom prst="straightConnector1">
              <a:avLst/>
            </a:prstGeom>
            <a:ln w="63500">
              <a:solidFill>
                <a:srgbClr val="45BFD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8338" y="4158115"/>
              <a:ext cx="1473045" cy="147304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/>
            <p:cNvSpPr txBox="1"/>
            <p:nvPr/>
          </p:nvSpPr>
          <p:spPr>
            <a:xfrm>
              <a:off x="6588297" y="5754478"/>
              <a:ext cx="24777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2015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년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98677" y="4307626"/>
              <a:ext cx="1489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E6CA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dirty="0">
                  <a:solidFill>
                    <a:srgbClr val="2E6CA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 </a:t>
              </a:r>
              <a:r>
                <a:rPr lang="en-US" altLang="ko-KR" dirty="0">
                  <a:solidFill>
                    <a:srgbClr val="2E6CA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3864</a:t>
              </a:r>
              <a:r>
                <a:rPr lang="ko-KR" altLang="en-US" dirty="0">
                  <a:solidFill>
                    <a:srgbClr val="2E6CA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억원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09342" y="3731125"/>
              <a:ext cx="1880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>
                  <a:solidFill>
                    <a:srgbClr val="2E6CA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r>
                <a:rPr lang="ko-KR" altLang="en-US">
                  <a:solidFill>
                    <a:srgbClr val="2E6CA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 </a:t>
              </a:r>
              <a:r>
                <a:rPr lang="en-US" altLang="ko-KR">
                  <a:solidFill>
                    <a:srgbClr val="2E6CA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9756</a:t>
              </a:r>
              <a:r>
                <a:rPr lang="ko-KR" altLang="en-US">
                  <a:solidFill>
                    <a:srgbClr val="2E6CA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억원으로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928913" y="4170891"/>
              <a:ext cx="795411" cy="44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rgbClr val="45BFD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연 평균 </a:t>
              </a:r>
              <a:endParaRPr lang="en-US" altLang="ko-KR" sz="1600" kern="0" dirty="0">
                <a:solidFill>
                  <a:srgbClr val="45BFD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66099" y="4399341"/>
              <a:ext cx="684803" cy="4939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kern="0" dirty="0">
                  <a:solidFill>
                    <a:srgbClr val="45BFD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8.0%</a:t>
              </a:r>
              <a:endParaRPr lang="ko-KR" altLang="en-US" kern="0" dirty="0">
                <a:solidFill>
                  <a:srgbClr val="45BFD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418261" y="5969935"/>
              <a:ext cx="1112805" cy="2708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800" kern="0" dirty="0">
                  <a:solidFill>
                    <a:schemeClr val="bg1">
                      <a:lumMod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출처</a:t>
              </a:r>
              <a:r>
                <a:rPr lang="en-US" altLang="ko-KR" sz="800" kern="0" dirty="0">
                  <a:solidFill>
                    <a:schemeClr val="bg1">
                      <a:lumMod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</a:t>
              </a:r>
              <a:r>
                <a:rPr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한국인터넷진흥원</a:t>
              </a:r>
              <a:r>
                <a:rPr lang="en-US" altLang="ko-KR" sz="800" kern="0" dirty="0">
                  <a:solidFill>
                    <a:schemeClr val="bg1">
                      <a:lumMod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8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위쪽 화살표 16"/>
            <p:cNvSpPr/>
            <p:nvPr/>
          </p:nvSpPr>
          <p:spPr>
            <a:xfrm>
              <a:off x="8483055" y="4589413"/>
              <a:ext cx="182145" cy="197677"/>
            </a:xfrm>
            <a:prstGeom prst="upArrow">
              <a:avLst/>
            </a:prstGeom>
            <a:solidFill>
              <a:srgbClr val="45B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427086" y="988922"/>
            <a:ext cx="8320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전자문서 활용 </a:t>
            </a:r>
            <a:r>
              <a:rPr lang="ko-KR" altLang="en-US" sz="2500" dirty="0">
                <a:solidFill>
                  <a:srgbClr val="0598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확산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시장 규모 </a:t>
            </a:r>
            <a:r>
              <a:rPr lang="ko-KR" altLang="en-US" sz="2500" dirty="0">
                <a:solidFill>
                  <a:srgbClr val="0598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61E4F92-0E47-477A-A270-534EF1FD9EB3}"/>
              </a:ext>
            </a:extLst>
          </p:cNvPr>
          <p:cNvGrpSpPr/>
          <p:nvPr/>
        </p:nvGrpSpPr>
        <p:grpSpPr>
          <a:xfrm>
            <a:off x="1389475" y="1752755"/>
            <a:ext cx="7725028" cy="477054"/>
            <a:chOff x="1389475" y="1752755"/>
            <a:chExt cx="7725028" cy="477054"/>
          </a:xfrm>
        </p:grpSpPr>
        <p:sp>
          <p:nvSpPr>
            <p:cNvPr id="97" name="TextBox 96"/>
            <p:cNvSpPr txBox="1"/>
            <p:nvPr/>
          </p:nvSpPr>
          <p:spPr>
            <a:xfrm>
              <a:off x="1389475" y="1752755"/>
              <a:ext cx="77250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다양한 </a:t>
              </a:r>
              <a:r>
                <a:rPr lang="ko-KR" altLang="en-US" sz="2500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보안 위협</a:t>
              </a:r>
              <a:r>
                <a:rPr lang="ko-KR" altLang="en-US" sz="2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 나타남</a:t>
              </a:r>
              <a:r>
                <a:rPr lang="en-US" altLang="ko-KR" sz="2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전자 문서 보안의 </a:t>
              </a:r>
              <a:r>
                <a:rPr lang="ko-KR" altLang="en-US" sz="2500" dirty="0">
                  <a:solidFill>
                    <a:srgbClr val="0599D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중요성</a:t>
              </a:r>
            </a:p>
          </p:txBody>
        </p:sp>
        <p:sp>
          <p:nvSpPr>
            <p:cNvPr id="99" name="위쪽 화살표 98"/>
            <p:cNvSpPr/>
            <p:nvPr/>
          </p:nvSpPr>
          <p:spPr>
            <a:xfrm>
              <a:off x="8724325" y="1780124"/>
              <a:ext cx="252142" cy="306417"/>
            </a:xfrm>
            <a:prstGeom prst="upArrow">
              <a:avLst/>
            </a:prstGeom>
            <a:solidFill>
              <a:srgbClr val="059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3661706" y="5994704"/>
            <a:ext cx="1112805" cy="2708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8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8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</a:t>
            </a:r>
            <a:r>
              <a:rPr lang="en-US" altLang="ko-KR" sz="8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8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한국인터넷진흥원</a:t>
            </a:r>
            <a:r>
              <a:rPr lang="en-US" altLang="ko-KR" sz="8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800" kern="0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47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344" y="114300"/>
            <a:ext cx="11946656" cy="6616700"/>
          </a:xfrm>
          <a:prstGeom prst="rect">
            <a:avLst/>
          </a:prstGeom>
          <a:noFill/>
          <a:ln w="254000">
            <a:gradFill>
              <a:gsLst>
                <a:gs pos="0">
                  <a:srgbClr val="0599D9"/>
                </a:gs>
                <a:gs pos="74000">
                  <a:srgbClr val="098ACF"/>
                </a:gs>
                <a:gs pos="100000">
                  <a:srgbClr val="006CB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112" y="401976"/>
            <a:ext cx="177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3_ </a:t>
            </a:r>
            <a:r>
              <a:rPr lang="ko-KR" altLang="en-US" dirty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목적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2966D8-B06B-454E-953A-AE5BC42915B5}"/>
              </a:ext>
            </a:extLst>
          </p:cNvPr>
          <p:cNvGrpSpPr/>
          <p:nvPr/>
        </p:nvGrpSpPr>
        <p:grpSpPr>
          <a:xfrm>
            <a:off x="1057171" y="1310444"/>
            <a:ext cx="10225172" cy="4641232"/>
            <a:chOff x="1060933" y="1310444"/>
            <a:chExt cx="9980566" cy="4641232"/>
          </a:xfrm>
        </p:grpSpPr>
        <p:sp>
          <p:nvSpPr>
            <p:cNvPr id="45" name="Rectangle 242">
              <a:extLst>
                <a:ext uri="{FF2B5EF4-FFF2-40B4-BE49-F238E27FC236}">
                  <a16:creationId xmlns:a16="http://schemas.microsoft.com/office/drawing/2014/main" id="{87CF8F54-39C7-434B-AA12-2D6CE5C25CDF}"/>
                </a:ext>
              </a:extLst>
            </p:cNvPr>
            <p:cNvSpPr/>
            <p:nvPr/>
          </p:nvSpPr>
          <p:spPr>
            <a:xfrm>
              <a:off x="3536857" y="5496323"/>
              <a:ext cx="2096814" cy="455353"/>
            </a:xfrm>
            <a:prstGeom prst="rect">
              <a:avLst/>
            </a:prstGeom>
            <a:blipFill dpi="0" rotWithShape="1">
              <a:blip r:embed="rId2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7E6E75C-0F38-46D3-8016-8AB9724FA04C}"/>
                </a:ext>
              </a:extLst>
            </p:cNvPr>
            <p:cNvSpPr/>
            <p:nvPr/>
          </p:nvSpPr>
          <p:spPr>
            <a:xfrm>
              <a:off x="4864713" y="1310444"/>
              <a:ext cx="2096814" cy="2096814"/>
            </a:xfrm>
            <a:prstGeom prst="ellipse">
              <a:avLst/>
            </a:prstGeom>
            <a:solidFill>
              <a:srgbClr val="F86A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96837C8-3987-4E9F-A7F4-1545A6120366}"/>
                </a:ext>
              </a:extLst>
            </p:cNvPr>
            <p:cNvSpPr/>
            <p:nvPr/>
          </p:nvSpPr>
          <p:spPr>
            <a:xfrm>
              <a:off x="6192570" y="3624115"/>
              <a:ext cx="2096814" cy="2096814"/>
            </a:xfrm>
            <a:prstGeom prst="ellipse">
              <a:avLst/>
            </a:prstGeom>
            <a:solidFill>
              <a:srgbClr val="05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ED74549-E43D-4C3A-B906-3DE0B9693939}"/>
                </a:ext>
              </a:extLst>
            </p:cNvPr>
            <p:cNvSpPr/>
            <p:nvPr/>
          </p:nvSpPr>
          <p:spPr>
            <a:xfrm>
              <a:off x="3536856" y="3624115"/>
              <a:ext cx="2096814" cy="2096814"/>
            </a:xfrm>
            <a:prstGeom prst="ellipse">
              <a:avLst/>
            </a:prstGeom>
            <a:solidFill>
              <a:srgbClr val="FF9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31911F54-EC23-4209-AAFF-400886500E9E}"/>
                </a:ext>
              </a:extLst>
            </p:cNvPr>
            <p:cNvSpPr/>
            <p:nvPr/>
          </p:nvSpPr>
          <p:spPr>
            <a:xfrm>
              <a:off x="4557733" y="2343194"/>
              <a:ext cx="2710774" cy="233687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15BE73C-866C-4CEC-88ED-8F493AE8CA12}"/>
                </a:ext>
              </a:extLst>
            </p:cNvPr>
            <p:cNvSpPr/>
            <p:nvPr/>
          </p:nvSpPr>
          <p:spPr>
            <a:xfrm>
              <a:off x="6768011" y="4199556"/>
              <a:ext cx="945932" cy="945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05ACC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03</a:t>
              </a:r>
              <a:endParaRPr lang="en-US" sz="2800" b="1" dirty="0">
                <a:solidFill>
                  <a:srgbClr val="05ACC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CB68485-C1B3-430C-B35D-B3125A924014}"/>
                </a:ext>
              </a:extLst>
            </p:cNvPr>
            <p:cNvSpPr/>
            <p:nvPr/>
          </p:nvSpPr>
          <p:spPr>
            <a:xfrm>
              <a:off x="5440154" y="1885885"/>
              <a:ext cx="945932" cy="945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800" b="1">
                  <a:solidFill>
                    <a:srgbClr val="F86A7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01</a:t>
              </a:r>
              <a:endParaRPr lang="en-US" sz="2800" b="1">
                <a:solidFill>
                  <a:srgbClr val="F86A7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B280CA-1FE7-448D-A732-E3176A7748E5}"/>
                </a:ext>
              </a:extLst>
            </p:cNvPr>
            <p:cNvSpPr/>
            <p:nvPr/>
          </p:nvSpPr>
          <p:spPr>
            <a:xfrm>
              <a:off x="4112297" y="4199556"/>
              <a:ext cx="945932" cy="945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FF9B4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02</a:t>
              </a:r>
              <a:endParaRPr lang="en-US" sz="2800" b="1" dirty="0">
                <a:solidFill>
                  <a:srgbClr val="FF9B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DCA85F9-072F-4138-8B66-FB1B977062CA}"/>
                </a:ext>
              </a:extLst>
            </p:cNvPr>
            <p:cNvSpPr txBox="1"/>
            <p:nvPr/>
          </p:nvSpPr>
          <p:spPr>
            <a:xfrm>
              <a:off x="5031812" y="3688777"/>
              <a:ext cx="1736199" cy="53126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ko-KR" altLang="en-US" sz="180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프로젝트 목적</a:t>
              </a:r>
              <a:endParaRPr lang="ko-KR" altLang="en-US" sz="18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Rectangle 242">
              <a:extLst>
                <a:ext uri="{FF2B5EF4-FFF2-40B4-BE49-F238E27FC236}">
                  <a16:creationId xmlns:a16="http://schemas.microsoft.com/office/drawing/2014/main" id="{3FF62A3C-CF06-4DA5-9C8C-195D93F6DC16}"/>
                </a:ext>
              </a:extLst>
            </p:cNvPr>
            <p:cNvSpPr/>
            <p:nvPr/>
          </p:nvSpPr>
          <p:spPr>
            <a:xfrm>
              <a:off x="6192570" y="5496323"/>
              <a:ext cx="2096814" cy="455353"/>
            </a:xfrm>
            <a:prstGeom prst="rect">
              <a:avLst/>
            </a:prstGeom>
            <a:blipFill dpi="0" rotWithShape="1">
              <a:blip r:embed="rId2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6E2BC6-657A-4E48-8A2C-1F24E840516A}"/>
                </a:ext>
              </a:extLst>
            </p:cNvPr>
            <p:cNvSpPr txBox="1"/>
            <p:nvPr/>
          </p:nvSpPr>
          <p:spPr>
            <a:xfrm>
              <a:off x="7308477" y="2020848"/>
              <a:ext cx="2597205" cy="54399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복잡한 방식이 아닌</a:t>
              </a:r>
              <a:r>
                <a:rPr lang="en-US" altLang="ko-KR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간단한 서명을 통한 </a:t>
              </a:r>
              <a:endParaRPr lang="en-US" altLang="ko-KR" sz="14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방식을 사용하여 </a:t>
              </a:r>
              <a:r>
                <a:rPr lang="en-US" altLang="ko-KR" sz="1400" dirty="0">
                  <a:solidFill>
                    <a:srgbClr val="F86A7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“</a:t>
              </a:r>
              <a:r>
                <a:rPr lang="ko-KR" altLang="en-US" sz="1400" dirty="0">
                  <a:solidFill>
                    <a:srgbClr val="F86A7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편의성</a:t>
              </a:r>
              <a:r>
                <a:rPr lang="en-US" altLang="ko-KR" sz="1400" dirty="0">
                  <a:solidFill>
                    <a:srgbClr val="F86A7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</a:t>
              </a:r>
              <a:r>
                <a:rPr lang="ko-KR" altLang="en-US" sz="1400" dirty="0">
                  <a:solidFill>
                    <a:srgbClr val="F86A7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을 강화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FC43A05-0E17-4D33-BE6D-C13C3B28043B}"/>
                </a:ext>
              </a:extLst>
            </p:cNvPr>
            <p:cNvSpPr txBox="1"/>
            <p:nvPr/>
          </p:nvSpPr>
          <p:spPr>
            <a:xfrm>
              <a:off x="7308477" y="1740878"/>
              <a:ext cx="1649085" cy="2616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1700" b="1" dirty="0">
                  <a:solidFill>
                    <a:srgbClr val="F86A7B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편의성 강화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DA3998D-D51A-4862-83D8-73B60BBB75AC}"/>
                </a:ext>
              </a:extLst>
            </p:cNvPr>
            <p:cNvSpPr txBox="1"/>
            <p:nvPr/>
          </p:nvSpPr>
          <p:spPr>
            <a:xfrm>
              <a:off x="8444294" y="4473208"/>
              <a:ext cx="2597205" cy="54399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F86A7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“</a:t>
              </a:r>
              <a:r>
                <a:rPr lang="ko-KR" altLang="en-US" sz="1400" dirty="0">
                  <a:solidFill>
                    <a:srgbClr val="F86A7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편의성</a:t>
              </a:r>
              <a:r>
                <a:rPr lang="en-US" altLang="ko-KR" sz="1400" dirty="0">
                  <a:solidFill>
                    <a:srgbClr val="F86A7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 </a:t>
              </a: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 </a:t>
              </a:r>
              <a:r>
                <a:rPr lang="en-US" altLang="ko-KR" sz="1400" dirty="0">
                  <a:solidFill>
                    <a:srgbClr val="FF9B4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“ </a:t>
              </a:r>
              <a:r>
                <a:rPr lang="ko-KR" altLang="en-US" sz="1400" dirty="0" err="1">
                  <a:solidFill>
                    <a:srgbClr val="FF9B4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보안성</a:t>
              </a:r>
              <a:r>
                <a:rPr lang="en-US" altLang="ko-KR" sz="1400" dirty="0">
                  <a:solidFill>
                    <a:srgbClr val="FF9B4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 </a:t>
              </a: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 둘 다 강화되어</a:t>
              </a:r>
              <a:endParaRPr lang="en-US" altLang="ko-KR" sz="14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rgbClr val="05ACC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“</a:t>
              </a:r>
              <a:r>
                <a:rPr lang="ko-KR" altLang="en-US" sz="1400" dirty="0">
                  <a:solidFill>
                    <a:srgbClr val="05ACC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효율성</a:t>
              </a:r>
              <a:r>
                <a:rPr lang="en-US" altLang="ko-KR" sz="1400" dirty="0">
                  <a:solidFill>
                    <a:srgbClr val="05ACC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 </a:t>
              </a: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 강화된 시스템 구축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251C9D2-F80D-4987-B958-B5F0CB26B2F3}"/>
                </a:ext>
              </a:extLst>
            </p:cNvPr>
            <p:cNvSpPr txBox="1"/>
            <p:nvPr/>
          </p:nvSpPr>
          <p:spPr>
            <a:xfrm>
              <a:off x="8502850" y="4159023"/>
              <a:ext cx="1088978" cy="2616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1700" b="1" dirty="0">
                  <a:solidFill>
                    <a:srgbClr val="05ACC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효율성 강화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ED6B68-0000-4AAE-87E6-F0F4D802D4D5}"/>
                </a:ext>
              </a:extLst>
            </p:cNvPr>
            <p:cNvSpPr txBox="1"/>
            <p:nvPr/>
          </p:nvSpPr>
          <p:spPr>
            <a:xfrm>
              <a:off x="1060933" y="4442337"/>
              <a:ext cx="2398468" cy="54399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늘어나고 있는 보안 위협 속에서</a:t>
              </a:r>
              <a:endParaRPr lang="en-US" altLang="ko-KR" sz="14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딥 러닝 방식을 통한 </a:t>
              </a:r>
              <a:r>
                <a:rPr lang="en-US" altLang="ko-KR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rgbClr val="FF9B4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“</a:t>
              </a:r>
              <a:r>
                <a:rPr lang="ko-KR" altLang="en-US" sz="1400" dirty="0" err="1">
                  <a:solidFill>
                    <a:srgbClr val="FF9B4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보안성</a:t>
              </a:r>
              <a:r>
                <a:rPr lang="en-US" altLang="ko-KR" sz="1400" dirty="0">
                  <a:solidFill>
                    <a:srgbClr val="FF9B4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을 강화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B92F57E-79F6-43C7-A9D3-90CAC4531F4C}"/>
                </a:ext>
              </a:extLst>
            </p:cNvPr>
            <p:cNvSpPr txBox="1"/>
            <p:nvPr/>
          </p:nvSpPr>
          <p:spPr>
            <a:xfrm>
              <a:off x="1808473" y="4133903"/>
              <a:ext cx="1649085" cy="2616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r"/>
              <a:r>
                <a:rPr lang="ko-KR" altLang="en-US" sz="1700" b="1" dirty="0" err="1">
                  <a:solidFill>
                    <a:srgbClr val="FF9B4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보안성</a:t>
              </a:r>
              <a:r>
                <a:rPr lang="ko-KR" altLang="en-US" sz="1700" b="1" dirty="0">
                  <a:solidFill>
                    <a:srgbClr val="FF9B4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 강화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53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344" y="114300"/>
            <a:ext cx="11946656" cy="6616700"/>
          </a:xfrm>
          <a:prstGeom prst="rect">
            <a:avLst/>
          </a:prstGeom>
          <a:noFill/>
          <a:ln w="254000">
            <a:gradFill>
              <a:gsLst>
                <a:gs pos="0">
                  <a:srgbClr val="0599D9"/>
                </a:gs>
                <a:gs pos="74000">
                  <a:srgbClr val="098ACF"/>
                </a:gs>
                <a:gs pos="100000">
                  <a:srgbClr val="006CB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7112" y="401976"/>
            <a:ext cx="196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4_ </a:t>
            </a:r>
            <a:r>
              <a:rPr lang="ko-KR" altLang="en-US" dirty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구조도 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870825" y="1219399"/>
            <a:ext cx="244169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000" dirty="0">
                <a:solidFill>
                  <a:srgbClr val="0598D9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구조도</a:t>
            </a:r>
            <a:endParaRPr lang="en-US" altLang="ko-KR" sz="3000" dirty="0">
              <a:solidFill>
                <a:srgbClr val="0598D9">
                  <a:alpha val="6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B5F7CB-BE76-4210-A649-03A20A7ADB9C}"/>
              </a:ext>
            </a:extLst>
          </p:cNvPr>
          <p:cNvGrpSpPr/>
          <p:nvPr/>
        </p:nvGrpSpPr>
        <p:grpSpPr>
          <a:xfrm>
            <a:off x="1299408" y="2378428"/>
            <a:ext cx="9855937" cy="3563704"/>
            <a:chOff x="1299408" y="2378428"/>
            <a:chExt cx="9855937" cy="35637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4FF7F4-694A-44BD-940E-7515A99A7D0B}"/>
                </a:ext>
              </a:extLst>
            </p:cNvPr>
            <p:cNvSpPr/>
            <p:nvPr/>
          </p:nvSpPr>
          <p:spPr>
            <a:xfrm>
              <a:off x="8957349" y="2383317"/>
              <a:ext cx="2197996" cy="3528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A71635B-9509-4FDA-A297-6BD39B5410B3}"/>
                </a:ext>
              </a:extLst>
            </p:cNvPr>
            <p:cNvGrpSpPr/>
            <p:nvPr/>
          </p:nvGrpSpPr>
          <p:grpSpPr>
            <a:xfrm>
              <a:off x="8955907" y="3022432"/>
              <a:ext cx="2154017" cy="1368152"/>
              <a:chOff x="7273139" y="1916832"/>
              <a:chExt cx="1524706" cy="1368152"/>
            </a:xfrm>
            <a:solidFill>
              <a:srgbClr val="4383DD"/>
            </a:solidFill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88EAB3B-1710-42B2-8D3D-9249AA07A27B}"/>
                  </a:ext>
                </a:extLst>
              </p:cNvPr>
              <p:cNvSpPr/>
              <p:nvPr/>
            </p:nvSpPr>
            <p:spPr>
              <a:xfrm>
                <a:off x="7273139" y="2168860"/>
                <a:ext cx="1080813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76DE9DF3-7DE7-4B60-89B6-03D6DA19BF9A}"/>
                  </a:ext>
                </a:extLst>
              </p:cNvPr>
              <p:cNvSpPr/>
              <p:nvPr/>
            </p:nvSpPr>
            <p:spPr>
              <a:xfrm rot="5400000">
                <a:off x="7847441" y="2334580"/>
                <a:ext cx="1368152" cy="53265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4FF7F4-694A-44BD-940E-7515A99A7D0B}"/>
                </a:ext>
              </a:extLst>
            </p:cNvPr>
            <p:cNvSpPr/>
            <p:nvPr/>
          </p:nvSpPr>
          <p:spPr>
            <a:xfrm>
              <a:off x="6426500" y="2378428"/>
              <a:ext cx="2197996" cy="3528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94FF7F4-694A-44BD-940E-7515A99A7D0B}"/>
                </a:ext>
              </a:extLst>
            </p:cNvPr>
            <p:cNvSpPr/>
            <p:nvPr/>
          </p:nvSpPr>
          <p:spPr>
            <a:xfrm>
              <a:off x="3869835" y="2396541"/>
              <a:ext cx="2197996" cy="3528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94FF7F4-694A-44BD-940E-7515A99A7D0B}"/>
                </a:ext>
              </a:extLst>
            </p:cNvPr>
            <p:cNvSpPr/>
            <p:nvPr/>
          </p:nvSpPr>
          <p:spPr>
            <a:xfrm>
              <a:off x="1313170" y="2413740"/>
              <a:ext cx="2197996" cy="3528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C7F241-F8C2-47A0-A92E-39150A41A92F}"/>
                </a:ext>
              </a:extLst>
            </p:cNvPr>
            <p:cNvSpPr/>
            <p:nvPr/>
          </p:nvSpPr>
          <p:spPr>
            <a:xfrm>
              <a:off x="6435230" y="3274460"/>
              <a:ext cx="2181402" cy="864096"/>
            </a:xfrm>
            <a:prstGeom prst="rect">
              <a:avLst/>
            </a:prstGeom>
            <a:solidFill>
              <a:srgbClr val="40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3E8384F-DE1C-46DC-A56C-6EE3F75FA1F8}"/>
                </a:ext>
              </a:extLst>
            </p:cNvPr>
            <p:cNvSpPr/>
            <p:nvPr/>
          </p:nvSpPr>
          <p:spPr>
            <a:xfrm>
              <a:off x="3884180" y="3274460"/>
              <a:ext cx="2183651" cy="868164"/>
            </a:xfrm>
            <a:prstGeom prst="rect">
              <a:avLst/>
            </a:prstGeom>
            <a:solidFill>
              <a:srgbClr val="3CD6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33765F9-9963-4372-A801-CE5E838DFF42}"/>
                </a:ext>
              </a:extLst>
            </p:cNvPr>
            <p:cNvSpPr/>
            <p:nvPr/>
          </p:nvSpPr>
          <p:spPr>
            <a:xfrm>
              <a:off x="1322210" y="3274460"/>
              <a:ext cx="2188955" cy="864096"/>
            </a:xfrm>
            <a:prstGeom prst="rect">
              <a:avLst/>
            </a:prstGeom>
            <a:solidFill>
              <a:srgbClr val="43D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189" y="3342418"/>
              <a:ext cx="460776" cy="46077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336" y="3759112"/>
              <a:ext cx="513369" cy="31648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417870" y="4539341"/>
              <a:ext cx="1932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OpenCV</a:t>
              </a:r>
              <a:r>
                <a:rPr lang="en-US" altLang="ko-KR" sz="12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12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라이브러리를 사용해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사용자가 온라인 서명을 한 이미지를 캡처</a:t>
              </a:r>
            </a:p>
          </p:txBody>
        </p:sp>
        <p:sp>
          <p:nvSpPr>
            <p:cNvPr id="48" name="Rectangle 42">
              <a:extLst>
                <a:ext uri="{FF2B5EF4-FFF2-40B4-BE49-F238E27FC236}">
                  <a16:creationId xmlns:a16="http://schemas.microsoft.com/office/drawing/2014/main" id="{FB672209-51C1-46CF-895B-F243C935D17B}"/>
                </a:ext>
              </a:extLst>
            </p:cNvPr>
            <p:cNvSpPr/>
            <p:nvPr/>
          </p:nvSpPr>
          <p:spPr>
            <a:xfrm>
              <a:off x="1322209" y="2413741"/>
              <a:ext cx="2179916" cy="86072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299408" y="2728360"/>
              <a:ext cx="231833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전자 서명을 한 이미지를 캡처</a:t>
              </a:r>
            </a:p>
          </p:txBody>
        </p:sp>
        <p:sp>
          <p:nvSpPr>
            <p:cNvPr id="49" name="Rectangle 42">
              <a:extLst>
                <a:ext uri="{FF2B5EF4-FFF2-40B4-BE49-F238E27FC236}">
                  <a16:creationId xmlns:a16="http://schemas.microsoft.com/office/drawing/2014/main" id="{FB672209-51C1-46CF-895B-F243C935D17B}"/>
                </a:ext>
              </a:extLst>
            </p:cNvPr>
            <p:cNvSpPr/>
            <p:nvPr/>
          </p:nvSpPr>
          <p:spPr>
            <a:xfrm>
              <a:off x="3878875" y="2396541"/>
              <a:ext cx="2179916" cy="87792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FB672209-51C1-46CF-895B-F243C935D17B}"/>
                </a:ext>
              </a:extLst>
            </p:cNvPr>
            <p:cNvSpPr/>
            <p:nvPr/>
          </p:nvSpPr>
          <p:spPr>
            <a:xfrm>
              <a:off x="6439905" y="2378428"/>
              <a:ext cx="2179916" cy="89603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FB672209-51C1-46CF-895B-F243C935D17B}"/>
                </a:ext>
              </a:extLst>
            </p:cNvPr>
            <p:cNvSpPr/>
            <p:nvPr/>
          </p:nvSpPr>
          <p:spPr>
            <a:xfrm>
              <a:off x="8955905" y="2396541"/>
              <a:ext cx="2179916" cy="87791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195915" y="2712698"/>
              <a:ext cx="17105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텐서플로우</a:t>
              </a:r>
              <a:r>
                <a: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활용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26230" y="4558149"/>
              <a:ext cx="19801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ko-KR" altLang="en-US" sz="12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파이썬을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언어로 사용하고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</a:t>
              </a:r>
            </a:p>
            <a:p>
              <a:pPr algn="ctr" fontAlgn="base"/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오픈소스 기계학습 라이브러리인 </a:t>
              </a:r>
              <a:r>
                <a:rPr lang="ko-KR" altLang="en-US" sz="12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텐서플로우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활용</a:t>
              </a:r>
            </a:p>
            <a:p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63142" y="4525867"/>
              <a:ext cx="1932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CNN (</a:t>
              </a:r>
              <a:r>
                <a:rPr lang="ko-KR" altLang="en-US" sz="12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합성곱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신경망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모델을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이용하여 필기체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한글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숫자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학습 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&amp;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</a:t>
              </a:r>
            </a:p>
            <a:p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997471" y="4539341"/>
              <a:ext cx="1932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학습된 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CNN (</a:t>
              </a:r>
              <a:r>
                <a:rPr lang="ko-KR" altLang="en-US" sz="12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합성곱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신경망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</a:p>
            <a:p>
              <a:pPr algn="ctr" fontAlgn="base"/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모델로 전자 서명의 필기체 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 fontAlgn="base"/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위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변조를 파악</a:t>
              </a:r>
            </a:p>
            <a:p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147" y="3366539"/>
              <a:ext cx="952729" cy="60969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312" y="3312968"/>
              <a:ext cx="1066899" cy="826282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4935" y="3366538"/>
              <a:ext cx="648481" cy="648481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399240" y="2706309"/>
              <a:ext cx="22149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CNN (</a:t>
              </a:r>
              <a:r>
                <a:rPr lang="ko-KR" altLang="en-US" sz="15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합성곱</a:t>
              </a:r>
              <a:r>
                <a:rPr lang="ko-KR" altLang="en-US" sz="1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신경망</a:t>
              </a:r>
              <a:r>
                <a:rPr lang="en-US" altLang="ko-KR" sz="1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r>
                <a:rPr lang="ko-KR" altLang="en-US" sz="1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로 분석</a:t>
              </a:r>
              <a:endParaRPr lang="en-US" altLang="ko-KR" sz="1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298532" y="2681878"/>
              <a:ext cx="18508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위</a:t>
              </a:r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변조 파악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AAD3A1F-B9BC-43BD-A492-6DBD069A2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557" y="3398186"/>
              <a:ext cx="571971" cy="571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484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344" y="114300"/>
            <a:ext cx="11946656" cy="6616700"/>
          </a:xfrm>
          <a:prstGeom prst="rect">
            <a:avLst/>
          </a:prstGeom>
          <a:noFill/>
          <a:ln w="254000">
            <a:gradFill>
              <a:gsLst>
                <a:gs pos="0">
                  <a:srgbClr val="0599D9"/>
                </a:gs>
                <a:gs pos="74000">
                  <a:srgbClr val="098ACF"/>
                </a:gs>
                <a:gs pos="100000">
                  <a:srgbClr val="006CB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0D28FB-CAF3-488A-898E-47EA052D8F1A}"/>
              </a:ext>
            </a:extLst>
          </p:cNvPr>
          <p:cNvGrpSpPr/>
          <p:nvPr/>
        </p:nvGrpSpPr>
        <p:grpSpPr>
          <a:xfrm>
            <a:off x="654433" y="2473229"/>
            <a:ext cx="10874477" cy="3414532"/>
            <a:chOff x="648929" y="2865115"/>
            <a:chExt cx="10874477" cy="341453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404" y="3895349"/>
              <a:ext cx="4810989" cy="193384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48929" y="2865115"/>
              <a:ext cx="10874477" cy="3414532"/>
            </a:xfrm>
            <a:prstGeom prst="rect">
              <a:avLst/>
            </a:prstGeom>
            <a:noFill/>
            <a:ln w="38100">
              <a:solidFill>
                <a:srgbClr val="059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89523" y="2865115"/>
              <a:ext cx="5633883" cy="341453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860" y="4792060"/>
              <a:ext cx="462894" cy="46289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860" y="4046357"/>
              <a:ext cx="462894" cy="46289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860" y="5595668"/>
              <a:ext cx="467053" cy="46705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860" y="3280710"/>
              <a:ext cx="462894" cy="462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04004" y="3320431"/>
              <a:ext cx="3849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‘”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”＇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 중 초성 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‘”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ㄱ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”＇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부분의 삐침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52014" y="4046357"/>
              <a:ext cx="3849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획의 방향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52014" y="4792060"/>
              <a:ext cx="3849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모음 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“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ㅣ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의 기울기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2014" y="5646708"/>
              <a:ext cx="3849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종성 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“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ㅁ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” 1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획의 방향과 위치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30692" y="3193991"/>
              <a:ext cx="1888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 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결과 화면 </a:t>
              </a:r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&gt;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7112" y="401976"/>
            <a:ext cx="20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4_ </a:t>
            </a:r>
            <a:r>
              <a:rPr lang="ko-KR" altLang="en-US" dirty="0">
                <a:solidFill>
                  <a:srgbClr val="0599D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내용 설명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68586" y="1195260"/>
            <a:ext cx="2888932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000" dirty="0">
                <a:solidFill>
                  <a:srgbClr val="0598D9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예상 결과</a:t>
            </a:r>
            <a:endParaRPr lang="en-US" altLang="ko-KR" sz="3000" dirty="0">
              <a:solidFill>
                <a:srgbClr val="0598D9">
                  <a:alpha val="6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35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710</Words>
  <Application>Microsoft Office PowerPoint</Application>
  <PresentationFormat>와이드스크린</PresentationFormat>
  <Paragraphs>190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배달의민족 도현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102</cp:revision>
  <dcterms:created xsi:type="dcterms:W3CDTF">2020-03-26T14:22:12Z</dcterms:created>
  <dcterms:modified xsi:type="dcterms:W3CDTF">2020-03-31T05:50:24Z</dcterms:modified>
</cp:coreProperties>
</file>