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93" r:id="rId4"/>
    <p:sldId id="295" r:id="rId5"/>
    <p:sldId id="296" r:id="rId6"/>
    <p:sldId id="297" r:id="rId7"/>
    <p:sldId id="298" r:id="rId8"/>
    <p:sldId id="299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84tCXPwgRI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SEED </a:t>
            </a:r>
            <a:r>
              <a:rPr lang="ko-KR" altLang="en-US" dirty="0"/>
              <a:t>암호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https://www.youtube.com/watch?v=c84tCXPwgRI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2D389-ED91-6578-2AD3-4A43F7F3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SEED</a:t>
            </a:r>
            <a:r>
              <a:rPr lang="ko-KR" altLang="en-US" dirty="0"/>
              <a:t>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AC53E-1EF8-2699-DFE1-E6CD9C8A09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4"/>
            <a:ext cx="11287778" cy="5319993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SEED </a:t>
            </a:r>
            <a:r>
              <a:rPr lang="ko-KR" altLang="en-US" sz="32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암호</a:t>
            </a:r>
            <a:endParaRPr lang="en-US" altLang="ko-KR" sz="32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1999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년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KISA(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한국인터넷진흥원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에서 개발한 블록암호 알고리즘 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전자상거래 등에서 주로 사용됨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(ex. Active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X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를 통해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SEED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128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비트의 </a:t>
            </a:r>
            <a:r>
              <a:rPr lang="ko-KR" altLang="en-US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평문을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입력으로 받아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128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비트의 키로 암호화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(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현재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256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비트 키로 암호화 하는 방식도 개발됨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Feistel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구조로 이루어짐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</a:t>
            </a:r>
          </a:p>
          <a:p>
            <a:pPr marL="0" indent="0">
              <a:buNone/>
            </a:pP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Feistel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구조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? </a:t>
            </a: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입력을 좌우 블록으로 분할하여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한블록에 라운드 함수를 적용시킨 출력 값을 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다른 블록에 적용하는 과정을 반복적으로 시행하는 구조 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 Ex)DES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A9B7771C-0551-6853-99F8-B823C8B49E94}"/>
              </a:ext>
            </a:extLst>
          </p:cNvPr>
          <p:cNvGrpSpPr/>
          <p:nvPr/>
        </p:nvGrpSpPr>
        <p:grpSpPr>
          <a:xfrm>
            <a:off x="7537187" y="3813576"/>
            <a:ext cx="3570084" cy="2435880"/>
            <a:chOff x="6759718" y="3502025"/>
            <a:chExt cx="4626914" cy="27050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D5D242A-37E6-220E-C769-D5BEA74CFF3D}"/>
                </a:ext>
              </a:extLst>
            </p:cNvPr>
            <p:cNvSpPr/>
            <p:nvPr/>
          </p:nvSpPr>
          <p:spPr>
            <a:xfrm>
              <a:off x="6759718" y="3582648"/>
              <a:ext cx="1517742" cy="40473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B81AAF0-C397-D7BB-F42F-D32403A30C5B}"/>
                </a:ext>
              </a:extLst>
            </p:cNvPr>
            <p:cNvSpPr/>
            <p:nvPr/>
          </p:nvSpPr>
          <p:spPr>
            <a:xfrm>
              <a:off x="9047190" y="5774850"/>
              <a:ext cx="1517742" cy="4019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BA35A92-856F-F0F4-7BB4-636F2F5731C9}"/>
                </a:ext>
              </a:extLst>
            </p:cNvPr>
            <p:cNvSpPr/>
            <p:nvPr/>
          </p:nvSpPr>
          <p:spPr>
            <a:xfrm>
              <a:off x="6759718" y="5772028"/>
              <a:ext cx="1517742" cy="40472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65B8FB3-E06E-4AA5-E77B-F9F20BCAA940}"/>
                </a:ext>
              </a:extLst>
            </p:cNvPr>
            <p:cNvSpPr/>
            <p:nvPr/>
          </p:nvSpPr>
          <p:spPr>
            <a:xfrm>
              <a:off x="9047190" y="3589820"/>
              <a:ext cx="1517744" cy="3975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871AFB-E330-BF67-9AF6-447C108BB801}"/>
                </a:ext>
              </a:extLst>
            </p:cNvPr>
            <p:cNvSpPr/>
            <p:nvPr/>
          </p:nvSpPr>
          <p:spPr>
            <a:xfrm>
              <a:off x="8488729" y="4568624"/>
              <a:ext cx="383499" cy="40473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395F32B6-3E01-E6B9-2F29-6C8C68B2E583}"/>
                </a:ext>
              </a:extLst>
            </p:cNvPr>
            <p:cNvCxnSpPr>
              <a:cxnSpLocks/>
              <a:stCxn id="10" idx="2"/>
              <a:endCxn id="8" idx="0"/>
            </p:cNvCxnSpPr>
            <p:nvPr/>
          </p:nvCxnSpPr>
          <p:spPr>
            <a:xfrm flipH="1">
              <a:off x="9806061" y="3987372"/>
              <a:ext cx="1" cy="17874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22AF3A0B-DB1B-3792-1ED4-70C59A59AAE3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7695576" y="4770991"/>
              <a:ext cx="79315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CB1DB851-A6B1-2614-BFD4-FB859781A5B6}"/>
                </a:ext>
              </a:extLst>
            </p:cNvPr>
            <p:cNvCxnSpPr>
              <a:cxnSpLocks/>
            </p:cNvCxnSpPr>
            <p:nvPr/>
          </p:nvCxnSpPr>
          <p:spPr>
            <a:xfrm>
              <a:off x="7545674" y="4006122"/>
              <a:ext cx="0" cy="579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2D5EC9-05AA-86B6-8ED2-3F8F1353D75A}"/>
                    </a:ext>
                  </a:extLst>
                </p:cNvPr>
                <p:cNvSpPr txBox="1"/>
                <p:nvPr/>
              </p:nvSpPr>
              <p:spPr>
                <a:xfrm>
                  <a:off x="7214092" y="4474595"/>
                  <a:ext cx="663164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3200" i="1" smtClean="0">
                            <a:latin typeface="Cambria Math" panose="02040503050406030204" pitchFamily="18" charset="0"/>
                          </a:rPr>
                          <m:t>⨁</m:t>
                        </m:r>
                      </m:oMath>
                    </m:oMathPara>
                  </a14:m>
                  <a:endParaRPr lang="ko-KR" alt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2D5EC9-05AA-86B6-8ED2-3F8F1353D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092" y="4474595"/>
                  <a:ext cx="663164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A0E8EAF6-CAA2-6836-56BE-CF9F011534C4}"/>
                </a:ext>
              </a:extLst>
            </p:cNvPr>
            <p:cNvCxnSpPr>
              <a:cxnSpLocks/>
            </p:cNvCxnSpPr>
            <p:nvPr/>
          </p:nvCxnSpPr>
          <p:spPr>
            <a:xfrm>
              <a:off x="7545674" y="4923412"/>
              <a:ext cx="0" cy="8821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4E6722D-7D15-0B8E-AF26-0832496A63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004" y="4776285"/>
              <a:ext cx="93606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8BCF5818-E11A-5868-72D5-0A29BB88506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8681142" y="4958901"/>
              <a:ext cx="2001798" cy="308820"/>
            </a:xfrm>
            <a:prstGeom prst="bentConnector3">
              <a:avLst>
                <a:gd name="adj1" fmla="val 9942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9BCEFC0-2A15-8E39-A317-66B25E8DBB9E}"/>
                    </a:ext>
                  </a:extLst>
                </p:cNvPr>
                <p:cNvSpPr txBox="1"/>
                <p:nvPr/>
              </p:nvSpPr>
              <p:spPr>
                <a:xfrm>
                  <a:off x="7175055" y="3502025"/>
                  <a:ext cx="786908" cy="499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9BCEFC0-2A15-8E39-A317-66B25E8DB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055" y="3502025"/>
                  <a:ext cx="786908" cy="499305"/>
                </a:xfrm>
                <a:prstGeom prst="rect">
                  <a:avLst/>
                </a:prstGeom>
                <a:blipFill>
                  <a:blip r:embed="rId3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ED086B-91D0-1CFD-CBDF-7E22ED345FB7}"/>
                    </a:ext>
                  </a:extLst>
                </p:cNvPr>
                <p:cNvSpPr txBox="1"/>
                <p:nvPr/>
              </p:nvSpPr>
              <p:spPr>
                <a:xfrm>
                  <a:off x="9412609" y="3529206"/>
                  <a:ext cx="786908" cy="499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BED086B-91D0-1CFD-CBDF-7E22ED345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2609" y="3529206"/>
                  <a:ext cx="786908" cy="499305"/>
                </a:xfrm>
                <a:prstGeom prst="rect">
                  <a:avLst/>
                </a:prstGeom>
                <a:blipFill>
                  <a:blip r:embed="rId4"/>
                  <a:stretch>
                    <a:fillRect b="-684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7C37F5A-2190-32A9-0608-EA2293DAB62C}"/>
                    </a:ext>
                  </a:extLst>
                </p:cNvPr>
                <p:cNvSpPr txBox="1"/>
                <p:nvPr/>
              </p:nvSpPr>
              <p:spPr>
                <a:xfrm>
                  <a:off x="8277461" y="4524897"/>
                  <a:ext cx="7869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87C37F5A-2190-32A9-0608-EA2293DAB6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7461" y="4524897"/>
                  <a:ext cx="786908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711472-7258-DF79-30C1-F72B7ABF9D37}"/>
                    </a:ext>
                  </a:extLst>
                </p:cNvPr>
                <p:cNvSpPr txBox="1"/>
                <p:nvPr/>
              </p:nvSpPr>
              <p:spPr>
                <a:xfrm>
                  <a:off x="7186492" y="5707354"/>
                  <a:ext cx="786908" cy="4993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97711472-7258-DF79-30C1-F72B7ABF9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492" y="5707354"/>
                  <a:ext cx="786908" cy="499305"/>
                </a:xfrm>
                <a:prstGeom prst="rect">
                  <a:avLst/>
                </a:prstGeom>
                <a:blipFill>
                  <a:blip r:embed="rId6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375C4F4-1165-897D-5731-026ACCE71CC9}"/>
                    </a:ext>
                  </a:extLst>
                </p:cNvPr>
                <p:cNvSpPr txBox="1"/>
                <p:nvPr/>
              </p:nvSpPr>
              <p:spPr>
                <a:xfrm>
                  <a:off x="9429124" y="5707813"/>
                  <a:ext cx="786908" cy="4993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375C4F4-1165-897D-5731-026ACCE71C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9124" y="5707813"/>
                  <a:ext cx="786908" cy="499304"/>
                </a:xfrm>
                <a:prstGeom prst="rect">
                  <a:avLst/>
                </a:prstGeom>
                <a:blipFill>
                  <a:blip r:embed="rId7"/>
                  <a:stretch>
                    <a:fillRect b="-67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C708B04-FD89-3C20-EFF6-FC2D8F111499}"/>
                    </a:ext>
                  </a:extLst>
                </p:cNvPr>
                <p:cNvSpPr txBox="1"/>
                <p:nvPr/>
              </p:nvSpPr>
              <p:spPr>
                <a:xfrm>
                  <a:off x="10599724" y="4936511"/>
                  <a:ext cx="786908" cy="5126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C708B04-FD89-3C20-EFF6-FC2D8F111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9724" y="4936511"/>
                  <a:ext cx="786908" cy="51268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451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EA484-D433-B37F-E13E-6D9C086B0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SEED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D94B8D-4358-8846-69FE-ACE7A4DE7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064" y="1434352"/>
            <a:ext cx="4606773" cy="4841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7D5E3-09A3-6EDD-DACD-FECA07420D49}"/>
                  </a:ext>
                </a:extLst>
              </p:cNvPr>
              <p:cNvSpPr txBox="1"/>
              <p:nvPr/>
            </p:nvSpPr>
            <p:spPr>
              <a:xfrm>
                <a:off x="731183" y="1659285"/>
                <a:ext cx="5509881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SEED </a:t>
                </a:r>
                <a:r>
                  <a:rPr lang="ko-KR" altLang="en-US" sz="28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구조</a:t>
                </a:r>
                <a:endParaRPr lang="en-US" altLang="ko-KR" sz="28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endParaRPr lang="en-US" altLang="ko-KR" sz="16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전체 구조는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Feistel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구조로 이루어짐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.</a:t>
                </a: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128 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 </a:t>
                </a:r>
                <a:r>
                  <a:rPr lang="ko-KR" altLang="en-US" sz="2000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평문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블록과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128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 키를 사용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128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 </a:t>
                </a:r>
                <a:r>
                  <a:rPr lang="ko-KR" altLang="en-US" sz="2000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평문을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각각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64</a:t>
                </a:r>
                <a:r>
                  <a:rPr lang="ko-KR" altLang="en-US" sz="2000" dirty="0" err="1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비트씩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좌우로 나누어 연산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총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16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라운드 진행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*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128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 키를 사용한다는 것은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가</m:t>
                    </m:r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128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비트가 아닌  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128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비트키를 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를</m:t>
                    </m:r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생성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. </a:t>
                </a:r>
              </a:p>
              <a:p>
                <a:r>
                  <a:rPr lang="en-US" altLang="ko-KR" sz="2000" i="1" dirty="0">
                    <a:latin typeface="Cambria Math" panose="02040503050406030204" pitchFamily="18" charset="0"/>
                    <a:ea typeface="LG Smart UI SemiBold" panose="020B0700000101010101" pitchFamily="50" charset="-127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는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64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7D5E3-09A3-6EDD-DACD-FECA07420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83" y="1659285"/>
                <a:ext cx="5509881" cy="3539430"/>
              </a:xfrm>
              <a:prstGeom prst="rect">
                <a:avLst/>
              </a:prstGeom>
              <a:blipFill>
                <a:blip r:embed="rId3"/>
                <a:stretch>
                  <a:fillRect l="-1991" t="-1721" r="-442" b="-2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BC1F56A8-D3BE-7AED-AF25-FE752A0D5336}"/>
              </a:ext>
            </a:extLst>
          </p:cNvPr>
          <p:cNvSpPr/>
          <p:nvPr/>
        </p:nvSpPr>
        <p:spPr>
          <a:xfrm>
            <a:off x="10022541" y="1766046"/>
            <a:ext cx="367553" cy="4410636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939CE-2982-BFA2-498D-21701B2FFCD7}"/>
              </a:ext>
            </a:extLst>
          </p:cNvPr>
          <p:cNvSpPr txBox="1"/>
          <p:nvPr/>
        </p:nvSpPr>
        <p:spPr>
          <a:xfrm>
            <a:off x="10390094" y="3827929"/>
            <a:ext cx="1501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 </a:t>
            </a:r>
            <a:r>
              <a:rPr lang="en-US" altLang="ko-KR" sz="1600" dirty="0"/>
              <a:t>16</a:t>
            </a:r>
            <a:r>
              <a:rPr lang="ko-KR" altLang="en-US" sz="1600" dirty="0"/>
              <a:t> </a:t>
            </a:r>
            <a:r>
              <a:rPr lang="en-US" altLang="ko-KR" sz="1600" dirty="0"/>
              <a:t>Rounds</a:t>
            </a:r>
            <a:r>
              <a:rPr lang="ko-KR" altLang="en-US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22005-C016-17D6-D029-5145FAF57E9F}"/>
              </a:ext>
            </a:extLst>
          </p:cNvPr>
          <p:cNvSpPr txBox="1"/>
          <p:nvPr/>
        </p:nvSpPr>
        <p:spPr>
          <a:xfrm>
            <a:off x="7074527" y="1398494"/>
            <a:ext cx="925606" cy="305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64bits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4FD65-12F2-76C3-1CF6-D4158CE6D61C}"/>
              </a:ext>
            </a:extLst>
          </p:cNvPr>
          <p:cNvSpPr txBox="1"/>
          <p:nvPr/>
        </p:nvSpPr>
        <p:spPr>
          <a:xfrm>
            <a:off x="8896349" y="1398494"/>
            <a:ext cx="925606" cy="305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64bits</a:t>
            </a:r>
            <a:endParaRPr lang="ko-KR" altLang="en-US" sz="1400" dirty="0"/>
          </a:p>
        </p:txBody>
      </p:sp>
      <p:sp>
        <p:nvSpPr>
          <p:cNvPr id="15" name="오른쪽 중괄호 14">
            <a:extLst>
              <a:ext uri="{FF2B5EF4-FFF2-40B4-BE49-F238E27FC236}">
                <a16:creationId xmlns:a16="http://schemas.microsoft.com/office/drawing/2014/main" id="{45D9D73A-C86A-E12B-4B39-FAB82DEBD982}"/>
              </a:ext>
            </a:extLst>
          </p:cNvPr>
          <p:cNvSpPr/>
          <p:nvPr/>
        </p:nvSpPr>
        <p:spPr>
          <a:xfrm>
            <a:off x="10390094" y="1766046"/>
            <a:ext cx="170330" cy="1389530"/>
          </a:xfrm>
          <a:prstGeom prst="righ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616EB-5BF5-8D0C-8587-707EBE92A3A4}"/>
              </a:ext>
            </a:extLst>
          </p:cNvPr>
          <p:cNvSpPr txBox="1"/>
          <p:nvPr/>
        </p:nvSpPr>
        <p:spPr>
          <a:xfrm>
            <a:off x="10593056" y="2276145"/>
            <a:ext cx="129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1Round</a:t>
            </a:r>
            <a:r>
              <a:rPr lang="ko-KR" altLang="en-US" sz="1800" dirty="0"/>
              <a:t> 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E45B39-EB77-59FA-2EE6-EE117FC7FE3F}"/>
              </a:ext>
            </a:extLst>
          </p:cNvPr>
          <p:cNvSpPr txBox="1"/>
          <p:nvPr/>
        </p:nvSpPr>
        <p:spPr>
          <a:xfrm>
            <a:off x="9434231" y="2576462"/>
            <a:ext cx="8359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64bits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67764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82322-79FD-1F25-87A4-9FB660E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SEED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구조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– F Function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656E09-430E-355C-601C-0B9D4E866414}"/>
                  </a:ext>
                </a:extLst>
              </p:cNvPr>
              <p:cNvSpPr txBox="1"/>
              <p:nvPr/>
            </p:nvSpPr>
            <p:spPr>
              <a:xfrm>
                <a:off x="753036" y="1843689"/>
                <a:ext cx="5602941" cy="2704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28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F Function</a:t>
                </a: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과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K(</a:t>
                </a:r>
                <a:r>
                  <a:rPr lang="en-US" altLang="ko-KR" sz="2000" dirty="0">
                    <a:ea typeface="LG Smart UI SemiBold" panose="020B0700000101010101" pitchFamily="50" charset="-127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,0 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,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,1 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)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를 입력으로 받음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en-US" altLang="ko-KR" sz="2000" b="0" dirty="0">
                    <a:ea typeface="LG Smart UI SemiBold" panose="020B0700000101010101" pitchFamily="50" charset="-127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𝑅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 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는</m:t>
                    </m:r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다시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32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C,D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로 나뉨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.</a:t>
                </a: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XOR, Addition, G Function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으로 이루어짐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.</a:t>
                </a: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 C,D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는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,0 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𝐾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,1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 </m:t>
                        </m:r>
                      </m:sub>
                    </m:sSub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과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XOR 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연산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양자컴퓨터에서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XOR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이나 다른 연산은 쉽게 구현되지만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Addition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은 여러 양자 게이트들의 조합으로 구현 해야함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.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656E09-430E-355C-601C-0B9D4E866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036" y="1843689"/>
                <a:ext cx="5602941" cy="2704458"/>
              </a:xfrm>
              <a:prstGeom prst="rect">
                <a:avLst/>
              </a:prstGeom>
              <a:blipFill>
                <a:blip r:embed="rId2"/>
                <a:stretch>
                  <a:fillRect l="-1959" t="-2252" r="-435" b="-292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E0D1DE39-EFF4-8249-4333-E4C2BE452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19" b="2726"/>
          <a:stretch/>
        </p:blipFill>
        <p:spPr>
          <a:xfrm>
            <a:off x="7228252" y="1258154"/>
            <a:ext cx="3859203" cy="50798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96AF55-2A36-6231-F487-04F52446E08E}"/>
              </a:ext>
            </a:extLst>
          </p:cNvPr>
          <p:cNvSpPr txBox="1"/>
          <p:nvPr/>
        </p:nvSpPr>
        <p:spPr>
          <a:xfrm>
            <a:off x="7841876" y="1222133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32bits</a:t>
            </a:r>
            <a:endParaRPr lang="ko-KR" altLang="en-US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288F6-00FA-D39C-6B31-47FF04DC3D26}"/>
              </a:ext>
            </a:extLst>
          </p:cNvPr>
          <p:cNvSpPr txBox="1"/>
          <p:nvPr/>
        </p:nvSpPr>
        <p:spPr>
          <a:xfrm>
            <a:off x="9742394" y="1222133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32bits</a:t>
            </a:r>
            <a:endParaRPr lang="ko-KR" altLang="en-US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AA157A-EB5C-A11C-C739-72A6ADC8A016}"/>
              </a:ext>
            </a:extLst>
          </p:cNvPr>
          <p:cNvSpPr txBox="1"/>
          <p:nvPr/>
        </p:nvSpPr>
        <p:spPr>
          <a:xfrm>
            <a:off x="10979523" y="2055850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32bits</a:t>
            </a:r>
            <a:endParaRPr lang="ko-KR" altLang="en-US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9649D-D2BC-42C4-E5DD-CB0B3A016555}"/>
              </a:ext>
            </a:extLst>
          </p:cNvPr>
          <p:cNvSpPr txBox="1"/>
          <p:nvPr/>
        </p:nvSpPr>
        <p:spPr>
          <a:xfrm>
            <a:off x="6675802" y="2055850"/>
            <a:ext cx="1104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32bits</a:t>
            </a:r>
            <a:endParaRPr lang="ko-KR" altLang="en-US" sz="1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B6D004-F922-274A-C7B5-DAC9954CFFAA}"/>
              </a:ext>
            </a:extLst>
          </p:cNvPr>
          <p:cNvSpPr txBox="1"/>
          <p:nvPr/>
        </p:nvSpPr>
        <p:spPr>
          <a:xfrm>
            <a:off x="8333152" y="2317460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T0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E2AD7-7A6D-8877-E409-5972B9EE4896}"/>
              </a:ext>
            </a:extLst>
          </p:cNvPr>
          <p:cNvSpPr txBox="1"/>
          <p:nvPr/>
        </p:nvSpPr>
        <p:spPr>
          <a:xfrm>
            <a:off x="9870140" y="2294377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T1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5BD35B-C287-C11E-CFCE-E9F8A7782B69}"/>
              </a:ext>
            </a:extLst>
          </p:cNvPr>
          <p:cNvSpPr txBox="1"/>
          <p:nvPr/>
        </p:nvSpPr>
        <p:spPr>
          <a:xfrm>
            <a:off x="10100725" y="5338236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G2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2DF356-9898-25BC-CA61-4555DCA85754}"/>
              </a:ext>
            </a:extLst>
          </p:cNvPr>
          <p:cNvSpPr txBox="1"/>
          <p:nvPr/>
        </p:nvSpPr>
        <p:spPr>
          <a:xfrm>
            <a:off x="8318482" y="4316023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G1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790536-7280-3EA2-6584-A2F6BA5260DD}"/>
              </a:ext>
            </a:extLst>
          </p:cNvPr>
          <p:cNvSpPr txBox="1"/>
          <p:nvPr/>
        </p:nvSpPr>
        <p:spPr>
          <a:xfrm>
            <a:off x="10133324" y="3359262"/>
            <a:ext cx="5524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G0</a:t>
            </a:r>
            <a:endParaRPr lang="ko-KR" altLang="en-US" sz="11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01C904-CE37-7DE9-51D3-9DE9EE371BE6}"/>
              </a:ext>
            </a:extLst>
          </p:cNvPr>
          <p:cNvSpPr/>
          <p:nvPr/>
        </p:nvSpPr>
        <p:spPr>
          <a:xfrm>
            <a:off x="8152635" y="3505944"/>
            <a:ext cx="33169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54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FFE08-3048-CFC8-1943-A1850497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SEED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구조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– G Function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94E416-25EB-5959-2D9F-2338B55F9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642" y="1925690"/>
            <a:ext cx="6328358" cy="21019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70AA37-4AD3-B0A9-8F32-4ACEFFC3D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54" y="2799285"/>
            <a:ext cx="5273005" cy="33810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E0A05-2C72-A67C-4775-7AEC071B588B}"/>
              </a:ext>
            </a:extLst>
          </p:cNvPr>
          <p:cNvSpPr txBox="1"/>
          <p:nvPr/>
        </p:nvSpPr>
        <p:spPr>
          <a:xfrm>
            <a:off x="618564" y="1353670"/>
            <a:ext cx="42313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G Function</a:t>
            </a:r>
          </a:p>
          <a:p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  2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개의 </a:t>
            </a:r>
            <a:r>
              <a:rPr lang="en-US" altLang="ko-KR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Sbox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- </a:t>
            </a:r>
            <a:r>
              <a:rPr lang="en-US" altLang="ko-KR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Sbox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는 입력으로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8</a:t>
            </a:r>
            <a:r>
              <a:rPr lang="ko-KR" altLang="en-US" sz="2000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비트값을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받음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-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상수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m0,m1,m2,m3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와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&amp;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연산 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8D01614-17DA-3DA3-7451-FE0E557CA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76844"/>
            <a:ext cx="5879486" cy="10543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99F918-DF1B-41D0-B3DA-20D6530F8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278" y="6252113"/>
            <a:ext cx="4351397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6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CA4245BC-1D84-0182-431F-17FDFC752C54}"/>
              </a:ext>
            </a:extLst>
          </p:cNvPr>
          <p:cNvGrpSpPr/>
          <p:nvPr/>
        </p:nvGrpSpPr>
        <p:grpSpPr>
          <a:xfrm>
            <a:off x="6345240" y="3829538"/>
            <a:ext cx="5705093" cy="2444559"/>
            <a:chOff x="751264" y="2547585"/>
            <a:chExt cx="5705093" cy="2444559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4A5CF7-77F3-5055-84AF-4D140D723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940" t="30042"/>
            <a:stretch/>
          </p:blipFill>
          <p:spPr>
            <a:xfrm>
              <a:off x="751264" y="2684245"/>
              <a:ext cx="5705093" cy="230789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BD5105-94D9-9190-A1C6-1AAB874B13C3}"/>
                    </a:ext>
                  </a:extLst>
                </p:cNvPr>
                <p:cNvSpPr txBox="1"/>
                <p:nvPr/>
              </p:nvSpPr>
              <p:spPr>
                <a:xfrm>
                  <a:off x="1568821" y="2563838"/>
                  <a:ext cx="2034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  ∙  ∙  ∙  ∙  ∙</m:t>
                      </m:r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3BD5105-94D9-9190-A1C6-1AAB874B13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821" y="2563838"/>
                  <a:ext cx="203498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D6E9CC-DE72-809D-328E-9DEA91794295}"/>
                    </a:ext>
                  </a:extLst>
                </p:cNvPr>
                <p:cNvSpPr txBox="1"/>
                <p:nvPr/>
              </p:nvSpPr>
              <p:spPr>
                <a:xfrm>
                  <a:off x="1278589" y="4342432"/>
                  <a:ext cx="519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7D6E9CC-DE72-809D-328E-9DEA91794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89" y="4342432"/>
                  <a:ext cx="519953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89C8C9-BB29-5D0C-03B9-5C46DBFE0241}"/>
                    </a:ext>
                  </a:extLst>
                </p:cNvPr>
                <p:cNvSpPr txBox="1"/>
                <p:nvPr/>
              </p:nvSpPr>
              <p:spPr>
                <a:xfrm>
                  <a:off x="2949387" y="2547585"/>
                  <a:ext cx="5199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89C8C9-BB29-5D0C-03B9-5C46DBFE0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387" y="2547585"/>
                  <a:ext cx="51995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FEC57F-9E5B-4946-5A24-D2DCD4E04116}"/>
                    </a:ext>
                  </a:extLst>
                </p:cNvPr>
                <p:cNvSpPr txBox="1"/>
                <p:nvPr/>
              </p:nvSpPr>
              <p:spPr>
                <a:xfrm>
                  <a:off x="1330136" y="2748504"/>
                  <a:ext cx="208430" cy="17289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altLang="ko-KR" b="0" i="1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  ∙  ∙  ∙  ∙</m:t>
                      </m:r>
                    </m:oMath>
                  </a14:m>
                  <a:r>
                    <a:rPr lang="ko-KR" altLang="en-US" dirty="0"/>
                    <a:t> </a:t>
                  </a: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EFEC57F-9E5B-4946-5A24-D2DCD4E04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0136" y="2748504"/>
                  <a:ext cx="208430" cy="1728935"/>
                </a:xfrm>
                <a:prstGeom prst="rect">
                  <a:avLst/>
                </a:prstGeom>
                <a:blipFill>
                  <a:blip r:embed="rId6"/>
                  <a:stretch>
                    <a:fillRect r="-1058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AE96720-5CA2-8B03-CC07-7FC1548C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SEED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구조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en-US" altLang="ko-KR" dirty="0" err="1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Sbox</a:t>
            </a:r>
            <a:endParaRPr lang="ko-KR" altLang="en-US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11748-5B87-3665-AE91-FC07D3F4A5BC}"/>
              </a:ext>
            </a:extLst>
          </p:cNvPr>
          <p:cNvSpPr txBox="1"/>
          <p:nvPr/>
        </p:nvSpPr>
        <p:spPr>
          <a:xfrm>
            <a:off x="475129" y="1268193"/>
            <a:ext cx="9547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Sbox </a:t>
            </a:r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구현 </a:t>
            </a:r>
            <a:endParaRPr lang="en-US" altLang="ko-KR" sz="28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  <a:p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 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양자 컴퓨터에서는 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Look-up table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사용 불가</a:t>
            </a:r>
            <a:r>
              <a:rPr lang="en-US" altLang="ko-KR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 -&gt; </a:t>
            </a:r>
            <a:r>
              <a:rPr lang="ko-KR" altLang="en-US" sz="20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특정 상태로 결정 지을 수 없기 때문</a:t>
            </a:r>
            <a:endParaRPr lang="en-US" altLang="ko-KR" sz="2000" dirty="0">
              <a:latin typeface="LG Smart UI SemiBold" panose="020B0700000101010101" pitchFamily="50" charset="-127"/>
              <a:ea typeface="LG Smart UI SemiBold" panose="020B07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269618-86F5-932B-02A9-E64447F1EDB2}"/>
                  </a:ext>
                </a:extLst>
              </p:cNvPr>
              <p:cNvSpPr txBox="1"/>
              <p:nvPr/>
            </p:nvSpPr>
            <p:spPr>
              <a:xfrm>
                <a:off x="2729292" y="2462072"/>
                <a:ext cx="6325059" cy="723018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→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247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⊕169</m:t>
                    </m:r>
                  </m:oMath>
                </a14:m>
                <a:r>
                  <a:rPr lang="en-US" altLang="ko-KR" sz="20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251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⊕56</m:t>
                    </m:r>
                  </m:oMath>
                </a14:m>
                <a:r>
                  <a:rPr lang="ko-KR" altLang="en-US" sz="2000" b="0" dirty="0"/>
                  <a:t> </a:t>
                </a:r>
                <a:endParaRPr lang="en-US" altLang="ko-KR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269618-86F5-932B-02A9-E64447F1E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292" y="2462072"/>
                <a:ext cx="6325059" cy="723018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566ED-608F-E034-95B3-BC8528402C5D}"/>
                  </a:ext>
                </a:extLst>
              </p:cNvPr>
              <p:cNvSpPr txBox="1"/>
              <p:nvPr/>
            </p:nvSpPr>
            <p:spPr>
              <a:xfrm>
                <a:off x="742712" y="3618027"/>
                <a:ext cx="6575612" cy="2357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)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에서 계산 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SEED GF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의 기약다항식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254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47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254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200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∙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16</m:t>
                                </m:r>
                              </m:sup>
                            </m:sSup>
                            <m:r>
                              <a:rPr lang="en-US" altLang="ko-KR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ko-KR" sz="20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5566ED-608F-E034-95B3-BC852840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12" y="3618027"/>
                <a:ext cx="6575612" cy="2357761"/>
              </a:xfrm>
              <a:prstGeom prst="rect">
                <a:avLst/>
              </a:prstGeom>
              <a:blipFill>
                <a:blip r:embed="rId8"/>
                <a:stretch>
                  <a:fillRect l="-1019" t="-15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26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97E18-BA0B-D2DE-97DF-6E033628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SEED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구조 </a:t>
            </a:r>
            <a:r>
              <a:rPr lang="en-US" altLang="ko-KR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- </a:t>
            </a:r>
            <a:r>
              <a:rPr lang="ko-KR" altLang="en-US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키스케줄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7C868E-A7D0-205B-379C-F25BC10C2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928" y="1220296"/>
            <a:ext cx="4538178" cy="5144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6B5ED7-194C-3C27-5D7C-972ECD2E33E8}"/>
                  </a:ext>
                </a:extLst>
              </p:cNvPr>
              <p:cNvSpPr txBox="1"/>
              <p:nvPr/>
            </p:nvSpPr>
            <p:spPr>
              <a:xfrm>
                <a:off x="660894" y="1703295"/>
                <a:ext cx="6257822" cy="368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ko-KR" altLang="en-US" sz="28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라운드 키 생성 </a:t>
                </a:r>
                <a:endParaRPr lang="en-US" altLang="ko-KR" sz="28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60000"/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128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 키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 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32</m:t>
                    </m:r>
                  </m:oMath>
                </a14:m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)</a:t>
                </a:r>
              </a:p>
              <a:p>
                <a:pPr marL="36000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= 32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비트 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60000"/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60000"/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홀수 라운드일 경우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: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Right shift 8</a:t>
                </a:r>
              </a:p>
              <a:p>
                <a:pPr marL="360000"/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짝수 라운드일 경우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: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Left shift 8</a:t>
                </a:r>
              </a:p>
              <a:p>
                <a:pPr marL="360000"/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60000"/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Sub 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연산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60000"/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-&gt; 1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의 보수와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+1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을 사용하여 계산</a:t>
                </a:r>
                <a:endParaRPr lang="en-US" altLang="ko-KR" sz="2000" dirty="0">
                  <a:latin typeface="LG Smart UI SemiBold" panose="020B0700000101010101" pitchFamily="50" charset="-127"/>
                  <a:ea typeface="LG Smart UI SemiBold" panose="020B0700000101010101" pitchFamily="50" charset="-127"/>
                </a:endParaRPr>
              </a:p>
              <a:p>
                <a:pPr marL="360000"/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Ex)</a:t>
                </a:r>
                <a:r>
                  <a:rPr lang="en-US" altLang="ko-KR" sz="2000" b="0" dirty="0">
                    <a:ea typeface="LG Smart UI SemiBold" panose="020B07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𝐾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LG Smart UI SemiBold" panose="020B0700000101010101" pitchFamily="50" charset="-127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(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빼지는 수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)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을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1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의 보수를 취한 후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𝐶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LG Smart UI SemiBold" panose="020B0700000101010101" pitchFamily="50" charset="-127"/>
                      </a:rPr>
                      <m:t>와</m:t>
                    </m:r>
                  </m:oMath>
                </a14:m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add </a:t>
                </a:r>
              </a:p>
              <a:p>
                <a:pPr marL="360000"/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     </a:t>
                </a:r>
                <a:r>
                  <a:rPr lang="ko-KR" altLang="en-US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그 후 </a:t>
                </a:r>
                <a:r>
                  <a:rPr lang="en-US" altLang="ko-KR" sz="2000" dirty="0">
                    <a:latin typeface="LG Smart UI SemiBold" panose="020B0700000101010101" pitchFamily="50" charset="-127"/>
                    <a:ea typeface="LG Smart UI SemiBold" panose="020B0700000101010101" pitchFamily="50" charset="-127"/>
                  </a:rPr>
                  <a:t>+1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6B5ED7-194C-3C27-5D7C-972ECD2E3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4" y="1703295"/>
                <a:ext cx="6257822" cy="3683316"/>
              </a:xfrm>
              <a:prstGeom prst="rect">
                <a:avLst/>
              </a:prstGeom>
              <a:blipFill>
                <a:blip r:embed="rId3"/>
                <a:stretch>
                  <a:fillRect l="-1753" t="-16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931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484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LG Smart UI SemiBold</vt:lpstr>
      <vt:lpstr>맑은 고딕</vt:lpstr>
      <vt:lpstr>Arial</vt:lpstr>
      <vt:lpstr>Cambria Math</vt:lpstr>
      <vt:lpstr>Wingdings</vt:lpstr>
      <vt:lpstr>CryptoCraft 테마</vt:lpstr>
      <vt:lpstr>제목 테마</vt:lpstr>
      <vt:lpstr>SEED 암호</vt:lpstr>
      <vt:lpstr>SEED 개요</vt:lpstr>
      <vt:lpstr>SEED 구조</vt:lpstr>
      <vt:lpstr>SEED 구조 – F Function</vt:lpstr>
      <vt:lpstr>SEED 구조 – G Function</vt:lpstr>
      <vt:lpstr>SEED 구조 - Sbox</vt:lpstr>
      <vt:lpstr>SEED 구조 - 키스케줄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67</cp:revision>
  <dcterms:created xsi:type="dcterms:W3CDTF">2019-03-05T04:29:07Z</dcterms:created>
  <dcterms:modified xsi:type="dcterms:W3CDTF">2023-02-05T13:49:20Z</dcterms:modified>
</cp:coreProperties>
</file>