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2" r:id="rId6"/>
    <p:sldId id="281" r:id="rId7"/>
    <p:sldId id="283" r:id="rId8"/>
    <p:sldId id="284" r:id="rId9"/>
    <p:sldId id="285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072868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072868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2988709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298870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04550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0455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ARM </a:t>
            </a:r>
            <a:r>
              <a:rPr lang="ko-KR" altLang="en-US" dirty="0" smtClean="0"/>
              <a:t>프로세서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err="1" smtClean="0"/>
              <a:t>융합공학부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2145323"/>
            <a:ext cx="11369675" cy="4064977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8</a:t>
            </a:r>
            <a:r>
              <a:rPr lang="ko-KR" altLang="en-US" dirty="0" smtClean="0"/>
              <a:t>비트 네 구간으로 구성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Flag, Status, Extension, Control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6" y="1195753"/>
            <a:ext cx="11887208" cy="844062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33252"/>
              </p:ext>
            </p:extLst>
          </p:nvPr>
        </p:nvGraphicFramePr>
        <p:xfrm>
          <a:off x="152396" y="3243580"/>
          <a:ext cx="118872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7127">
                  <a:extLst>
                    <a:ext uri="{9D8B030D-6E8A-4147-A177-3AD203B41FA5}">
                      <a16:colId xmlns:a16="http://schemas.microsoft.com/office/drawing/2014/main" val="2189237726"/>
                    </a:ext>
                  </a:extLst>
                </a:gridCol>
                <a:gridCol w="4636477">
                  <a:extLst>
                    <a:ext uri="{9D8B030D-6E8A-4147-A177-3AD203B41FA5}">
                      <a16:colId xmlns:a16="http://schemas.microsoft.com/office/drawing/2014/main" val="2300229793"/>
                    </a:ext>
                  </a:extLst>
                </a:gridCol>
                <a:gridCol w="1377462">
                  <a:extLst>
                    <a:ext uri="{9D8B030D-6E8A-4147-A177-3AD203B41FA5}">
                      <a16:colId xmlns:a16="http://schemas.microsoft.com/office/drawing/2014/main" val="3872706051"/>
                    </a:ext>
                  </a:extLst>
                </a:gridCol>
                <a:gridCol w="4566142">
                  <a:extLst>
                    <a:ext uri="{9D8B030D-6E8A-4147-A177-3AD203B41FA5}">
                      <a16:colId xmlns:a16="http://schemas.microsoft.com/office/drawing/2014/main" val="4133989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065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음수 플래그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플래그 설정 연산 결과 기록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GE[3:0]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SIMD greater - or - equal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34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Z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제로 플래그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플래그 설정 연산 결과 </a:t>
                      </a:r>
                      <a:r>
                        <a:rPr lang="en-US" altLang="ko-KR" dirty="0" smtClean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엔디안</a:t>
                      </a:r>
                      <a:r>
                        <a:rPr lang="ko-KR" altLang="en-US" dirty="0" smtClean="0"/>
                        <a:t> 제어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074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캐리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 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확실치 않은 </a:t>
                      </a:r>
                      <a:r>
                        <a:rPr lang="en-US" altLang="ko-KR" dirty="0" smtClean="0"/>
                        <a:t>abort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실행 안함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16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오버플로우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 경우</a:t>
                      </a:r>
                      <a:r>
                        <a:rPr lang="en-US" altLang="ko-KR" dirty="0" smtClean="0"/>
                        <a:t>, IRQ </a:t>
                      </a:r>
                      <a:r>
                        <a:rPr lang="ko-KR" altLang="en-US" dirty="0" smtClean="0"/>
                        <a:t>비활성화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47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포화 플래그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포화 시에 기록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경우</a:t>
                      </a:r>
                      <a:r>
                        <a:rPr lang="en-US" altLang="ko-KR" dirty="0" smtClean="0"/>
                        <a:t>, FIQ </a:t>
                      </a:r>
                      <a:r>
                        <a:rPr lang="ko-KR" altLang="en-US" dirty="0" smtClean="0"/>
                        <a:t>비활성화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647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J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경우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자바 실행 가능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일 경우</a:t>
                      </a:r>
                      <a:r>
                        <a:rPr lang="en-US" altLang="ko-KR" dirty="0" smtClean="0"/>
                        <a:t>, Thumb</a:t>
                      </a:r>
                      <a:r>
                        <a:rPr lang="en-US" altLang="ko-KR" baseline="0" dirty="0" smtClean="0"/>
                        <a:t> / 0</a:t>
                      </a:r>
                      <a:r>
                        <a:rPr lang="ko-KR" altLang="en-US" baseline="0" dirty="0" smtClean="0"/>
                        <a:t>일 경우</a:t>
                      </a:r>
                      <a:r>
                        <a:rPr lang="en-US" altLang="ko-KR" baseline="0" dirty="0" smtClean="0"/>
                        <a:t>, ARM </a:t>
                      </a:r>
                      <a:r>
                        <a:rPr lang="ko-KR" altLang="en-US" baseline="0" dirty="0" smtClean="0"/>
                        <a:t>상태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174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예비용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프로세서 모드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11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8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ko-KR" altLang="en-US" dirty="0" err="1" smtClean="0"/>
              <a:t>인스트럭션</a:t>
            </a:r>
            <a:r>
              <a:rPr lang="ko-KR" altLang="en-US" dirty="0" smtClean="0"/>
              <a:t> 세트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load-store </a:t>
            </a:r>
            <a:r>
              <a:rPr lang="ko-KR" altLang="en-US" dirty="0" err="1" smtClean="0"/>
              <a:t>아키텍쳐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3-address data processing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다수의 레지스터를 대상으로 </a:t>
            </a:r>
            <a:r>
              <a:rPr lang="en-US" altLang="ko-KR" dirty="0" smtClean="0"/>
              <a:t>load-store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소스파일 규격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작성</a:t>
            </a:r>
            <a:r>
              <a:rPr lang="en-US" altLang="ko-KR" dirty="0" smtClean="0"/>
              <a:t>: C </a:t>
            </a:r>
            <a:r>
              <a:rPr lang="ko-KR" altLang="en-US" dirty="0" smtClean="0"/>
              <a:t>또는 어셈블리어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컴파일</a:t>
            </a:r>
            <a:r>
              <a:rPr lang="en-US" altLang="ko-KR" dirty="0" smtClean="0"/>
              <a:t>: ARM </a:t>
            </a:r>
            <a:r>
              <a:rPr lang="ko-KR" altLang="en-US" dirty="0" smtClean="0"/>
              <a:t>오브젝트 포맷</a:t>
            </a:r>
            <a:r>
              <a:rPr lang="en-US" altLang="ko-KR" dirty="0" smtClean="0"/>
              <a:t>(.</a:t>
            </a:r>
            <a:r>
              <a:rPr lang="ko-KR" altLang="en-US" dirty="0" smtClean="0"/>
              <a:t>맬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링크</a:t>
            </a:r>
            <a:r>
              <a:rPr lang="en-US" altLang="ko-KR" dirty="0" smtClean="0"/>
              <a:t>: ARM </a:t>
            </a:r>
            <a:r>
              <a:rPr lang="ko-KR" altLang="en-US" dirty="0" smtClean="0"/>
              <a:t>이미지 포맷</a:t>
            </a:r>
            <a:r>
              <a:rPr lang="en-US" altLang="ko-KR" dirty="0" smtClean="0"/>
              <a:t>(.</a:t>
            </a:r>
            <a:r>
              <a:rPr lang="en-US" altLang="ko-KR" dirty="0" err="1" smtClean="0"/>
              <a:t>aif</a:t>
            </a:r>
            <a:r>
              <a:rPr lang="en-US" altLang="ko-KR" dirty="0" smtClean="0"/>
              <a:t>) </a:t>
            </a:r>
            <a:r>
              <a:rPr lang="ko-KR" altLang="en-US" dirty="0" smtClean="0"/>
              <a:t>파일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이미지 파일은 </a:t>
            </a:r>
            <a:r>
              <a:rPr lang="en-US" altLang="ko-KR" dirty="0" smtClean="0"/>
              <a:t>ARM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디버거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ARMsd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디버깅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840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ARM C </a:t>
            </a:r>
            <a:r>
              <a:rPr lang="ko-KR" altLang="en-US" dirty="0" smtClean="0"/>
              <a:t>컴파일러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ANSI C </a:t>
            </a:r>
            <a:r>
              <a:rPr lang="ko-KR" altLang="en-US" dirty="0" smtClean="0"/>
              <a:t>기준을 따름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외부 함수 </a:t>
            </a:r>
            <a:r>
              <a:rPr lang="en-US" altLang="ko-KR" dirty="0" smtClean="0"/>
              <a:t>ARM </a:t>
            </a:r>
            <a:r>
              <a:rPr lang="ko-KR" altLang="en-US" dirty="0" err="1" smtClean="0"/>
              <a:t>프로시져</a:t>
            </a:r>
            <a:r>
              <a:rPr lang="ko-KR" altLang="en-US" dirty="0" smtClean="0"/>
              <a:t> 호출 함수 사용 가능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ARM </a:t>
            </a:r>
            <a:r>
              <a:rPr lang="ko-KR" altLang="en-US" dirty="0" smtClean="0"/>
              <a:t>오브젝트 포맷 대신 어셈블리 소스 출력 가능</a:t>
            </a:r>
            <a:endParaRPr lang="en-US" altLang="ko-KR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en-US" altLang="ko-KR" dirty="0" smtClean="0"/>
              <a:t>ARM </a:t>
            </a:r>
            <a:r>
              <a:rPr lang="ko-KR" altLang="en-US" dirty="0" err="1" smtClean="0"/>
              <a:t>링커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오브젝트 파일들을 모아 실행 가능한 프로그램을 생성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오브젝트 파일과 오브젝트 모듈간의 </a:t>
            </a:r>
            <a:r>
              <a:rPr lang="ko-KR" altLang="en-US" dirty="0" err="1" smtClean="0"/>
              <a:t>심볼릭</a:t>
            </a:r>
            <a:r>
              <a:rPr lang="ko-KR" altLang="en-US" dirty="0" smtClean="0"/>
              <a:t> 관계를 형성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406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ARM </a:t>
            </a:r>
            <a:r>
              <a:rPr lang="ko-KR" altLang="en-US" dirty="0" smtClean="0"/>
              <a:t>프로세서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smtClean="0"/>
              <a:t>레지스터 구조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개발환경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ARM </a:t>
            </a:r>
            <a:r>
              <a:rPr lang="ko-KR" altLang="en-US" dirty="0" smtClean="0"/>
              <a:t>프로세서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/>
              <a:t>A</a:t>
            </a:r>
            <a:r>
              <a:rPr lang="en-US" altLang="ko-KR" dirty="0" smtClean="0"/>
              <a:t>dvanced </a:t>
            </a:r>
            <a:r>
              <a:rPr lang="en-US" altLang="ko-KR" b="1" dirty="0" smtClean="0"/>
              <a:t>R</a:t>
            </a:r>
            <a:r>
              <a:rPr lang="en-US" altLang="ko-KR" dirty="0" smtClean="0"/>
              <a:t>ISC </a:t>
            </a:r>
            <a:r>
              <a:rPr lang="en-US" altLang="ko-KR" b="1" dirty="0" smtClean="0"/>
              <a:t>M</a:t>
            </a:r>
            <a:r>
              <a:rPr lang="en-US" altLang="ko-KR" dirty="0" smtClean="0"/>
              <a:t>achine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임베디드</a:t>
            </a:r>
            <a:r>
              <a:rPr lang="ko-KR" altLang="en-US" dirty="0" smtClean="0"/>
              <a:t> 시스템에 자주 활용되는 프로세서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버클리 </a:t>
            </a:r>
            <a:r>
              <a:rPr lang="en-US" altLang="ko-KR" dirty="0" smtClean="0"/>
              <a:t>RISC I, II, Stanford MIPS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load-store </a:t>
            </a:r>
            <a:r>
              <a:rPr lang="ko-KR" altLang="en-US" dirty="0" err="1" smtClean="0"/>
              <a:t>아키텍쳐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32</a:t>
            </a:r>
            <a:r>
              <a:rPr lang="ko-KR" altLang="en-US" dirty="0" smtClean="0"/>
              <a:t>비트 </a:t>
            </a:r>
            <a:r>
              <a:rPr lang="ko-KR" altLang="en-US" dirty="0" err="1" smtClean="0"/>
              <a:t>인스트럭션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3-address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인스트럭션</a:t>
            </a:r>
            <a:r>
              <a:rPr lang="ko-KR" altLang="en-US" dirty="0" smtClean="0"/>
              <a:t> 규격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RISC </a:t>
            </a:r>
            <a:r>
              <a:rPr lang="ko-KR" altLang="en-US" b="1" dirty="0" smtClean="0">
                <a:solidFill>
                  <a:srgbClr val="FF0000"/>
                </a:solidFill>
              </a:rPr>
              <a:t>방식을 사용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ARM </a:t>
            </a:r>
            <a:r>
              <a:rPr lang="ko-KR" altLang="en-US" dirty="0"/>
              <a:t>프로세서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 smtClean="0"/>
              <a:t>CISC</a:t>
            </a:r>
          </a:p>
          <a:p>
            <a:pPr lvl="1"/>
            <a:r>
              <a:rPr lang="en-US" altLang="ko-KR" dirty="0" smtClean="0"/>
              <a:t>Complex Instruction Set Computer</a:t>
            </a:r>
          </a:p>
          <a:p>
            <a:pPr lvl="1"/>
            <a:r>
              <a:rPr lang="ko-KR" altLang="en-US" dirty="0" smtClean="0"/>
              <a:t>명령어의 길이가 길고 연산이 복잡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RISC</a:t>
            </a:r>
          </a:p>
          <a:p>
            <a:pPr lvl="1"/>
            <a:r>
              <a:rPr lang="en-US" altLang="ko-KR" dirty="0" smtClean="0"/>
              <a:t>Reduced Instruction Set Computer</a:t>
            </a:r>
          </a:p>
          <a:p>
            <a:pPr lvl="1"/>
            <a:r>
              <a:rPr lang="ko-KR" altLang="en-US" dirty="0" smtClean="0"/>
              <a:t>명령어 길이가 </a:t>
            </a:r>
            <a:r>
              <a:rPr lang="en-US" altLang="ko-KR" b="1" dirty="0" smtClean="0">
                <a:solidFill>
                  <a:srgbClr val="FF0000"/>
                </a:solidFill>
              </a:rPr>
              <a:t>16, 32</a:t>
            </a:r>
            <a:r>
              <a:rPr lang="ko-KR" altLang="en-US" b="1" dirty="0" smtClean="0">
                <a:solidFill>
                  <a:srgbClr val="FF0000"/>
                </a:solidFill>
              </a:rPr>
              <a:t>비트로 균일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명령어의 실행 사이클 </a:t>
            </a:r>
            <a:r>
              <a:rPr lang="en-US" altLang="ko-KR" b="1" dirty="0" smtClean="0">
                <a:solidFill>
                  <a:srgbClr val="FF0000"/>
                </a:solidFill>
              </a:rPr>
              <a:t>1</a:t>
            </a:r>
            <a:r>
              <a:rPr lang="ko-KR" altLang="en-US" b="1" dirty="0" smtClean="0">
                <a:solidFill>
                  <a:srgbClr val="FF0000"/>
                </a:solidFill>
              </a:rPr>
              <a:t>사이클로 균일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범용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레지스터</a:t>
            </a:r>
            <a:r>
              <a:rPr lang="en-US" altLang="ko-KR" dirty="0" smtClean="0"/>
              <a:t>(GPR)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약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인스트럭션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91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ARM </a:t>
            </a:r>
            <a:r>
              <a:rPr lang="ko-KR" altLang="en-US" dirty="0" smtClean="0"/>
              <a:t>프로세서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04" t="15056" r="20904"/>
          <a:stretch/>
        </p:blipFill>
        <p:spPr>
          <a:xfrm>
            <a:off x="3830515" y="1200744"/>
            <a:ext cx="4530970" cy="496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64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레지스터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총 </a:t>
            </a:r>
            <a:r>
              <a:rPr lang="en-US" altLang="ko-KR" b="1" dirty="0" smtClean="0">
                <a:solidFill>
                  <a:srgbClr val="FF0000"/>
                </a:solidFill>
              </a:rPr>
              <a:t>37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r>
              <a:rPr lang="ko-KR" altLang="en-US" dirty="0" smtClean="0"/>
              <a:t>의 레지스터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모두 </a:t>
            </a:r>
            <a:r>
              <a:rPr lang="en-US" altLang="ko-KR" b="1" dirty="0" smtClean="0">
                <a:solidFill>
                  <a:srgbClr val="FF0000"/>
                </a:solidFill>
              </a:rPr>
              <a:t>32</a:t>
            </a:r>
            <a:r>
              <a:rPr lang="ko-KR" altLang="en-US" b="1" dirty="0" smtClean="0">
                <a:solidFill>
                  <a:srgbClr val="FF0000"/>
                </a:solidFill>
              </a:rPr>
              <a:t>비트</a:t>
            </a:r>
            <a:r>
              <a:rPr lang="ko-KR" altLang="en-US" dirty="0" smtClean="0"/>
              <a:t>로 동일한 크기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사용 가능한 레지스터는 </a:t>
            </a:r>
            <a:r>
              <a:rPr lang="en-US" altLang="ko-KR" b="1" dirty="0" smtClean="0">
                <a:solidFill>
                  <a:srgbClr val="FF0000"/>
                </a:solidFill>
              </a:rPr>
              <a:t>16 + 2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레지스터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데이터 레지스터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상태 레지스터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023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레지스터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총 </a:t>
            </a:r>
            <a:r>
              <a:rPr lang="en-US" altLang="ko-KR" b="1" dirty="0" smtClean="0">
                <a:solidFill>
                  <a:srgbClr val="FF0000"/>
                </a:solidFill>
              </a:rPr>
              <a:t>37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r>
              <a:rPr lang="ko-KR" altLang="en-US" dirty="0" smtClean="0"/>
              <a:t>의 레지스터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모두 </a:t>
            </a:r>
            <a:r>
              <a:rPr lang="en-US" altLang="ko-KR" b="1" dirty="0" smtClean="0">
                <a:solidFill>
                  <a:srgbClr val="FF0000"/>
                </a:solidFill>
              </a:rPr>
              <a:t>32</a:t>
            </a:r>
            <a:r>
              <a:rPr lang="ko-KR" altLang="en-US" b="1" dirty="0" smtClean="0">
                <a:solidFill>
                  <a:srgbClr val="FF0000"/>
                </a:solidFill>
              </a:rPr>
              <a:t>비트</a:t>
            </a:r>
            <a:r>
              <a:rPr lang="ko-KR" altLang="en-US" dirty="0" smtClean="0"/>
              <a:t>로 동일한 크기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사용 가능한 레지스터는 </a:t>
            </a:r>
            <a:r>
              <a:rPr lang="en-US" altLang="ko-KR" b="1" dirty="0" smtClean="0">
                <a:solidFill>
                  <a:srgbClr val="FF0000"/>
                </a:solidFill>
              </a:rPr>
              <a:t>16 + 2</a:t>
            </a:r>
            <a:r>
              <a:rPr lang="ko-KR" altLang="en-US" b="1" dirty="0" smtClean="0">
                <a:solidFill>
                  <a:srgbClr val="FF0000"/>
                </a:solidFill>
              </a:rPr>
              <a:t>개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레지스터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데이터 레지스터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상태 레지스터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4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레지스터 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smtClean="0"/>
              <a:t>데이터 레지스터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R0 ~ R15</a:t>
            </a:r>
            <a:r>
              <a:rPr lang="ko-KR" altLang="en-US" dirty="0" smtClean="0"/>
              <a:t>까지의 레지스터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dirty="0" smtClean="0"/>
              <a:t>R13, R14, R15</a:t>
            </a:r>
            <a:r>
              <a:rPr lang="ko-KR" altLang="en-US" dirty="0" smtClean="0"/>
              <a:t>는 특정 용도로 사용</a:t>
            </a:r>
            <a:endParaRPr lang="en-US" altLang="ko-KR" dirty="0" smtClean="0"/>
          </a:p>
          <a:p>
            <a:pPr lvl="1">
              <a:lnSpc>
                <a:spcPct val="110000"/>
              </a:lnSpc>
            </a:pPr>
            <a:r>
              <a:rPr lang="en-US" altLang="ko-KR" b="1" dirty="0" smtClean="0"/>
              <a:t>R13: </a:t>
            </a:r>
            <a:r>
              <a:rPr lang="ko-KR" altLang="en-US" b="1" dirty="0" smtClean="0"/>
              <a:t>스택 포인터</a:t>
            </a:r>
            <a:endParaRPr lang="en-US" altLang="ko-KR" b="1" dirty="0" smtClean="0"/>
          </a:p>
          <a:p>
            <a:pPr lvl="1">
              <a:lnSpc>
                <a:spcPct val="110000"/>
              </a:lnSpc>
            </a:pPr>
            <a:r>
              <a:rPr lang="en-US" altLang="ko-KR" b="1" dirty="0" smtClean="0"/>
              <a:t>R14: </a:t>
            </a:r>
            <a:r>
              <a:rPr lang="ko-KR" altLang="en-US" b="1" dirty="0" smtClean="0"/>
              <a:t>링크 레지스터</a:t>
            </a:r>
            <a:endParaRPr lang="en-US" altLang="ko-KR" b="1" dirty="0" smtClean="0"/>
          </a:p>
          <a:p>
            <a:pPr lvl="1">
              <a:lnSpc>
                <a:spcPct val="110000"/>
              </a:lnSpc>
            </a:pPr>
            <a:r>
              <a:rPr lang="en-US" altLang="ko-KR" b="1" dirty="0" smtClean="0"/>
              <a:t>R15: </a:t>
            </a:r>
            <a:r>
              <a:rPr lang="ko-KR" altLang="en-US" b="1" dirty="0" smtClean="0"/>
              <a:t>프로그램 카운터</a:t>
            </a:r>
            <a:endParaRPr lang="en-US" altLang="ko-KR" b="1" dirty="0" smtClean="0"/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R13, R14</a:t>
            </a:r>
            <a:r>
              <a:rPr lang="ko-KR" altLang="en-US" b="1" dirty="0" smtClean="0">
                <a:solidFill>
                  <a:srgbClr val="FF0000"/>
                </a:solidFill>
              </a:rPr>
              <a:t>는 </a:t>
            </a:r>
            <a:r>
              <a:rPr lang="en-US" altLang="ko-KR" b="1" dirty="0" smtClean="0">
                <a:solidFill>
                  <a:srgbClr val="FF0000"/>
                </a:solidFill>
              </a:rPr>
              <a:t>GPR</a:t>
            </a:r>
            <a:r>
              <a:rPr lang="ko-KR" altLang="en-US" dirty="0" smtClean="0"/>
              <a:t>로도 사용 가능</a:t>
            </a:r>
            <a:endParaRPr lang="en-US" altLang="ko-KR" dirty="0" smtClean="0"/>
          </a:p>
          <a:p>
            <a:pPr>
              <a:lnSpc>
                <a:spcPct val="11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R0</a:t>
            </a:r>
            <a:r>
              <a:rPr lang="ko-KR" altLang="en-US" b="1" dirty="0" smtClean="0">
                <a:solidFill>
                  <a:srgbClr val="FF0000"/>
                </a:solidFill>
              </a:rPr>
              <a:t>를 사용하는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인스트럭션</a:t>
            </a:r>
            <a:r>
              <a:rPr lang="ko-KR" altLang="en-US" dirty="0" err="1" smtClean="0"/>
              <a:t>은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다른 </a:t>
            </a:r>
            <a:r>
              <a:rPr lang="en-US" altLang="ko-KR" b="1" dirty="0" smtClean="0">
                <a:solidFill>
                  <a:srgbClr val="FF0000"/>
                </a:solidFill>
              </a:rPr>
              <a:t>GPR(R1 ~ R13)</a:t>
            </a:r>
            <a:r>
              <a:rPr lang="ko-KR" altLang="en-US" dirty="0" smtClean="0"/>
              <a:t>과 조합 가능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7340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50000"/>
              </a:lnSpc>
            </a:pPr>
            <a:r>
              <a:rPr lang="ko-KR" altLang="en-US" dirty="0" smtClean="0"/>
              <a:t>상태 레지스터</a:t>
            </a:r>
            <a:endParaRPr lang="en-US" altLang="ko-KR" dirty="0" smtClean="0"/>
          </a:p>
          <a:p>
            <a:pPr>
              <a:lnSpc>
                <a:spcPct val="250000"/>
              </a:lnSpc>
            </a:pPr>
            <a:r>
              <a:rPr lang="en-US" altLang="ko-KR" dirty="0" smtClean="0"/>
              <a:t>CPSR(Current Program Status Register)</a:t>
            </a:r>
          </a:p>
          <a:p>
            <a:pPr>
              <a:lnSpc>
                <a:spcPct val="250000"/>
              </a:lnSpc>
            </a:pPr>
            <a:r>
              <a:rPr lang="en-US" altLang="ko-KR" dirty="0" smtClean="0"/>
              <a:t>SPSR(Saved Program Status Register)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03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410</Words>
  <Application>Microsoft Office PowerPoint</Application>
  <PresentationFormat>와이드스크린</PresentationFormat>
  <Paragraphs>104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함초롬돋움</vt:lpstr>
      <vt:lpstr>Arial</vt:lpstr>
      <vt:lpstr>CryptoCraft 테마</vt:lpstr>
      <vt:lpstr>제목 테마</vt:lpstr>
      <vt:lpstr>ARM 프로세서</vt:lpstr>
      <vt:lpstr>PowerPoint 프레젠테이션</vt:lpstr>
      <vt:lpstr> ARM 프로세서</vt:lpstr>
      <vt:lpstr> ARM 프로세서</vt:lpstr>
      <vt:lpstr> ARM 프로세서</vt:lpstr>
      <vt:lpstr> 레지스터 구조</vt:lpstr>
      <vt:lpstr> 레지스터 구조</vt:lpstr>
      <vt:lpstr> 레지스터 구조</vt:lpstr>
      <vt:lpstr> 레지스터 구조</vt:lpstr>
      <vt:lpstr> 레지스터 구조</vt:lpstr>
      <vt:lpstr> 개발환경</vt:lpstr>
      <vt:lpstr> 개발환경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48</cp:revision>
  <dcterms:created xsi:type="dcterms:W3CDTF">2019-03-05T04:29:07Z</dcterms:created>
  <dcterms:modified xsi:type="dcterms:W3CDTF">2020-01-26T10:34:36Z</dcterms:modified>
</cp:coreProperties>
</file>