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325" r:id="rId4"/>
    <p:sldId id="326" r:id="rId5"/>
    <p:sldId id="327" r:id="rId6"/>
    <p:sldId id="328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ygEhMhC4l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https://youtu.be/fygEhMhC4lA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패킷 입출력 파형을 통한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웹사이트 </a:t>
            </a:r>
            <a:r>
              <a:rPr lang="ko-KR" altLang="en-US" sz="4000" dirty="0" err="1" smtClean="0"/>
              <a:t>핑거프린팅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테스트 데이터도 같은 방식으로 수집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사이트별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전체 </a:t>
            </a:r>
            <a:r>
              <a:rPr lang="en-US" altLang="ko-KR" dirty="0" smtClean="0"/>
              <a:t>60</a:t>
            </a:r>
            <a:r>
              <a:rPr lang="ko-KR" altLang="en-US" dirty="0" smtClean="0"/>
              <a:t>개 수집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21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2.2.0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57086"/>
              </p:ext>
            </p:extLst>
          </p:nvPr>
        </p:nvGraphicFramePr>
        <p:xfrm>
          <a:off x="4587532" y="1418660"/>
          <a:ext cx="3887791" cy="4093867"/>
        </p:xfrm>
        <a:graphic>
          <a:graphicData uri="http://schemas.openxmlformats.org/drawingml/2006/table">
            <a:tbl>
              <a:tblPr/>
              <a:tblGrid>
                <a:gridCol w="576211">
                  <a:extLst>
                    <a:ext uri="{9D8B030D-6E8A-4147-A177-3AD203B41FA5}">
                      <a16:colId xmlns:a16="http://schemas.microsoft.com/office/drawing/2014/main" val="2034609360"/>
                    </a:ext>
                  </a:extLst>
                </a:gridCol>
                <a:gridCol w="1655790">
                  <a:extLst>
                    <a:ext uri="{9D8B030D-6E8A-4147-A177-3AD203B41FA5}">
                      <a16:colId xmlns:a16="http://schemas.microsoft.com/office/drawing/2014/main" val="2337318398"/>
                    </a:ext>
                  </a:extLst>
                </a:gridCol>
                <a:gridCol w="1655790">
                  <a:extLst>
                    <a:ext uri="{9D8B030D-6E8A-4147-A177-3AD203B41FA5}">
                      <a16:colId xmlns:a16="http://schemas.microsoft.com/office/drawing/2014/main" val="2898442059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epochs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loss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정확도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x100)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22759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1.7921119928359985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0.1666666716337204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772596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0.9970917701721191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0.5400000214576721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62637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0.20056971907615662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0.9044444561004639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06289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0.09928524494171143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0.9288889169692993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09790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20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0.12476327270269394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0.9644444584846497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70866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25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0.09282336384057999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0.9777777791023254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45444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30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0.10417622327804565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0.9844444394111633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19809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35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0.13557982444763184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0.9733333587646484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091885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40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0.1030362918972969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0.9688888788223267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37924"/>
                  </a:ext>
                </a:extLst>
              </a:tr>
              <a:tr h="368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45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0.1155698150396347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0.9755555391311646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531" marR="59531" marT="16458" marB="1645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609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42733" y="559399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에포크별</a:t>
            </a:r>
            <a:r>
              <a:rPr lang="ko-KR" altLang="en-US" dirty="0" smtClean="0"/>
              <a:t> 로스와 정확도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87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및 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테스트 결과 평균 </a:t>
            </a:r>
            <a:r>
              <a:rPr lang="en-US" altLang="ko-KR" dirty="0" smtClean="0"/>
              <a:t>66.7%</a:t>
            </a:r>
            <a:r>
              <a:rPr lang="ko-KR" altLang="en-US" dirty="0" smtClean="0"/>
              <a:t>의 정확성 기록</a:t>
            </a:r>
            <a:endParaRPr lang="en-US" altLang="ko-KR" dirty="0" smtClean="0"/>
          </a:p>
          <a:p>
            <a:r>
              <a:rPr lang="ko-KR" altLang="en-US" dirty="0" smtClean="0"/>
              <a:t>구글 검색과 구글 뉴스를 제외하면 높은 수준의 </a:t>
            </a:r>
            <a:r>
              <a:rPr lang="ko-KR" altLang="en-US" dirty="0" err="1" smtClean="0"/>
              <a:t>정탐율</a:t>
            </a:r>
            <a:r>
              <a:rPr lang="ko-KR" altLang="en-US" dirty="0" smtClean="0"/>
              <a:t> 기록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0936"/>
              </p:ext>
            </p:extLst>
          </p:nvPr>
        </p:nvGraphicFramePr>
        <p:xfrm>
          <a:off x="2246195" y="2543534"/>
          <a:ext cx="3252362" cy="2348206"/>
        </p:xfrm>
        <a:graphic>
          <a:graphicData uri="http://schemas.openxmlformats.org/drawingml/2006/table">
            <a:tbl>
              <a:tblPr/>
              <a:tblGrid>
                <a:gridCol w="1626181">
                  <a:extLst>
                    <a:ext uri="{9D8B030D-6E8A-4147-A177-3AD203B41FA5}">
                      <a16:colId xmlns:a16="http://schemas.microsoft.com/office/drawing/2014/main" val="1904894142"/>
                    </a:ext>
                  </a:extLst>
                </a:gridCol>
                <a:gridCol w="1626181">
                  <a:extLst>
                    <a:ext uri="{9D8B030D-6E8A-4147-A177-3AD203B41FA5}">
                      <a16:colId xmlns:a16="http://schemas.microsoft.com/office/drawing/2014/main" val="1726567218"/>
                    </a:ext>
                  </a:extLst>
                </a:gridCol>
              </a:tblGrid>
              <a:tr h="2946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웹사이트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정확성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787682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0/10 (0%)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80117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maps.google.com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5/10 (50%)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66233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meet.google.com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10/10 (100%)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05667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news.google.com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9/10 (90%)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26920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play.google.com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10/10 (100%)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301683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youtube.com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6/10 (60%)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2359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00622"/>
              </p:ext>
            </p:extLst>
          </p:nvPr>
        </p:nvGraphicFramePr>
        <p:xfrm>
          <a:off x="5868961" y="2543534"/>
          <a:ext cx="3252362" cy="2348206"/>
        </p:xfrm>
        <a:graphic>
          <a:graphicData uri="http://schemas.openxmlformats.org/drawingml/2006/table">
            <a:tbl>
              <a:tblPr/>
              <a:tblGrid>
                <a:gridCol w="1626181">
                  <a:extLst>
                    <a:ext uri="{9D8B030D-6E8A-4147-A177-3AD203B41FA5}">
                      <a16:colId xmlns:a16="http://schemas.microsoft.com/office/drawing/2014/main" val="2255865391"/>
                    </a:ext>
                  </a:extLst>
                </a:gridCol>
                <a:gridCol w="1626181">
                  <a:extLst>
                    <a:ext uri="{9D8B030D-6E8A-4147-A177-3AD203B41FA5}">
                      <a16:colId xmlns:a16="http://schemas.microsoft.com/office/drawing/2014/main" val="284253152"/>
                    </a:ext>
                  </a:extLst>
                </a:gridCol>
              </a:tblGrid>
              <a:tr h="2946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웹사이트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탐지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정탐률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20658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4 (0/4, 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017777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maps.google.com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5 (5/5, 100%)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920968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meet.google.com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10 (10/10, 100%)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680242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news.google.com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24 (10/24, 41.7%)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89122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play.google.com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11 (10/11, 90%)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099854"/>
                  </a:ext>
                </a:extLst>
              </a:tr>
              <a:tr h="29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youtube.com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6 (6/6, 100%)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495" marR="77495" marT="21425" marB="214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3617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70902" y="495517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테스트 결과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9084" y="4955177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탐지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88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향후 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논문에서의 방식을 다양한 서비스에 이용하는 것을 기대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파형이 비슷한 웹사이트들에 대한 추가적인 분석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수집 조건의 다변화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58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A </a:t>
            </a:r>
            <a:r>
              <a:rPr lang="en-US" altLang="ko-KR" dirty="0"/>
              <a:t>Hintz, “Fingerprinting websites using traffic analysis”, International Workshop on Privacy Enhancing Technologies, 2002</a:t>
            </a:r>
          </a:p>
          <a:p>
            <a:pPr fontAlgn="base"/>
            <a:r>
              <a:rPr lang="en-US" altLang="ko-KR" dirty="0" smtClean="0"/>
              <a:t>T </a:t>
            </a:r>
            <a:r>
              <a:rPr lang="en-US" altLang="ko-KR" dirty="0"/>
              <a:t>Wang, I Goldberg, “Improved website fingerprinting on Tor”, WPES’13, 2013</a:t>
            </a:r>
          </a:p>
          <a:p>
            <a:pPr fontAlgn="base"/>
            <a:r>
              <a:rPr lang="en-US" altLang="ko-KR" dirty="0" err="1" smtClean="0"/>
              <a:t>Meng</a:t>
            </a:r>
            <a:r>
              <a:rPr lang="en-US" altLang="ko-KR" dirty="0" smtClean="0"/>
              <a:t> </a:t>
            </a:r>
            <a:r>
              <a:rPr lang="en-US" altLang="ko-KR" dirty="0"/>
              <a:t>Shen, </a:t>
            </a:r>
            <a:r>
              <a:rPr lang="en-US" altLang="ko-KR" dirty="0" err="1"/>
              <a:t>Yiting</a:t>
            </a:r>
            <a:r>
              <a:rPr lang="en-US" altLang="ko-KR" dirty="0"/>
              <a:t> Liu, </a:t>
            </a:r>
            <a:r>
              <a:rPr lang="en-US" altLang="ko-KR" dirty="0" err="1"/>
              <a:t>Siqi</a:t>
            </a:r>
            <a:r>
              <a:rPr lang="en-US" altLang="ko-KR" dirty="0"/>
              <a:t> Chen, </a:t>
            </a:r>
            <a:r>
              <a:rPr lang="en-US" altLang="ko-KR" dirty="0" err="1"/>
              <a:t>Liehuang</a:t>
            </a:r>
            <a:r>
              <a:rPr lang="en-US" altLang="ko-KR" dirty="0"/>
              <a:t> Zhu, </a:t>
            </a:r>
            <a:r>
              <a:rPr lang="en-US" altLang="ko-KR" dirty="0" err="1"/>
              <a:t>Yuchao</a:t>
            </a:r>
            <a:r>
              <a:rPr lang="en-US" altLang="ko-KR" dirty="0"/>
              <a:t> Zhang, “Webpage Fingerprinting Using Only Packet Length Information”, ICC 2019, 2019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87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최근 다양한 종류의 웹사이트 </a:t>
            </a:r>
            <a:r>
              <a:rPr lang="ko-KR" altLang="en-US" dirty="0" err="1" smtClean="0"/>
              <a:t>핑거프린팅이</a:t>
            </a:r>
            <a:r>
              <a:rPr lang="ko-KR" altLang="en-US" dirty="0" smtClean="0"/>
              <a:t> 발달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맞춤 광고나 해킹 등에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73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기존에는 브라우저 쿠키 등을 통해 진행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최근에는 브라우저 암호화가 강화되어 다른 방법이 필요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논문에서는 짧은 시간 내에 </a:t>
            </a:r>
            <a:r>
              <a:rPr lang="ko-KR" altLang="en-US" dirty="0" err="1" smtClean="0"/>
              <a:t>캡처된</a:t>
            </a:r>
            <a:r>
              <a:rPr lang="ko-KR" altLang="en-US" dirty="0" smtClean="0"/>
              <a:t> 사용자 </a:t>
            </a:r>
            <a:r>
              <a:rPr lang="ko-KR" altLang="en-US" dirty="0" err="1" smtClean="0"/>
              <a:t>패킷으로부터의</a:t>
            </a:r>
            <a:r>
              <a:rPr lang="ko-KR" altLang="en-US" dirty="0" smtClean="0"/>
              <a:t> 파형을 통해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1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 </a:t>
            </a:r>
            <a:r>
              <a:rPr lang="en-US" altLang="ko-KR" dirty="0"/>
              <a:t>Wang, I Goldberg, “Improved website fingerprinting on Tor”, WPES’13, 2013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특정 형태의 문자열로 변환한 뒤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핑거프린팅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6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Meng</a:t>
            </a:r>
            <a:r>
              <a:rPr lang="en-US" altLang="ko-KR" dirty="0" smtClean="0"/>
              <a:t> </a:t>
            </a:r>
            <a:r>
              <a:rPr lang="en-US" altLang="ko-KR" dirty="0"/>
              <a:t>Shen, </a:t>
            </a:r>
            <a:r>
              <a:rPr lang="en-US" altLang="ko-KR" dirty="0" err="1"/>
              <a:t>Yiting</a:t>
            </a:r>
            <a:r>
              <a:rPr lang="en-US" altLang="ko-KR" dirty="0"/>
              <a:t> Liu, </a:t>
            </a:r>
            <a:r>
              <a:rPr lang="en-US" altLang="ko-KR" dirty="0" err="1"/>
              <a:t>Siqi</a:t>
            </a:r>
            <a:r>
              <a:rPr lang="en-US" altLang="ko-KR" dirty="0"/>
              <a:t> Chen, </a:t>
            </a:r>
            <a:r>
              <a:rPr lang="en-US" altLang="ko-KR" dirty="0" err="1"/>
              <a:t>Liehuang</a:t>
            </a:r>
            <a:r>
              <a:rPr lang="en-US" altLang="ko-KR" dirty="0"/>
              <a:t> Zhu, </a:t>
            </a:r>
            <a:r>
              <a:rPr lang="en-US" altLang="ko-KR" dirty="0" err="1"/>
              <a:t>Yuchao</a:t>
            </a:r>
            <a:r>
              <a:rPr lang="en-US" altLang="ko-KR" dirty="0"/>
              <a:t> Zhang, “Webpage Fingerprinting Using Only Packet Length Information”, ICC 2019, 2019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패킷 길이 정보만을 이용하여 </a:t>
            </a:r>
            <a:r>
              <a:rPr lang="ko-KR" altLang="en-US" dirty="0" err="1" smtClean="0"/>
              <a:t>핑거프린팅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02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OS: Ubuntu 18.04 LTS</a:t>
            </a:r>
          </a:p>
          <a:p>
            <a:endParaRPr lang="en-US" altLang="ko-KR" dirty="0"/>
          </a:p>
          <a:p>
            <a:r>
              <a:rPr lang="en-US" altLang="ko-KR" dirty="0" smtClean="0"/>
              <a:t>Capture Program: 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 4.9.3 (</a:t>
            </a:r>
            <a:r>
              <a:rPr lang="en-US" altLang="ko-KR" dirty="0" err="1" smtClean="0"/>
              <a:t>libpcap</a:t>
            </a:r>
            <a:r>
              <a:rPr lang="en-US" altLang="ko-KR" dirty="0" smtClean="0"/>
              <a:t> 1.8.1)</a:t>
            </a:r>
          </a:p>
          <a:p>
            <a:endParaRPr lang="en-US" altLang="ko-KR" dirty="0" smtClean="0"/>
          </a:p>
          <a:p>
            <a:r>
              <a:rPr lang="ko-KR" altLang="en-US" dirty="0"/>
              <a:t>수집 자동화를 위해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3.6.9</a:t>
            </a:r>
          </a:p>
          <a:p>
            <a:endParaRPr lang="en-US" altLang="ko-KR" dirty="0"/>
          </a:p>
          <a:p>
            <a:r>
              <a:rPr lang="en-US" altLang="ko-KR" dirty="0"/>
              <a:t>Selenium: 3.141.1</a:t>
            </a:r>
          </a:p>
          <a:p>
            <a:endParaRPr lang="en-US" altLang="ko-KR" dirty="0"/>
          </a:p>
          <a:p>
            <a:r>
              <a:rPr lang="en-US" altLang="ko-KR" dirty="0"/>
              <a:t>Chrome: 86.0.4240.22 (secret mode)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7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코드 상에서 </a:t>
            </a:r>
            <a:r>
              <a:rPr lang="en-US" altLang="ko-KR" dirty="0" err="1" smtClean="0"/>
              <a:t>tcpdump</a:t>
            </a:r>
            <a:r>
              <a:rPr lang="ko-KR" altLang="en-US" dirty="0" smtClean="0"/>
              <a:t>를 이용하는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파일을 실행시켜서 수집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셀레니움을</a:t>
            </a:r>
            <a:r>
              <a:rPr lang="ko-KR" altLang="en-US" dirty="0" smtClean="0"/>
              <a:t> 통해 브라우저를 </a:t>
            </a:r>
            <a:r>
              <a:rPr lang="ko-KR" altLang="en-US" dirty="0" err="1" smtClean="0"/>
              <a:t>구동시키고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추가로 터미널을 열어 수집 프로그램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05" y="3104896"/>
            <a:ext cx="4242875" cy="2681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88" y="4080834"/>
            <a:ext cx="4533401" cy="17058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732751" y="577033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메인 프로그램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09069" y="577033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수집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7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구글 서비스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이용하여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구글 검색</a:t>
            </a:r>
            <a:endParaRPr lang="en-US" altLang="ko-KR" dirty="0" smtClean="0"/>
          </a:p>
          <a:p>
            <a:r>
              <a:rPr lang="ko-KR" altLang="en-US" dirty="0" smtClean="0"/>
              <a:t>구글 지도</a:t>
            </a:r>
            <a:endParaRPr lang="en-US" altLang="ko-KR" dirty="0" smtClean="0"/>
          </a:p>
          <a:p>
            <a:r>
              <a:rPr lang="ko-KR" altLang="en-US" dirty="0" smtClean="0"/>
              <a:t>구글 </a:t>
            </a:r>
            <a:r>
              <a:rPr lang="en-US" altLang="ko-KR" dirty="0" smtClean="0"/>
              <a:t>Meet</a:t>
            </a:r>
          </a:p>
          <a:p>
            <a:r>
              <a:rPr lang="ko-KR" altLang="en-US" dirty="0" smtClean="0"/>
              <a:t>구글 뉴스</a:t>
            </a:r>
            <a:endParaRPr lang="en-US" altLang="ko-KR" dirty="0" smtClean="0"/>
          </a:p>
          <a:p>
            <a:r>
              <a:rPr lang="ko-KR" altLang="en-US" dirty="0" smtClean="0"/>
              <a:t>구글 플레이</a:t>
            </a:r>
            <a:endParaRPr lang="en-US" altLang="ko-KR" dirty="0" smtClean="0"/>
          </a:p>
          <a:p>
            <a:r>
              <a:rPr lang="ko-KR" altLang="en-US" dirty="0" smtClean="0"/>
              <a:t>유튜브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3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각 사이트를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초씩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 접속하여 </a:t>
            </a:r>
            <a:r>
              <a:rPr lang="ko-KR" altLang="en-US" dirty="0" err="1" smtClean="0"/>
              <a:t>사이트별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파형을 위해 </a:t>
            </a:r>
            <a:r>
              <a:rPr lang="en-US" altLang="ko-KR" dirty="0" err="1" smtClean="0"/>
              <a:t>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그래프로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입출력 길이를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나타낸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구간에 대한 입출력 길이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038012" y="2843349"/>
            <a:ext cx="3197285" cy="2759834"/>
            <a:chOff x="8038012" y="2843349"/>
            <a:chExt cx="3197285" cy="2759834"/>
          </a:xfrm>
        </p:grpSpPr>
        <p:pic>
          <p:nvPicPr>
            <p:cNvPr id="1025" name="_x250554568" descr="EMB000026180aa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8"/>
            <a:stretch>
              <a:fillRect/>
            </a:stretch>
          </p:blipFill>
          <p:spPr bwMode="auto">
            <a:xfrm>
              <a:off x="8038012" y="2843349"/>
              <a:ext cx="3197285" cy="2503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612777" y="5233851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google.com</a:t>
              </a:r>
              <a:r>
                <a:rPr lang="ko-KR" altLang="en-US" dirty="0" smtClean="0"/>
                <a:t>의 파형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966503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492</Words>
  <Application>Microsoft Office PowerPoint</Application>
  <PresentationFormat>와이드스크린</PresentationFormat>
  <Paragraphs>172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한양신명조</vt:lpstr>
      <vt:lpstr>함초롬돋움</vt:lpstr>
      <vt:lpstr>Arial</vt:lpstr>
      <vt:lpstr>CryptoCraft 테마</vt:lpstr>
      <vt:lpstr>제목 테마</vt:lpstr>
      <vt:lpstr>패킷 입출력 파형을 통한 웹사이트 핑거프린팅</vt:lpstr>
      <vt:lpstr>서론</vt:lpstr>
      <vt:lpstr>서론</vt:lpstr>
      <vt:lpstr>관련 연구</vt:lpstr>
      <vt:lpstr>관련 연구</vt:lpstr>
      <vt:lpstr>데이터 수집</vt:lpstr>
      <vt:lpstr>데이터 수집</vt:lpstr>
      <vt:lpstr>데이터 수집</vt:lpstr>
      <vt:lpstr>데이터 수집</vt:lpstr>
      <vt:lpstr>데이터 수집</vt:lpstr>
      <vt:lpstr>학습</vt:lpstr>
      <vt:lpstr>테스트 및 결과</vt:lpstr>
      <vt:lpstr>결론 및 향후 연구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167</cp:revision>
  <dcterms:created xsi:type="dcterms:W3CDTF">2019-03-05T04:29:07Z</dcterms:created>
  <dcterms:modified xsi:type="dcterms:W3CDTF">2020-10-26T05:33:19Z</dcterms:modified>
</cp:coreProperties>
</file>