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187" autoAdjust="0"/>
    <p:restoredTop sz="99729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D3llSTTm0aU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 b="1">
                <a:hlinkClick r:id="rId2"/>
              </a:rPr>
              <a:t>https://youtu.be/D3llSTTm0aU</a:t>
            </a:r>
            <a:r>
              <a:rPr lang="ko-KR" altLang="en-US" b="1"/>
              <a:t> 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기반 </a:t>
            </a:r>
            <a:r>
              <a:rPr lang="en-US" altLang="ko-KR"/>
              <a:t>CAPTCHA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텍스트 기반 </a:t>
            </a:r>
            <a:r>
              <a:rPr lang="en-US" altLang="ko-KR" sz="2400"/>
              <a:t>CAPTCHA</a:t>
            </a:r>
            <a:r>
              <a:rPr lang="ko-KR" altLang="en-US" sz="2400"/>
              <a:t>를 공격하기 위한 </a:t>
            </a:r>
            <a:r>
              <a:rPr lang="ko-KR" altLang="en-US" sz="2400" b="1"/>
              <a:t>연구 </a:t>
            </a:r>
            <a:r>
              <a:rPr lang="en-US" altLang="ko-KR" sz="2400" b="1"/>
              <a:t>&amp;</a:t>
            </a:r>
            <a:r>
              <a:rPr lang="ko-KR" altLang="en-US" sz="2400" b="1"/>
              <a:t> 상용화 제품 </a:t>
            </a:r>
            <a:r>
              <a:rPr lang="en-US" altLang="ko-KR" sz="2400" b="1"/>
              <a:t>&amp;</a:t>
            </a:r>
            <a:r>
              <a:rPr lang="ko-KR" altLang="en-US" sz="2400" b="1"/>
              <a:t> 무료 </a:t>
            </a:r>
            <a:r>
              <a:rPr lang="en-US" altLang="ko-KR" sz="2400" b="1"/>
              <a:t>SW</a:t>
            </a:r>
            <a:r>
              <a:rPr lang="ko-KR" altLang="en-US" sz="2400" b="1"/>
              <a:t>개발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플랫폼에 상관없이 </a:t>
            </a:r>
            <a:r>
              <a:rPr lang="en-US" altLang="ko-KR" sz="2400" b="1"/>
              <a:t>CAPTCHA</a:t>
            </a:r>
            <a:r>
              <a:rPr lang="ko-KR" altLang="en-US" sz="2400" b="1"/>
              <a:t> 해결 </a:t>
            </a:r>
            <a:r>
              <a:rPr lang="en-US" altLang="ko-KR" sz="2400" b="1"/>
              <a:t>SW</a:t>
            </a:r>
            <a:r>
              <a:rPr lang="ko-KR" altLang="en-US" sz="2400"/>
              <a:t> 다수 존재</a:t>
            </a:r>
            <a:endParaRPr lang="ko-KR" altLang="en-US" sz="2400"/>
          </a:p>
          <a:p>
            <a:pPr lvl="1">
              <a:defRPr/>
            </a:pPr>
            <a:endParaRPr lang="ko-KR" altLang="en-US" sz="24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 웹사이트에서 사용되는 텍스트 기반 </a:t>
            </a:r>
            <a:r>
              <a:rPr lang="en-US" altLang="ko-KR" sz="2100" b="1">
                <a:solidFill>
                  <a:srgbClr val="ff0000"/>
                </a:solidFill>
              </a:rPr>
              <a:t>CAPTCHA</a:t>
            </a:r>
            <a:r>
              <a:rPr lang="ko-KR" altLang="en-US" sz="2100" b="1">
                <a:solidFill>
                  <a:srgbClr val="ff0000"/>
                </a:solidFill>
              </a:rPr>
              <a:t> 자동화 공격에 매우 취약</a:t>
            </a:r>
            <a:endParaRPr lang="ko-KR" altLang="en-US" sz="2100"/>
          </a:p>
          <a:p>
            <a:pPr marL="457200" lvl="1" indent="0">
              <a:buFont typeface="Wingdings"/>
              <a:buNone/>
              <a:defRPr/>
            </a:pP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/>
              <a:t>공격에 대한 연구가 지속됨으로써</a:t>
            </a:r>
            <a:r>
              <a:rPr lang="ko-KR" altLang="en-US" sz="2100" b="1">
                <a:solidFill>
                  <a:srgbClr val="ff0000"/>
                </a:solidFill>
              </a:rPr>
              <a:t> 더 높은 성공률과 시간 단축 가능성</a:t>
            </a:r>
            <a:r>
              <a:rPr lang="ko-KR" altLang="en-US" sz="2100"/>
              <a:t> 예상됨</a:t>
            </a:r>
            <a:r>
              <a:rPr lang="en-US" altLang="ko-KR" sz="2100"/>
              <a:t>.</a:t>
            </a:r>
            <a:endParaRPr lang="en-US" altLang="ko-KR" sz="2100"/>
          </a:p>
          <a:p>
            <a:pPr marL="299880" lvl="0" indent="-299880">
              <a:buFont typeface="Wingdings"/>
              <a:buChar char="ü"/>
              <a:defRPr/>
            </a:pP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오디오 기반 </a:t>
            </a: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62050"/>
            <a:ext cx="11369675" cy="505777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100"/>
              <a:t>시각 장애인 등 텍스트 기반의 </a:t>
            </a:r>
            <a:r>
              <a:rPr lang="en-US" altLang="ko-KR" sz="2100"/>
              <a:t>CAPTCHA</a:t>
            </a:r>
            <a:r>
              <a:rPr lang="ko-KR" altLang="en-US" sz="2100"/>
              <a:t>를 구별하기 힘든 경우의 보조수단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100"/>
              <a:t>인터넷 전화를 통해 스팸전화를 거는 </a:t>
            </a:r>
            <a:r>
              <a:rPr lang="en-US" altLang="ko-KR" sz="2100"/>
              <a:t>SPIT(Spam over Internet Telephony)</a:t>
            </a:r>
            <a:r>
              <a:rPr lang="ko-KR" altLang="en-US" sz="2100"/>
              <a:t> 막는 시스템에    사용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100"/>
              <a:t>문제 </a:t>
            </a:r>
            <a:r>
              <a:rPr lang="en-US" altLang="ko-KR" sz="2100"/>
              <a:t>+</a:t>
            </a:r>
            <a:r>
              <a:rPr lang="ko-KR" altLang="en-US" sz="2100"/>
              <a:t> 노이즈 포함된 음성 → 음성 입력 </a:t>
            </a:r>
            <a:r>
              <a:rPr lang="en-US" altLang="ko-KR" sz="2100"/>
              <a:t>,</a:t>
            </a:r>
            <a:r>
              <a:rPr lang="ko-KR" altLang="en-US" sz="2100"/>
              <a:t> 연산 결과 입력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100"/>
              <a:t>노이즈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ko-KR" altLang="en-US" sz="2100" b="1"/>
              <a:t>사람 </a:t>
            </a:r>
            <a:r>
              <a:rPr lang="en-US" altLang="ko-KR" sz="2100" b="1"/>
              <a:t>-</a:t>
            </a:r>
            <a:r>
              <a:rPr lang="ko-KR" altLang="en-US" sz="2100" b="1"/>
              <a:t> 인지 </a:t>
            </a:r>
            <a:r>
              <a:rPr lang="en-US" altLang="ko-KR" sz="2100" b="1"/>
              <a:t>X,</a:t>
            </a:r>
            <a:r>
              <a:rPr lang="ko-KR" altLang="en-US" sz="2100" b="1"/>
              <a:t> 봇 </a:t>
            </a:r>
            <a:r>
              <a:rPr lang="en-US" altLang="ko-KR" sz="2100" b="1"/>
              <a:t>-</a:t>
            </a:r>
            <a:r>
              <a:rPr lang="ko-KR" altLang="en-US" sz="2100" b="1"/>
              <a:t> 인지 </a:t>
            </a:r>
            <a:r>
              <a:rPr lang="en-US" altLang="ko-KR" sz="2100" b="1"/>
              <a:t>O</a:t>
            </a:r>
            <a:endParaRPr lang="en-US" altLang="ko-KR" sz="2100"/>
          </a:p>
          <a:p>
            <a:pPr lvl="0">
              <a:defRPr/>
            </a:pPr>
            <a:endParaRPr lang="en-US" altLang="ko-KR" sz="2100"/>
          </a:p>
          <a:p>
            <a:pPr lvl="0">
              <a:defRPr/>
            </a:pPr>
            <a:r>
              <a:rPr lang="ko-KR" altLang="en-US" sz="2100" b="1">
                <a:solidFill>
                  <a:srgbClr val="ff0000"/>
                </a:solidFill>
              </a:rPr>
              <a:t>자동화 공격 더 어렵게</a:t>
            </a:r>
            <a:r>
              <a:rPr lang="ko-KR" altLang="en-US" sz="2100">
                <a:solidFill>
                  <a:srgbClr val="ff0000"/>
                </a:solidFill>
              </a:rPr>
              <a:t> </a:t>
            </a:r>
            <a:endParaRPr lang="ko-KR" altLang="en-US" sz="2100"/>
          </a:p>
          <a:p>
            <a:pPr lvl="0">
              <a:defRPr/>
            </a:pPr>
            <a:endParaRPr lang="ko-KR" altLang="en-US" sz="2100" b="1"/>
          </a:p>
          <a:p>
            <a:pPr lvl="0">
              <a:defRPr/>
            </a:pPr>
            <a:r>
              <a:rPr lang="ko-KR" altLang="en-US" sz="2100" b="1"/>
              <a:t>오디오 기반 </a:t>
            </a:r>
            <a:r>
              <a:rPr lang="en-US" altLang="ko-KR" sz="2100" b="1"/>
              <a:t>CAPTCHA</a:t>
            </a:r>
            <a:r>
              <a:rPr lang="ko-KR" altLang="en-US" sz="2100" b="1"/>
              <a:t> 소요시간 </a:t>
            </a:r>
            <a:r>
              <a:rPr lang="en-US" altLang="ko-KR" sz="2100" b="1"/>
              <a:t>&gt;</a:t>
            </a:r>
            <a:r>
              <a:rPr lang="ko-KR" altLang="en-US" sz="2100" b="1"/>
              <a:t> 텍스트 기반 </a:t>
            </a:r>
            <a:r>
              <a:rPr lang="en-US" altLang="ko-KR" sz="2100" b="1"/>
              <a:t>CAPTCAH</a:t>
            </a:r>
            <a:r>
              <a:rPr lang="ko-KR" altLang="en-US" sz="2100" b="1"/>
              <a:t> 소요시간</a:t>
            </a:r>
            <a:endParaRPr lang="ko-KR" altLang="en-US" sz="2100" b="1"/>
          </a:p>
          <a:p>
            <a:pPr lvl="0">
              <a:defRPr/>
            </a:pPr>
            <a:endParaRPr lang="ko-KR" altLang="en-US" sz="2100" b="1"/>
          </a:p>
          <a:p>
            <a:pPr lvl="0">
              <a:defRPr/>
            </a:pPr>
            <a:r>
              <a:rPr lang="ko-KR" altLang="en-US" sz="2100"/>
              <a:t>여러 사람 목소리 이용</a:t>
            </a:r>
            <a:endParaRPr lang="ko-KR" altLang="en-US" sz="2100" b="1"/>
          </a:p>
          <a:p>
            <a:pPr marL="0" lvl="0" indent="0">
              <a:buNone/>
              <a:defRPr/>
            </a:pPr>
            <a:endParaRPr lang="ko-KR" altLang="en-US" sz="21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22662" y="3429000"/>
            <a:ext cx="3814975" cy="1606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오디오 기반 </a:t>
            </a:r>
            <a:r>
              <a:rPr lang="en-US" altLang="en-US"/>
              <a:t>CAPTCHA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62050"/>
            <a:ext cx="11369675" cy="5057775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 sz="2100"/>
          </a:p>
          <a:p>
            <a:pPr marL="0" lvl="0" indent="0">
              <a:buNone/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400"/>
              <a:t>음향 처리 기술 및 기계 학습의 발전</a:t>
            </a:r>
            <a:endParaRPr lang="ko-KR" altLang="en-US" sz="2400"/>
          </a:p>
          <a:p>
            <a:pPr marL="457200" lvl="1" indent="0">
              <a:buFont typeface="Wingdings"/>
              <a:buNone/>
              <a:defRPr/>
            </a:pPr>
            <a:r>
              <a:rPr lang="ko-KR" altLang="en-US" sz="2400"/>
              <a:t>→ 앞으로 자동화 공격을 위한 연구 지속될 것으로 예상</a:t>
            </a:r>
            <a:endParaRPr lang="ko-KR" altLang="en-US" sz="2400"/>
          </a:p>
          <a:p>
            <a:pPr lvl="0">
              <a:defRPr/>
            </a:pP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 b="1"/>
              <a:t>높은 성공률을 나타낼 것</a:t>
            </a:r>
            <a:r>
              <a:rPr lang="ko-KR" altLang="en-US" sz="2100"/>
              <a:t>으로 예상</a:t>
            </a:r>
            <a:endParaRPr lang="ko-KR" altLang="en-US" sz="2100"/>
          </a:p>
          <a:p>
            <a:pPr lvl="0">
              <a:defRPr/>
            </a:pPr>
            <a:endParaRPr lang="ko-KR" altLang="en-US" sz="2100"/>
          </a:p>
          <a:p>
            <a:pPr lvl="0">
              <a:defRPr/>
            </a:pPr>
            <a:r>
              <a:rPr lang="ko-KR" altLang="en-US" sz="2400"/>
              <a:t>기본적으로 </a:t>
            </a:r>
            <a:r>
              <a:rPr lang="ko-KR" altLang="en-US" sz="2400" b="1">
                <a:solidFill>
                  <a:srgbClr val="ff0000"/>
                </a:solidFill>
              </a:rPr>
              <a:t>선택할 수 있는 스페이스를 증가시킬 수 있는 연구</a:t>
            </a:r>
            <a:r>
              <a:rPr lang="ko-KR" altLang="en-US" sz="2400">
                <a:solidFill>
                  <a:srgbClr val="ff0000"/>
                </a:solidFill>
              </a:rPr>
              <a:t> </a:t>
            </a:r>
            <a:r>
              <a:rPr lang="ko-KR" altLang="en-US" sz="2400"/>
              <a:t>필요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이미지 기반 </a:t>
            </a:r>
            <a:r>
              <a:rPr lang="en-US" altLang="ko-KR"/>
              <a:t>C</a:t>
            </a:r>
            <a:r>
              <a:rPr lang="en-US" altLang="en-US"/>
              <a:t>APTCHA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/>
              <a:t>텍스트</a:t>
            </a:r>
            <a:r>
              <a:rPr lang="en-US" altLang="ko-KR" sz="2500"/>
              <a:t> &amp; </a:t>
            </a:r>
            <a:r>
              <a:rPr lang="ko-KR" altLang="en-US" sz="2500"/>
              <a:t>오디오 기반 </a:t>
            </a:r>
            <a:r>
              <a:rPr lang="en-US" altLang="ko-KR" sz="2500"/>
              <a:t>CAPTCHA</a:t>
            </a:r>
            <a:r>
              <a:rPr lang="ko-KR" altLang="en-US" sz="2500"/>
              <a:t>의 대안책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웹페이지의 캐시나 마우스의 움직임 정보를 이용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/>
              <a:t>추가적인 확인 필요시 이미지 기반 </a:t>
            </a:r>
            <a:r>
              <a:rPr lang="en-US" altLang="ko-KR" sz="2100"/>
              <a:t>CAPTCHA</a:t>
            </a:r>
            <a:r>
              <a:rPr lang="ko-KR" altLang="en-US" sz="2100"/>
              <a:t> 제공</a:t>
            </a: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/>
              <a:t>이미지 기반 </a:t>
            </a:r>
            <a:r>
              <a:rPr lang="en-US" altLang="ko-KR" sz="2100"/>
              <a:t>CAPTCHA</a:t>
            </a:r>
            <a:r>
              <a:rPr lang="ko-KR" altLang="en-US" sz="2100"/>
              <a:t> 해결 후 의심된다면</a:t>
            </a:r>
            <a:r>
              <a:rPr lang="en-US" altLang="ko-KR" sz="2100"/>
              <a:t>,</a:t>
            </a:r>
            <a:endParaRPr lang="en-US" altLang="ko-KR" sz="2100"/>
          </a:p>
          <a:p>
            <a:pPr marL="914400" lvl="2" indent="0">
              <a:buFont typeface="Wingdings"/>
              <a:buNone/>
              <a:defRPr/>
            </a:pPr>
            <a:r>
              <a:rPr lang="ko-KR" altLang="en-US" sz="2100"/>
              <a:t>→최종적으로</a:t>
            </a:r>
            <a:r>
              <a:rPr lang="en-US" altLang="ko-KR" sz="2100"/>
              <a:t>,</a:t>
            </a:r>
            <a:r>
              <a:rPr lang="ko-KR" altLang="en-US" sz="2100"/>
              <a:t> 텍스트 기반 </a:t>
            </a:r>
            <a:r>
              <a:rPr lang="en-US" altLang="ko-KR" sz="2100"/>
              <a:t>CAPTCHA</a:t>
            </a:r>
            <a:r>
              <a:rPr lang="ko-KR" altLang="en-US" sz="2100"/>
              <a:t>  주어짐</a:t>
            </a:r>
            <a:r>
              <a:rPr lang="en-US" altLang="ko-KR" sz="2100"/>
              <a:t>.</a:t>
            </a:r>
            <a:endParaRPr lang="en-US" altLang="ko-KR" sz="2100"/>
          </a:p>
          <a:p>
            <a:pPr marL="914400" lvl="2" indent="0">
              <a:buFont typeface="Wingdings"/>
              <a:buNone/>
              <a:defRPr/>
            </a:pPr>
            <a:endParaRPr lang="en-US" altLang="ko-KR" sz="2100"/>
          </a:p>
          <a:p>
            <a:pPr marL="228600" lvl="0" indent="-228600">
              <a:defRPr/>
            </a:pPr>
            <a:r>
              <a:rPr lang="ko-KR" altLang="en-US" sz="2400"/>
              <a:t>딥러닝을 이용한 자동화 공격 시</a:t>
            </a:r>
            <a:r>
              <a:rPr lang="en-US" altLang="ko-KR" sz="2400"/>
              <a:t>,</a:t>
            </a:r>
            <a:endParaRPr lang="en-US" altLang="ko-KR" sz="2400"/>
          </a:p>
          <a:p>
            <a:pPr marL="0" lvl="0" indent="0">
              <a:buNone/>
              <a:defRPr/>
            </a:pPr>
            <a:r>
              <a:rPr lang="ko-KR" altLang="en-US" sz="2400"/>
              <a:t>	→ 텍스트 기반 </a:t>
            </a:r>
            <a:r>
              <a:rPr lang="en-US" altLang="ko-KR" sz="2400"/>
              <a:t>CAPTCHA</a:t>
            </a:r>
            <a:r>
              <a:rPr lang="ko-KR" altLang="en-US" sz="2400"/>
              <a:t>보다 자동화 공격에 취약하다는 연구 결과</a:t>
            </a:r>
            <a:r>
              <a:rPr lang="ko-KR" altLang="en-US" sz="2100"/>
              <a:t> </a:t>
            </a:r>
            <a:endParaRPr lang="ko-KR" altLang="en-US" sz="21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25522" y="1766188"/>
            <a:ext cx="1930634" cy="2881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300"/>
              <a:t> </a:t>
            </a:r>
            <a:r>
              <a:rPr lang="en-US" altLang="ko-KR" sz="2200" b="1"/>
              <a:t>C</a:t>
            </a:r>
            <a:r>
              <a:rPr lang="en-US" altLang="ko-KR" sz="2200"/>
              <a:t>ompletely </a:t>
            </a:r>
            <a:r>
              <a:rPr lang="en-US" altLang="ko-KR" sz="2200" b="1"/>
              <a:t>A</a:t>
            </a:r>
            <a:r>
              <a:rPr lang="en-US" altLang="ko-KR" sz="2200"/>
              <a:t>utomated </a:t>
            </a:r>
            <a:r>
              <a:rPr lang="en-US" altLang="ko-KR" sz="2200" b="1"/>
              <a:t>P</a:t>
            </a:r>
            <a:r>
              <a:rPr lang="en-US" altLang="ko-KR" sz="2200"/>
              <a:t>ublic</a:t>
            </a:r>
            <a:r>
              <a:rPr lang="en-US" altLang="ko-KR" sz="2200" b="1"/>
              <a:t> T</a:t>
            </a:r>
            <a:r>
              <a:rPr lang="en-US" altLang="ko-KR" sz="2200"/>
              <a:t>uring test to tell </a:t>
            </a:r>
            <a:r>
              <a:rPr lang="en-US" altLang="ko-KR" sz="2200" b="1"/>
              <a:t>C</a:t>
            </a:r>
            <a:r>
              <a:rPr lang="en-US" altLang="ko-KR" sz="2200"/>
              <a:t>omputers and </a:t>
            </a:r>
            <a:r>
              <a:rPr lang="en-US" altLang="ko-KR" sz="2200" b="1"/>
              <a:t>H</a:t>
            </a:r>
            <a:r>
              <a:rPr lang="en-US" altLang="ko-KR" sz="2200"/>
              <a:t>umans </a:t>
            </a:r>
            <a:r>
              <a:rPr lang="en-US" altLang="ko-KR" sz="2200" b="1"/>
              <a:t>A</a:t>
            </a:r>
            <a:r>
              <a:rPr lang="en-US" altLang="ko-KR" sz="2200"/>
              <a:t>part </a:t>
            </a:r>
            <a:r>
              <a:rPr lang="en-US" altLang="ko-KR" sz="2200" b="1"/>
              <a:t>(CAPTCHA)</a:t>
            </a:r>
            <a:endParaRPr lang="en-US" altLang="ko-KR" sz="2200"/>
          </a:p>
          <a:p>
            <a:pPr marL="0" lvl="0" indent="0">
              <a:buNone/>
              <a:defRPr/>
            </a:pPr>
            <a:r>
              <a:rPr lang="en-US" altLang="ko-KR" sz="2200"/>
              <a:t> </a:t>
            </a:r>
            <a:endParaRPr lang="en-US" altLang="ko-KR" sz="2200"/>
          </a:p>
          <a:p>
            <a:pPr lvl="0">
              <a:defRPr/>
            </a:pPr>
            <a:r>
              <a:rPr lang="ko-KR" altLang="en-US" sz="2200"/>
              <a:t>인터넷에서 서비스를 요청하는 존재가 사람인지 아닌지를  구별해낼 수 있는 보안 장치</a:t>
            </a:r>
            <a:endParaRPr lang="ko-KR" altLang="en-US" sz="2200"/>
          </a:p>
          <a:p>
            <a:pPr marL="0" lvl="0" indent="0">
              <a:buNone/>
              <a:defRPr/>
            </a:pPr>
            <a:endParaRPr lang="en-US" altLang="ko-KR" sz="2200"/>
          </a:p>
          <a:p>
            <a:pPr lvl="0">
              <a:defRPr/>
            </a:pPr>
            <a:r>
              <a:rPr lang="ko-KR" altLang="en-US" sz="2200"/>
              <a:t> 사람 </a:t>
            </a:r>
            <a:r>
              <a:rPr lang="en-US" altLang="ko-KR" sz="2200"/>
              <a:t>:</a:t>
            </a:r>
            <a:r>
              <a:rPr lang="ko-KR" altLang="en-US" sz="2200"/>
              <a:t>  구별</a:t>
            </a:r>
            <a:r>
              <a:rPr lang="en-US" altLang="ko-KR" sz="2200"/>
              <a:t> O / </a:t>
            </a:r>
            <a:r>
              <a:rPr lang="ko-KR" altLang="en-US" sz="2200"/>
              <a:t>컴퓨터</a:t>
            </a:r>
            <a:r>
              <a:rPr lang="en-US" altLang="ko-KR" sz="2200"/>
              <a:t> : </a:t>
            </a:r>
            <a:r>
              <a:rPr lang="ko-KR" altLang="en-US" sz="2200"/>
              <a:t> 구별</a:t>
            </a:r>
            <a:r>
              <a:rPr lang="en-US" altLang="ko-KR" sz="2200"/>
              <a:t>X</a:t>
            </a:r>
            <a:endParaRPr lang="en-US" altLang="ko-KR" sz="2200"/>
          </a:p>
          <a:p>
            <a:pPr lvl="0"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marL="228600" lvl="0" indent="-228600">
              <a:defRPr/>
            </a:pPr>
            <a:endParaRPr lang="ko-KR" altLang="en-US" sz="2200"/>
          </a:p>
          <a:p>
            <a:pPr marL="0" lvl="0" indent="0">
              <a:buNone/>
              <a:defRPr/>
            </a:pPr>
            <a:endParaRPr lang="ko-KR" altLang="en-US" sz="2200"/>
          </a:p>
          <a:p>
            <a:pPr lvl="0">
              <a:defRPr/>
            </a:pPr>
            <a:endParaRPr lang="en-US" altLang="ko-KR" sz="24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98047" y="3539582"/>
            <a:ext cx="5233553" cy="262537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8842855" y="6491028"/>
            <a:ext cx="2682396" cy="24124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000"/>
              <a:t>https://ko.wikipedia.org/wiki/CAPTCHA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0688" y="1152525"/>
            <a:ext cx="11369675" cy="5057775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 b="0"/>
              <a:t>기존의 텍스트 </a:t>
            </a:r>
            <a:r>
              <a:rPr lang="en-US" altLang="ko-KR" sz="2400" b="0"/>
              <a:t>&amp;</a:t>
            </a:r>
            <a:r>
              <a:rPr lang="ko-KR" altLang="en-US" sz="2400" b="0"/>
              <a:t> 이미지 → 기존 형태 변형 →  </a:t>
            </a:r>
            <a:r>
              <a:rPr lang="ko-KR" altLang="en-US" sz="2400" b="1"/>
              <a:t>기존 이미지 인식 여부 확인</a:t>
            </a:r>
            <a:endParaRPr lang="ko-KR" altLang="en-US" sz="2400" b="1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r>
              <a:rPr lang="ko-KR" altLang="en-US" sz="2400" b="0"/>
              <a:t> 주로 웹사이트 회원가입 할 때 사용</a:t>
            </a:r>
            <a:endParaRPr lang="ko-KR" altLang="en-US" sz="2400" b="0"/>
          </a:p>
          <a:p>
            <a:pPr lvl="0">
              <a:defRPr/>
            </a:pPr>
            <a:endParaRPr lang="ko-KR" altLang="en-US" sz="2400" b="0"/>
          </a:p>
          <a:p>
            <a:pPr lvl="0">
              <a:defRPr/>
            </a:pPr>
            <a:r>
              <a:rPr lang="ko-KR" altLang="en-US" sz="2400" b="0"/>
              <a:t>리버스 튜링 테스트라고도 불림</a:t>
            </a:r>
            <a:endParaRPr lang="ko-KR" altLang="en-US" sz="2400" b="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3353858" y="2719916"/>
          <a:ext cx="5438870" cy="11413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357795"/>
                <a:gridCol w="3081075"/>
              </a:tblGrid>
              <a:tr h="2389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변형된 이미지 인식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0601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컴퓨터 프로그램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인식 불가</a:t>
                      </a:r>
                      <a:endParaRPr lang="ko-KR" altLang="en-US" b="1"/>
                    </a:p>
                  </a:txBody>
                  <a:tcPr marL="91440" marR="91440" anchor="ctr"/>
                </a:tc>
              </a:tr>
              <a:tr h="23892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사람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ff0000"/>
                          </a:solidFill>
                        </a:rPr>
                        <a:t>인식 가능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r>
              <a:rPr lang="ko-KR" altLang="en-US"/>
              <a:t>의 역사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0688" y="1152525"/>
            <a:ext cx="11369675" cy="5057775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 b="0"/>
              <a:t>최초의 </a:t>
            </a:r>
            <a:r>
              <a:rPr lang="en-US" altLang="ko-KR" sz="2400" b="0"/>
              <a:t>CAPTCHA(1997</a:t>
            </a:r>
            <a:r>
              <a:rPr lang="ko-KR" altLang="en-US" sz="2400" b="0"/>
              <a:t>년</a:t>
            </a:r>
            <a:r>
              <a:rPr lang="en-US" altLang="ko-KR" sz="2400" b="0"/>
              <a:t>)  :</a:t>
            </a:r>
            <a:r>
              <a:rPr lang="ko-KR" altLang="en-US" sz="2400" b="0"/>
              <a:t>  </a:t>
            </a:r>
            <a:r>
              <a:rPr lang="en-US" altLang="ko-KR" sz="2400" b="0"/>
              <a:t>AltaVista</a:t>
            </a:r>
            <a:r>
              <a:rPr lang="en-US" altLang="ko-KR" sz="2100" b="0"/>
              <a:t>(</a:t>
            </a:r>
            <a:r>
              <a:rPr lang="ko-KR" altLang="en-US" sz="2100" b="0"/>
              <a:t>인터넷 검색 사이트의 종류</a:t>
            </a:r>
            <a:r>
              <a:rPr lang="en-US" altLang="ko-KR" sz="2100" b="0"/>
              <a:t>)</a:t>
            </a:r>
            <a:r>
              <a:rPr lang="ko-KR" altLang="en-US" sz="2400" b="0"/>
              <a:t>에서 서비스 시작</a:t>
            </a:r>
            <a:endParaRPr lang="ko-KR" altLang="en-US" sz="2400" b="0"/>
          </a:p>
          <a:p>
            <a:pPr marL="799920" lvl="1" indent="-342720">
              <a:buFont typeface="Wingdings"/>
              <a:buChar char="ü"/>
              <a:defRPr/>
            </a:pPr>
            <a:endParaRPr lang="ko-KR" altLang="en-US" sz="2100" b="0"/>
          </a:p>
          <a:p>
            <a:pPr marL="799920" lvl="1" indent="-342720">
              <a:buFont typeface="Wingdings"/>
              <a:buChar char="ü"/>
              <a:defRPr/>
            </a:pPr>
            <a:r>
              <a:rPr lang="ko-KR" altLang="en-US" sz="2100" b="0"/>
              <a:t>서버에 </a:t>
            </a:r>
            <a:r>
              <a:rPr lang="en-US" altLang="ko-KR" sz="2100" b="0"/>
              <a:t>URL</a:t>
            </a:r>
            <a:r>
              <a:rPr lang="ko-KR" altLang="en-US" sz="2100" b="0"/>
              <a:t>을 자동으로 제출하는 것을 방지하기 위한 보안장치로 사용</a:t>
            </a:r>
            <a:endParaRPr lang="en-US" altLang="ko-KR" sz="2400" b="0"/>
          </a:p>
          <a:p>
            <a:pPr lvl="1">
              <a:defRPr/>
            </a:pPr>
            <a:endParaRPr lang="en-US" altLang="ko-KR" sz="2400" b="0"/>
          </a:p>
          <a:p>
            <a:pPr lvl="0">
              <a:defRPr/>
            </a:pPr>
            <a:r>
              <a:rPr lang="en-US" altLang="ko-KR" sz="2400" b="0"/>
              <a:t>CAPTCHA</a:t>
            </a:r>
            <a:r>
              <a:rPr lang="ko-KR" altLang="en-US" sz="2400" b="0"/>
              <a:t> 단어 정의 </a:t>
            </a:r>
            <a:r>
              <a:rPr lang="en-US" altLang="ko-KR" sz="2400" b="0"/>
              <a:t>(2003</a:t>
            </a:r>
            <a:r>
              <a:rPr lang="ko-KR" altLang="en-US" sz="2400" b="0"/>
              <a:t>년</a:t>
            </a:r>
            <a:r>
              <a:rPr lang="en-US" altLang="ko-KR" sz="2400" b="0"/>
              <a:t>)</a:t>
            </a:r>
            <a:r>
              <a:rPr lang="ko-KR" altLang="en-US" sz="2400" b="0"/>
              <a:t> </a:t>
            </a:r>
            <a:r>
              <a:rPr lang="en-US" altLang="ko-KR" sz="2400" b="0"/>
              <a:t>:</a:t>
            </a:r>
            <a:r>
              <a:rPr lang="ko-KR" altLang="en-US" sz="2400" b="0"/>
              <a:t> 단어를 정의한 논문이 발표된 후 필요성이 부각</a:t>
            </a:r>
            <a:endParaRPr lang="ko-KR" altLang="en-US" sz="2400" b="0"/>
          </a:p>
          <a:p>
            <a:pPr marL="757080" lvl="1" indent="-299880">
              <a:buFont typeface="Wingdings"/>
              <a:buChar char="ü"/>
              <a:defRPr/>
            </a:pPr>
            <a:endParaRPr lang="ko-KR" altLang="en-US" sz="2100" b="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 b="0"/>
              <a:t>필요성 부각 사례</a:t>
            </a:r>
            <a:endParaRPr lang="ko-KR" altLang="en-US" sz="2100" b="0"/>
          </a:p>
          <a:p>
            <a:pPr marL="1214280" lvl="2" indent="-299880">
              <a:buFont typeface="Wingdings"/>
              <a:buChar char="ü"/>
              <a:defRPr/>
            </a:pPr>
            <a:endParaRPr lang="ko-KR" altLang="en-US" sz="2100" b="0"/>
          </a:p>
          <a:p>
            <a:pPr marL="1214280" lvl="2" indent="-299880">
              <a:buFont typeface="Wingdings"/>
              <a:buChar char="§"/>
              <a:defRPr/>
            </a:pPr>
            <a:r>
              <a:rPr lang="ko-KR" altLang="en-US" sz="2100" b="0"/>
              <a:t>자동으로 투표하는 </a:t>
            </a:r>
            <a:r>
              <a:rPr lang="en-US" altLang="ko-KR" sz="2100" b="1"/>
              <a:t>bot</a:t>
            </a:r>
            <a:r>
              <a:rPr lang="ko-KR" altLang="en-US" sz="2100" b="1"/>
              <a:t> 프로그램 개발</a:t>
            </a:r>
            <a:r>
              <a:rPr lang="ko-KR" altLang="en-US" sz="2100" b="0"/>
              <a:t>하여 투표수 조작 사례를 통해 </a:t>
            </a:r>
            <a:r>
              <a:rPr lang="ko-KR" altLang="en-US" sz="2100" b="1">
                <a:solidFill>
                  <a:srgbClr val="ff0000"/>
                </a:solidFill>
              </a:rPr>
              <a:t>온라인 투표에서 투표할 수 있는 주체가 사람만이 아님</a:t>
            </a:r>
            <a:r>
              <a:rPr lang="ko-KR" altLang="en-US" sz="2100" b="0"/>
              <a:t>을 보임</a:t>
            </a:r>
            <a:r>
              <a:rPr lang="en-US" altLang="ko-KR" sz="2100" b="0"/>
              <a:t>.</a:t>
            </a:r>
            <a:endParaRPr lang="en-US" altLang="ko-KR" sz="2100" b="0"/>
          </a:p>
        </p:txBody>
      </p:sp>
      <p:sp>
        <p:nvSpPr>
          <p:cNvPr id="6" name=""/>
          <p:cNvSpPr txBox="1"/>
          <p:nvPr/>
        </p:nvSpPr>
        <p:spPr>
          <a:xfrm>
            <a:off x="4271530" y="6528089"/>
            <a:ext cx="7585363" cy="2232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900"/>
              <a:t>양원석</a:t>
            </a:r>
            <a:r>
              <a:rPr lang="en-US" altLang="ko-KR" sz="900"/>
              <a:t>,</a:t>
            </a:r>
            <a:r>
              <a:rPr lang="ko-KR" altLang="en-US" sz="900"/>
              <a:t> 권태경</a:t>
            </a:r>
            <a:r>
              <a:rPr lang="en-US" altLang="ko-KR" sz="900"/>
              <a:t>(2017)</a:t>
            </a:r>
            <a:r>
              <a:rPr lang="ko-KR" altLang="en-US" sz="900"/>
              <a:t> 자동화 공격과 릴레이 공격에 저항하는 </a:t>
            </a:r>
            <a:r>
              <a:rPr lang="en-US" altLang="ko-KR" sz="900"/>
              <a:t>Emerging Image Cue CAPTCHA </a:t>
            </a:r>
            <a:r>
              <a:rPr lang="ko-KR" altLang="en-US" sz="900"/>
              <a:t>연구</a:t>
            </a:r>
            <a:r>
              <a:rPr lang="en-US" altLang="ko-KR" sz="900"/>
              <a:t>,</a:t>
            </a:r>
            <a:r>
              <a:rPr lang="ko-KR" altLang="en-US" sz="900"/>
              <a:t> 정보보호학회논문지</a:t>
            </a:r>
            <a:r>
              <a:rPr lang="en-US" altLang="ko-KR" sz="900"/>
              <a:t>,</a:t>
            </a:r>
            <a:r>
              <a:rPr lang="ko-KR" altLang="en-US" sz="900"/>
              <a:t> </a:t>
            </a:r>
            <a:r>
              <a:rPr lang="en-US" altLang="ko-KR" sz="900"/>
              <a:t>27(3),531-539</a:t>
            </a:r>
            <a:endParaRPr lang="en-US" altLang="ko-KR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r>
              <a:rPr lang="ko-KR" altLang="en-US"/>
              <a:t>의 원리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endParaRPr lang="en-US" altLang="ko-KR" sz="25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7534" y="4175997"/>
            <a:ext cx="1786841" cy="178684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1806" y="4133482"/>
            <a:ext cx="1835888" cy="1835888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52950" y="1444315"/>
            <a:ext cx="3429000" cy="1918009"/>
          </a:xfrm>
          <a:prstGeom prst="rect">
            <a:avLst/>
          </a:prstGeom>
        </p:spPr>
      </p:pic>
      <p:cxnSp>
        <p:nvCxnSpPr>
          <p:cNvPr id="9" name=""/>
          <p:cNvCxnSpPr>
            <a:stCxn id="6" idx="0"/>
          </p:cNvCxnSpPr>
          <p:nvPr/>
        </p:nvCxnSpPr>
        <p:spPr>
          <a:xfrm rot="5400000" flipH="1" flipV="1">
            <a:off x="3250811" y="2891850"/>
            <a:ext cx="1514288" cy="1054004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7635877" y="2947461"/>
            <a:ext cx="1682750" cy="963077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"/>
          <p:cNvSpPr txBox="1"/>
          <p:nvPr/>
        </p:nvSpPr>
        <p:spPr>
          <a:xfrm>
            <a:off x="1222374" y="2958041"/>
            <a:ext cx="2857499" cy="36427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1.</a:t>
            </a:r>
            <a:r>
              <a:rPr lang="ko-KR" altLang="en-US" b="1"/>
              <a:t>  왜곡된 문자 → 이미지</a:t>
            </a:r>
            <a:endParaRPr lang="ko-KR" altLang="en-US" b="1"/>
          </a:p>
        </p:txBody>
      </p:sp>
      <p:sp>
        <p:nvSpPr>
          <p:cNvPr id="13" name=""/>
          <p:cNvSpPr txBox="1"/>
          <p:nvPr/>
        </p:nvSpPr>
        <p:spPr>
          <a:xfrm>
            <a:off x="2242607" y="5989109"/>
            <a:ext cx="2455333" cy="3632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CAPTCHA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프로그램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6373283" y="3598333"/>
            <a:ext cx="2455335" cy="3642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사용자에게 제시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5" name=""/>
          <p:cNvCxnSpPr/>
          <p:nvPr/>
        </p:nvCxnSpPr>
        <p:spPr>
          <a:xfrm rot="16200000" flipV="1">
            <a:off x="7630584" y="2582333"/>
            <a:ext cx="1968500" cy="109008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8515351" y="2628899"/>
            <a:ext cx="2455334" cy="63627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제시된 문자나 숫자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입력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7" name=""/>
          <p:cNvCxnSpPr/>
          <p:nvPr/>
        </p:nvCxnSpPr>
        <p:spPr>
          <a:xfrm rot="5400000">
            <a:off x="3839682" y="3495625"/>
            <a:ext cx="803275" cy="555723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4251324" y="3922183"/>
            <a:ext cx="2857499" cy="87651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시스템 표시한 문자열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사용자 입력 문자열 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*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사용자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 사람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CAPTCHA</a:t>
            </a:r>
            <a:r>
              <a:rPr lang="ko-KR" altLang="en-US"/>
              <a:t>의 종류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 b="1"/>
              <a:t>텍스트 기반 </a:t>
            </a:r>
            <a:r>
              <a:rPr lang="en-US" altLang="ko-KR" sz="2500" b="1"/>
              <a:t>CAPTCHA </a:t>
            </a:r>
            <a:endParaRPr lang="en-US" altLang="ko-KR" sz="2500" b="1"/>
          </a:p>
          <a:p>
            <a:pPr lvl="0">
              <a:defRPr/>
            </a:pPr>
            <a:endParaRPr lang="en-US" altLang="ko-KR" sz="2500" b="1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100"/>
              <a:t>정교하게 왜곡된 텍스트 이미지를 동일하게 입력하는 기법</a:t>
            </a:r>
            <a:endParaRPr lang="ko-KR" altLang="en-US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 b="1"/>
              <a:t>오디오 기반 </a:t>
            </a:r>
            <a:r>
              <a:rPr lang="en-US" altLang="ko-KR" sz="2500" b="1"/>
              <a:t>CAPTCHA</a:t>
            </a:r>
            <a:endParaRPr lang="en-US" altLang="ko-KR" sz="2500"/>
          </a:p>
          <a:p>
            <a:pPr marL="757080" lvl="1" indent="-299880">
              <a:buFont typeface="Wingdings"/>
              <a:buChar char="ü"/>
              <a:defRPr/>
            </a:pP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/>
              <a:t>숫자 및 문자와 노이즈가 포함된 소리를 듣고 동일하게 입력하는 기법</a:t>
            </a:r>
            <a:endParaRPr lang="ko-KR" altLang="en-US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ko-KR" altLang="en-US" sz="2500" b="1"/>
              <a:t>이미지</a:t>
            </a:r>
            <a:r>
              <a:rPr lang="en-US" altLang="ko-KR" sz="2500" b="1"/>
              <a:t> </a:t>
            </a:r>
            <a:r>
              <a:rPr lang="ko-KR" altLang="en-US" sz="2500" b="1"/>
              <a:t>기반 </a:t>
            </a:r>
            <a:r>
              <a:rPr lang="en-US" altLang="ko-KR" sz="2500" b="1"/>
              <a:t>CAPTCHA</a:t>
            </a:r>
            <a:endParaRPr lang="en-US" altLang="ko-KR" sz="2500"/>
          </a:p>
          <a:p>
            <a:pPr marL="757080" lvl="1" indent="-299880">
              <a:buFont typeface="Wingdings"/>
              <a:buChar char="ü"/>
              <a:defRPr/>
            </a:pPr>
            <a:endParaRPr lang="ko-KR" altLang="en-US" sz="2100"/>
          </a:p>
          <a:p>
            <a:pPr marL="757080" lvl="1" indent="-299880">
              <a:buFont typeface="Wingdings"/>
              <a:buChar char="ü"/>
              <a:defRPr/>
            </a:pPr>
            <a:r>
              <a:rPr lang="ko-KR" altLang="en-US" sz="2100"/>
              <a:t>주어진 문제에 알맞은 이미지를 선택하는 기법</a:t>
            </a:r>
            <a:endParaRPr lang="ko-KR" altLang="en-US" sz="2100"/>
          </a:p>
        </p:txBody>
      </p:sp>
      <p:sp>
        <p:nvSpPr>
          <p:cNvPr id="6" name=""/>
          <p:cNvSpPr txBox="1"/>
          <p:nvPr/>
        </p:nvSpPr>
        <p:spPr>
          <a:xfrm>
            <a:off x="5544646" y="6465717"/>
            <a:ext cx="6117986" cy="3922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조금환</a:t>
            </a:r>
            <a:r>
              <a:rPr lang="en-US" altLang="ko-KR" sz="1000"/>
              <a:t>,</a:t>
            </a:r>
            <a:r>
              <a:rPr lang="ko-KR" altLang="en-US" sz="1000"/>
              <a:t> 최주섭</a:t>
            </a:r>
            <a:r>
              <a:rPr lang="en-US" altLang="ko-KR" sz="1000"/>
              <a:t>,</a:t>
            </a:r>
            <a:r>
              <a:rPr lang="ko-KR" altLang="en-US" sz="1000"/>
              <a:t> 김형식</a:t>
            </a:r>
            <a:r>
              <a:rPr lang="en-US" altLang="ko-KR" sz="1000"/>
              <a:t>(2017).</a:t>
            </a:r>
            <a:r>
              <a:rPr lang="ko-KR" altLang="en-US" sz="1000"/>
              <a:t> 보안성 및 사용성 측면에서의 </a:t>
            </a:r>
            <a:r>
              <a:rPr lang="en-US" altLang="ko-KR" sz="1000"/>
              <a:t>CAPTCHA</a:t>
            </a:r>
            <a:r>
              <a:rPr lang="ko-KR" altLang="en-US" sz="1000"/>
              <a:t> 동향</a:t>
            </a:r>
            <a:r>
              <a:rPr lang="en-US" altLang="ko-KR" sz="1000"/>
              <a:t>,</a:t>
            </a:r>
            <a:r>
              <a:rPr lang="ko-KR" altLang="en-US" sz="1000"/>
              <a:t> 정보보호학회지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27(1),</a:t>
            </a:r>
            <a:r>
              <a:rPr lang="ko-KR" altLang="en-US" sz="1000"/>
              <a:t> </a:t>
            </a:r>
            <a:r>
              <a:rPr lang="en-US" altLang="ko-KR" sz="1000"/>
              <a:t>47-54</a:t>
            </a:r>
            <a:endParaRPr lang="en-US" altLang="ko-KR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기반 </a:t>
            </a:r>
            <a:r>
              <a:rPr lang="en-US" altLang="ko-KR"/>
              <a:t>CAPTCHA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/>
              <a:t>보편적으로 </a:t>
            </a:r>
            <a:r>
              <a:rPr lang="ko-KR" altLang="en-US" sz="2500" b="1"/>
              <a:t>가장 많이 사용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 b="1"/>
              <a:t>왜곡된 텍스트 이미지를 복호화하고 입력함</a:t>
            </a:r>
            <a:r>
              <a:rPr lang="ko-KR" altLang="en-US" sz="2500"/>
              <a:t>으로써 테스트 통과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왜곡된 텍스트 이미지를 사용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1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100"/>
              <a:t> 봇에 의한 </a:t>
            </a:r>
            <a:r>
              <a:rPr lang="ko-KR" altLang="en-US" sz="2100" b="1">
                <a:solidFill>
                  <a:srgbClr val="ff0000"/>
                </a:solidFill>
              </a:rPr>
              <a:t>자동화 공격에 대한 저항력 증가</a:t>
            </a:r>
            <a:r>
              <a:rPr lang="ko-KR" altLang="en-US" sz="2100"/>
              <a:t>시키는 방법</a:t>
            </a:r>
            <a:endParaRPr lang="ko-KR" altLang="en-US" sz="2500"/>
          </a:p>
          <a:p>
            <a:pPr lvl="1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사용되는 기술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Connecting Characters Together (CCT)</a:t>
            </a: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Hollw</a:t>
            </a: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Character Isolated</a:t>
            </a:r>
            <a:endParaRPr lang="en-US" altLang="ko-KR" sz="2100"/>
          </a:p>
          <a:p>
            <a:pPr marL="457200" lvl="1" indent="0">
              <a:buFont typeface="Wingdings"/>
              <a:buNone/>
              <a:defRPr/>
            </a:pPr>
            <a:endParaRPr lang="en-US" altLang="ko-KR" sz="2100"/>
          </a:p>
          <a:p>
            <a:pPr lvl="2"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기반 </a:t>
            </a:r>
            <a:r>
              <a:rPr lang="en-US" altLang="ko-KR"/>
              <a:t>CAPTCHA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/>
              <a:t>사용되는 기술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Connecting Characters Together (</a:t>
            </a:r>
            <a:r>
              <a:rPr lang="en-US" altLang="ko-KR" sz="2100" b="1"/>
              <a:t>CCT</a:t>
            </a:r>
            <a:r>
              <a:rPr lang="en-US" altLang="ko-KR" sz="2100"/>
              <a:t>)</a:t>
            </a: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1214280" lvl="2" indent="-299880">
              <a:buFont typeface="Wingdings"/>
              <a:buChar char="§"/>
              <a:defRPr/>
            </a:pPr>
            <a:r>
              <a:rPr lang="ko-KR" altLang="en-US" sz="2100" b="1"/>
              <a:t>봇에</a:t>
            </a:r>
            <a:r>
              <a:rPr lang="en-US" altLang="ko-KR" sz="2100" b="1"/>
              <a:t> </a:t>
            </a:r>
            <a:r>
              <a:rPr lang="ko-KR" altLang="en-US" sz="2100" b="1"/>
              <a:t>의한 글자 분할과 인식 공격에 저항력 존재</a:t>
            </a:r>
            <a:endParaRPr lang="ko-KR" altLang="en-US" sz="2100" b="1"/>
          </a:p>
          <a:p>
            <a:pPr marL="1214280" lvl="2" indent="-299880">
              <a:buFont typeface="Wingdings"/>
              <a:buChar char="§"/>
              <a:defRPr/>
            </a:pPr>
            <a:endParaRPr lang="ko-KR" altLang="en-US" sz="2100"/>
          </a:p>
          <a:p>
            <a:pPr marL="1214280" lvl="2" indent="-299880">
              <a:buFont typeface="Wingdings"/>
              <a:buChar char="§"/>
              <a:defRPr/>
            </a:pPr>
            <a:r>
              <a:rPr lang="ko-KR" altLang="en-US" sz="2100"/>
              <a:t>최근 연구결과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ko-KR" altLang="en-US" sz="2100" b="1">
                <a:solidFill>
                  <a:srgbClr val="ff0000"/>
                </a:solidFill>
              </a:rPr>
              <a:t>자동화 공격 취약</a:t>
            </a:r>
            <a:endParaRPr lang="ko-KR" altLang="en-US" sz="2100" b="1">
              <a:solidFill>
                <a:srgbClr val="ff0000"/>
              </a:solidFill>
            </a:endParaRPr>
          </a:p>
          <a:p>
            <a:pPr marL="914400" lvl="2" indent="0">
              <a:buFont typeface="Wingdings"/>
              <a:buNone/>
              <a:defRPr/>
            </a:pPr>
            <a:endParaRPr lang="ko-KR" altLang="en-US" sz="2100"/>
          </a:p>
          <a:p>
            <a:pPr marL="914400" lvl="2" indent="0">
              <a:buFont typeface="Wingdings"/>
              <a:buNone/>
              <a:defRPr/>
            </a:pPr>
            <a:endParaRPr lang="ko-KR" altLang="en-US" sz="2100"/>
          </a:p>
          <a:p>
            <a:pPr marL="914400" lvl="2" indent="0">
              <a:buFont typeface="Wingdings"/>
              <a:buNone/>
              <a:defRPr/>
            </a:pPr>
            <a:endParaRPr lang="ko-KR" altLang="en-US" sz="2100"/>
          </a:p>
          <a:p>
            <a:pPr marL="914400" lvl="2" indent="0">
              <a:buFont typeface="Wingdings"/>
              <a:buNone/>
              <a:defRPr/>
            </a:pPr>
            <a:endParaRPr lang="ko-KR" altLang="en-US" sz="2100"/>
          </a:p>
          <a:p>
            <a:pPr marL="457200" lvl="1" indent="0">
              <a:buFont typeface="Wingdings"/>
              <a:buNone/>
              <a:defRPr/>
            </a:pPr>
            <a:endParaRPr lang="en-US" altLang="ko-KR" sz="2100"/>
          </a:p>
          <a:p>
            <a:pPr lvl="2">
              <a:defRPr/>
            </a:pPr>
            <a:endParaRPr lang="ko-KR" altLang="en-US" sz="2500"/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3714750" y="2897798"/>
          <a:ext cx="4762497" cy="150452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87499"/>
                <a:gridCol w="1587499"/>
                <a:gridCol w="1587499"/>
              </a:tblGrid>
              <a:tr h="3761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글자 겹침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가로획 연결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61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종류 </a:t>
                      </a:r>
                      <a:r>
                        <a:rPr lang="en-US" altLang="ko-KR" b="1"/>
                        <a:t>1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X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3761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종류 </a:t>
                      </a:r>
                      <a:r>
                        <a:rPr lang="en-US" altLang="ko-KR" b="1"/>
                        <a:t>2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X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O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3761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/>
                        <a:t>종류 </a:t>
                      </a:r>
                      <a:r>
                        <a:rPr lang="en-US" altLang="ko-KR" b="1"/>
                        <a:t>3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X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X</a:t>
                      </a:r>
                      <a:endParaRPr lang="en-US" altLang="ko-KR" b="1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15267" y="4609367"/>
            <a:ext cx="2199786" cy="1360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텍스트 기반 </a:t>
            </a:r>
            <a:r>
              <a:rPr lang="en-US" altLang="ko-KR"/>
              <a:t>CAPTCHA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/>
              <a:t>사용되는 기술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Hollw</a:t>
            </a: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1271400" lvl="2" indent="-357000">
              <a:buFont typeface="Wingdings"/>
              <a:buChar char="§"/>
              <a:defRPr/>
            </a:pPr>
            <a:r>
              <a:rPr lang="ko-KR" altLang="en-US" sz="1800"/>
              <a:t>윤곽선만 표시하는 형태 </a:t>
            </a:r>
            <a:endParaRPr lang="ko-KR" altLang="en-US" sz="1800"/>
          </a:p>
          <a:p>
            <a:pPr marL="1271400" lvl="2" indent="-357000">
              <a:buFont typeface="Wingdings"/>
              <a:buChar char="§"/>
              <a:defRPr/>
            </a:pPr>
            <a:endParaRPr lang="ko-KR" altLang="en-US" sz="1800"/>
          </a:p>
          <a:p>
            <a:pPr marL="1271400" lvl="2" indent="-357000">
              <a:buFont typeface="Wingdings"/>
              <a:buChar char="§"/>
              <a:defRPr/>
            </a:pPr>
            <a:r>
              <a:rPr lang="ko-KR" altLang="en-US" sz="1800" b="1"/>
              <a:t>보안성 </a:t>
            </a:r>
            <a:r>
              <a:rPr lang="en-US" altLang="ko-KR" sz="1800" b="1"/>
              <a:t>+</a:t>
            </a:r>
            <a:r>
              <a:rPr lang="ko-KR" altLang="en-US" sz="1800" b="1"/>
              <a:t> 사용성 향상 목적으로 개발</a:t>
            </a:r>
            <a:endParaRPr lang="ko-KR" altLang="en-US" sz="1800"/>
          </a:p>
          <a:p>
            <a:pPr marL="1271400" lvl="2" indent="-357000">
              <a:buFont typeface="Wingdings"/>
              <a:buChar char="§"/>
              <a:defRPr/>
            </a:pPr>
            <a:endParaRPr lang="ko-KR" altLang="en-US" sz="1800"/>
          </a:p>
          <a:p>
            <a:pPr marL="1271400" lvl="2" indent="-357000">
              <a:buFont typeface="Wingdings"/>
              <a:buChar char="§"/>
              <a:defRPr/>
            </a:pPr>
            <a:r>
              <a:rPr lang="ko-KR" altLang="en-US" sz="1800" b="1">
                <a:solidFill>
                  <a:srgbClr val="ff0000"/>
                </a:solidFill>
              </a:rPr>
              <a:t>자동화 공격인 분할과 인식 방법에 대해 저항력↑</a:t>
            </a:r>
            <a:endParaRPr lang="ko-KR" altLang="en-US" sz="2100"/>
          </a:p>
          <a:p>
            <a:pPr marL="457200" lvl="1" indent="0">
              <a:buFont typeface="Wingdings"/>
              <a:buNone/>
              <a:defRPr/>
            </a:pPr>
            <a:endParaRPr lang="ko-KR" altLang="en-US" sz="21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100"/>
              <a:t>Character Isolated</a:t>
            </a:r>
            <a:endParaRPr lang="en-US" altLang="ko-KR" sz="21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100"/>
          </a:p>
          <a:p>
            <a:pPr marL="1214280" lvl="2" indent="-299880">
              <a:buFont typeface="Wingdings"/>
              <a:buChar char="§"/>
              <a:defRPr/>
            </a:pPr>
            <a:r>
              <a:rPr lang="ko-KR" altLang="en-US" sz="1800"/>
              <a:t>문자가 서로 독립적으로 나타남</a:t>
            </a:r>
            <a:endParaRPr lang="ko-KR" altLang="en-US" sz="1800"/>
          </a:p>
          <a:p>
            <a:pPr marL="1214280" lvl="2" indent="-299880">
              <a:buFont typeface="Wingdings"/>
              <a:buChar char="§"/>
              <a:defRPr/>
            </a:pPr>
            <a:endParaRPr lang="ko-KR" altLang="en-US" sz="1800"/>
          </a:p>
          <a:p>
            <a:pPr marL="1214280" lvl="2" indent="-299880">
              <a:buFont typeface="Wingdings"/>
              <a:buChar char="§"/>
              <a:defRPr/>
            </a:pPr>
            <a:r>
              <a:rPr lang="ko-KR" altLang="en-US" sz="1800" b="1"/>
              <a:t>각각의 문자에 대한 왜곡이 심함</a:t>
            </a:r>
            <a:endParaRPr lang="ko-KR" altLang="en-US" sz="2100"/>
          </a:p>
          <a:p>
            <a:pPr lvl="2">
              <a:defRPr/>
            </a:pPr>
            <a:endParaRPr lang="ko-KR" altLang="en-US" sz="25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78249" y="4347676"/>
            <a:ext cx="1606549" cy="18732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01678" y="2034782"/>
            <a:ext cx="1695450" cy="107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475</ep:Words>
  <ep:PresentationFormat>와이드스크린</ep:PresentationFormat>
  <ep:Paragraphs>85</ep:Paragraphs>
  <ep:Slides>14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CryptoCraft 테마</vt:lpstr>
      <vt:lpstr>제목 테마</vt:lpstr>
      <vt:lpstr>CAPTCHA</vt:lpstr>
      <vt:lpstr>CAPTCHA?</vt:lpstr>
      <vt:lpstr>CAPTCHA?</vt:lpstr>
      <vt:lpstr>CAPTCHA의 역사</vt:lpstr>
      <vt:lpstr>CAPTCHA의 원리</vt:lpstr>
      <vt:lpstr>CAPTCHA의 종류</vt:lpstr>
      <vt:lpstr>텍스트 기반 CAPTCHA</vt:lpstr>
      <vt:lpstr>텍스트 기반 CAPTCHA</vt:lpstr>
      <vt:lpstr>텍스트 기반 CAPTCHA</vt:lpstr>
      <vt:lpstr>텍스트 기반 CAPTCHA</vt:lpstr>
      <vt:lpstr>오디오 기반 CAPTCHA</vt:lpstr>
      <vt:lpstr>오디오 기반 CAPTCHA</vt:lpstr>
      <vt:lpstr>이미지 기반 CAPTCHA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2020-10-25T15:19:38.022</dcterms:modified>
  <cp:revision>290</cp:revision>
  <dc:title>PowerPoint 프레젠테이션</dc:title>
  <cp:version/>
</cp:coreProperties>
</file>