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64" r:id="rId2"/>
  </p:sldMasterIdLst>
  <p:notesMasterIdLst>
    <p:notesMasterId r:id="rId22"/>
  </p:notesMasterIdLst>
  <p:handoutMasterIdLst>
    <p:handoutMasterId r:id="rId23"/>
  </p:handoutMasterIdLst>
  <p:sldIdLst>
    <p:sldId id="269" r:id="rId3"/>
    <p:sldId id="275" r:id="rId4"/>
    <p:sldId id="280" r:id="rId5"/>
    <p:sldId id="337" r:id="rId6"/>
    <p:sldId id="345" r:id="rId7"/>
    <p:sldId id="349" r:id="rId8"/>
    <p:sldId id="327" r:id="rId9"/>
    <p:sldId id="350" r:id="rId10"/>
    <p:sldId id="354" r:id="rId11"/>
    <p:sldId id="302" r:id="rId12"/>
    <p:sldId id="351" r:id="rId13"/>
    <p:sldId id="316" r:id="rId14"/>
    <p:sldId id="358" r:id="rId15"/>
    <p:sldId id="352" r:id="rId16"/>
    <p:sldId id="348" r:id="rId17"/>
    <p:sldId id="346" r:id="rId18"/>
    <p:sldId id="360" r:id="rId19"/>
    <p:sldId id="359" r:id="rId20"/>
    <p:sldId id="311" r:id="rId21"/>
  </p:sldIdLst>
  <p:sldSz cx="12192000" cy="6858000"/>
  <p:notesSz cx="6858000" cy="9144000"/>
  <p:embeddedFontLst>
    <p:embeddedFont>
      <p:font typeface="맑은 고딕" panose="020B0503020000020004" pitchFamily="50" charset="-127"/>
      <p:regular r:id="rId24"/>
      <p:bold r:id="rId25"/>
    </p:embeddedFont>
    <p:embeddedFont>
      <p:font typeface="Arial Narrow" panose="020B0606020202030204" pitchFamily="34" charset="0"/>
      <p:regular r:id="rId26"/>
      <p:bold r:id="rId27"/>
      <p:italic r:id="rId28"/>
      <p:boldItalic r:id="rId29"/>
    </p:embeddedFont>
    <p:embeddedFont>
      <p:font typeface="함초롬돋움" panose="020B0604000101010101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  <a:srgbClr val="51DFBA"/>
    <a:srgbClr val="5B9BD5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6" autoAdjust="0"/>
    <p:restoredTop sz="91513" autoAdjust="0"/>
  </p:normalViewPr>
  <p:slideViewPr>
    <p:cSldViewPr snapToGrid="0">
      <p:cViewPr>
        <p:scale>
          <a:sx n="100" d="100"/>
          <a:sy n="100" d="100"/>
        </p:scale>
        <p:origin x="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컨볼루셔널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뉴럴</a:t>
            </a:r>
            <a:r>
              <a:rPr lang="ko-KR" altLang="en-US" dirty="0" smtClean="0"/>
              <a:t> 네트워크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[CNN </a:t>
            </a:r>
            <a:r>
              <a:rPr lang="ko-KR" altLang="en-US" dirty="0" smtClean="0"/>
              <a:t>기초</a:t>
            </a:r>
            <a:r>
              <a:rPr lang="en-US" altLang="ko-KR" dirty="0" smtClean="0"/>
              <a:t>] - </a:t>
            </a:r>
            <a:r>
              <a:rPr lang="ko-KR" altLang="en-US" dirty="0" smtClean="0"/>
              <a:t>다음 세미나에서 실습을 진행해보도록 하겠다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09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329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단계가 진행될수록 </a:t>
            </a:r>
            <a:r>
              <a:rPr lang="en-US" altLang="ko-KR" dirty="0" smtClean="0"/>
              <a:t>low level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&gt; high level</a:t>
            </a:r>
            <a:r>
              <a:rPr lang="ko-KR" altLang="en-US" dirty="0" smtClean="0"/>
              <a:t>의 특징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구체적인 모양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020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특징 추출 영역은 </a:t>
            </a:r>
            <a:endParaRPr lang="en-US" altLang="ko-KR" dirty="0" smtClean="0"/>
          </a:p>
          <a:p>
            <a:r>
              <a:rPr lang="en-US" altLang="ko-KR" dirty="0" smtClean="0"/>
              <a:t>Filter</a:t>
            </a:r>
            <a:r>
              <a:rPr lang="ko-KR" altLang="en-US" dirty="0" smtClean="0"/>
              <a:t>를 사용하여 이미지의 특징을 찾는 </a:t>
            </a:r>
          </a:p>
          <a:p>
            <a:r>
              <a:rPr lang="en-US" altLang="ko-KR" dirty="0" smtClean="0"/>
              <a:t>Convolution </a:t>
            </a:r>
            <a:r>
              <a:rPr lang="ko-KR" altLang="en-US" dirty="0" smtClean="0"/>
              <a:t>레이어와 특징을 강화하고 모으는 </a:t>
            </a:r>
            <a:r>
              <a:rPr lang="en-US" altLang="ko-KR" dirty="0" smtClean="0"/>
              <a:t>Pooling </a:t>
            </a:r>
            <a:r>
              <a:rPr lang="ko-KR" altLang="en-US" dirty="0" smtClean="0"/>
              <a:t>레이어</a:t>
            </a:r>
            <a:r>
              <a:rPr lang="ko-KR" altLang="en-US" baseline="0" dirty="0" smtClean="0"/>
              <a:t>의 반복</a:t>
            </a:r>
            <a:endParaRPr lang="en-US" altLang="ko-KR" baseline="0" dirty="0" smtClean="0"/>
          </a:p>
          <a:p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차원 행렬을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차원으로 변경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949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feedforward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935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단순이 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배열로 보면 두 데이터가 같은 숫자인 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나타낸다고 생각하기 어렵다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MLP</a:t>
            </a:r>
            <a:r>
              <a:rPr lang="ko-KR" altLang="en-US" dirty="0" smtClean="0"/>
              <a:t>는 픽셀 하나가 없거나 있는 것이 엄청난 차이임</a:t>
            </a:r>
            <a:r>
              <a:rPr lang="en-US" altLang="ko-KR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306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train data</a:t>
            </a:r>
            <a:r>
              <a:rPr lang="ko-KR" altLang="en-US" dirty="0" smtClean="0"/>
              <a:t>에서 네모 박스 친 부분은 모두 흰색이라는 공통점이 있어</a:t>
            </a:r>
          </a:p>
          <a:p>
            <a:r>
              <a:rPr lang="ko-KR" altLang="en-US" dirty="0" smtClean="0"/>
              <a:t>학습 정확도는 높을 것이나 </a:t>
            </a:r>
            <a:r>
              <a:rPr lang="en-US" altLang="ko-KR" dirty="0" smtClean="0"/>
              <a:t>test data</a:t>
            </a:r>
            <a:r>
              <a:rPr lang="ko-KR" altLang="en-US" dirty="0" smtClean="0"/>
              <a:t>에서는 학습 데이터의 패턴과 일치하는 부분이 적어 </a:t>
            </a:r>
            <a:r>
              <a:rPr lang="en-US" altLang="ko-KR" dirty="0" smtClean="0"/>
              <a:t>test </a:t>
            </a:r>
            <a:r>
              <a:rPr lang="ko-KR" altLang="en-US" dirty="0" smtClean="0"/>
              <a:t>정확도가 낮을 것임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이런 현상 </a:t>
            </a:r>
            <a:r>
              <a:rPr lang="en-US" altLang="ko-KR" dirty="0" smtClean="0"/>
              <a:t>=&gt; overfitting. </a:t>
            </a:r>
            <a:r>
              <a:rPr lang="ko-KR" altLang="en-US" dirty="0" smtClean="0"/>
              <a:t>학습은 잘됐는데 </a:t>
            </a:r>
            <a:r>
              <a:rPr lang="ko-KR" altLang="en-US" dirty="0" err="1" smtClean="0"/>
              <a:t>테스팅이</a:t>
            </a:r>
            <a:r>
              <a:rPr lang="ko-KR" altLang="en-US" dirty="0" smtClean="0"/>
              <a:t> 실패 </a:t>
            </a:r>
            <a:endParaRPr lang="en-US" altLang="ko-KR" dirty="0" smtClean="0"/>
          </a:p>
          <a:p>
            <a:r>
              <a:rPr lang="en-US" altLang="ko-KR" dirty="0" smtClean="0"/>
              <a:t>&gt;&gt; </a:t>
            </a:r>
            <a:r>
              <a:rPr lang="ko-KR" altLang="en-US" dirty="0" smtClean="0"/>
              <a:t>이미지 인식에 </a:t>
            </a:r>
            <a:r>
              <a:rPr lang="en-US" altLang="ko-KR" dirty="0" smtClean="0"/>
              <a:t>MLP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사용하게되면</a:t>
            </a:r>
            <a:endParaRPr lang="ko-KR" altLang="en-US" dirty="0" smtClean="0"/>
          </a:p>
          <a:p>
            <a:r>
              <a:rPr lang="ko-KR" altLang="en-US" dirty="0" smtClean="0"/>
              <a:t>학습에 상당한 시간이 소요될 것이다</a:t>
            </a:r>
            <a:r>
              <a:rPr lang="en-US" altLang="ko-KR" dirty="0" smtClean="0"/>
              <a:t>. // </a:t>
            </a:r>
            <a:r>
              <a:rPr lang="ko-KR" altLang="en-US" dirty="0" smtClean="0"/>
              <a:t>융통성 없는 신경망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정확하게 하려함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455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028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060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24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stride </a:t>
            </a:r>
            <a:r>
              <a:rPr lang="ko-KR" altLang="en-US" dirty="0" smtClean="0"/>
              <a:t>띄엄띄엄 봐도 </a:t>
            </a:r>
            <a:r>
              <a:rPr lang="en-US" altLang="ko-KR" dirty="0" smtClean="0"/>
              <a:t>local </a:t>
            </a:r>
            <a:r>
              <a:rPr lang="ko-KR" altLang="en-US" dirty="0" smtClean="0"/>
              <a:t>정보를 충분히 가져올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stride + 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숫자가 간격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955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415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428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0222" y="1041400"/>
            <a:ext cx="8403773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 smtClean="0"/>
              <a:t>CNN </a:t>
            </a:r>
            <a:br>
              <a:rPr lang="en-US" altLang="ko-KR" sz="3600" b="1" dirty="0" smtClean="0"/>
            </a:br>
            <a:r>
              <a:rPr lang="en-US" altLang="ko-KR" sz="3600" b="1" dirty="0" smtClean="0"/>
              <a:t>(Convolutional Neural Network)</a:t>
            </a:r>
            <a:br>
              <a:rPr lang="en-US" altLang="ko-KR" sz="3600" b="1" dirty="0" smtClean="0"/>
            </a:b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기초</a:t>
            </a:r>
            <a:endParaRPr lang="ko-KR" altLang="en-US" sz="3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40221" y="4160838"/>
            <a:ext cx="8403774" cy="1655762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  <a:ea typeface="+mj-ea"/>
              </a:rPr>
              <a:t>임세진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https://youtu.be/ZfHfIH40AeM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58886" y="105182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0" y="269999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 smtClean="0">
                <a:latin typeface="+mj-ea"/>
                <a:ea typeface="+mj-ea"/>
              </a:rPr>
              <a:t>02. CNN</a:t>
            </a:r>
            <a:r>
              <a:rPr lang="ko-KR" altLang="en-US" sz="4400" dirty="0" smtClean="0">
                <a:latin typeface="+mj-ea"/>
                <a:ea typeface="+mj-ea"/>
              </a:rPr>
              <a:t>의 주요 용어 정리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2674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+mj-ea"/>
              </a:rPr>
              <a:t>02. CNN</a:t>
            </a:r>
            <a:r>
              <a:rPr lang="ko-KR" altLang="en-US" b="1" dirty="0" smtClean="0">
                <a:latin typeface="+mj-ea"/>
              </a:rPr>
              <a:t>의 주요 용어 정리</a:t>
            </a:r>
            <a:endParaRPr lang="ko-KR" altLang="en-US" b="1" dirty="0">
              <a:latin typeface="+mj-ea"/>
            </a:endParaRPr>
          </a:p>
        </p:txBody>
      </p:sp>
      <p:sp>
        <p:nvSpPr>
          <p:cNvPr id="50" name="텍스트 개체 틀 49"/>
          <p:cNvSpPr>
            <a:spLocks noGrp="1"/>
          </p:cNvSpPr>
          <p:nvPr>
            <p:ph type="body" sz="quarter" idx="10"/>
          </p:nvPr>
        </p:nvSpPr>
        <p:spPr>
          <a:xfrm>
            <a:off x="191511" y="1152526"/>
            <a:ext cx="11369675" cy="5343524"/>
          </a:xfrm>
        </p:spPr>
        <p:txBody>
          <a:bodyPr>
            <a:normAutofit/>
          </a:bodyPr>
          <a:lstStyle/>
          <a:p>
            <a:r>
              <a:rPr lang="en-US" altLang="ko-KR" sz="2000" b="1" dirty="0" smtClean="0"/>
              <a:t>CNN</a:t>
            </a:r>
            <a:r>
              <a:rPr lang="ko-KR" altLang="en-US" sz="2000" b="1" dirty="0" smtClean="0"/>
              <a:t>의 주요 용어 정리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800" dirty="0" smtClean="0"/>
              <a:t>Convolution : 2</a:t>
            </a:r>
            <a:r>
              <a:rPr lang="ko-KR" altLang="en-US" sz="1800" dirty="0" smtClean="0"/>
              <a:t>차원 입력데이터와 필터의 </a:t>
            </a:r>
            <a:r>
              <a:rPr lang="ko-KR" altLang="en-US" sz="1800" dirty="0" err="1" smtClean="0"/>
              <a:t>합성곱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연산 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			&gt; Feature map </a:t>
            </a:r>
            <a:r>
              <a:rPr lang="ko-KR" altLang="en-US" sz="1800" dirty="0" smtClean="0"/>
              <a:t>생성</a:t>
            </a:r>
            <a:endParaRPr lang="en-US" altLang="ko-KR" sz="1800" dirty="0" smtClean="0"/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altLang="ko-KR" sz="1800" dirty="0" smtClean="0"/>
              <a:t>Filter : </a:t>
            </a:r>
            <a:r>
              <a:rPr lang="ko-KR" altLang="en-US" sz="1800" dirty="0" smtClean="0"/>
              <a:t>이미지의 특징을 찾아내기 위한 공용 </a:t>
            </a:r>
            <a:r>
              <a:rPr lang="ko-KR" altLang="en-US" sz="1800" dirty="0" err="1" smtClean="0"/>
              <a:t>파라미터</a:t>
            </a:r>
            <a:endParaRPr lang="en-US" altLang="ko-KR" sz="1800" dirty="0" smtClean="0"/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altLang="ko-KR" sz="1800" dirty="0"/>
              <a:t>Channel : </a:t>
            </a:r>
            <a:r>
              <a:rPr lang="ko-KR" altLang="en-US" sz="1800" dirty="0"/>
              <a:t>컬러이미지는 </a:t>
            </a:r>
            <a:r>
              <a:rPr lang="en-US" altLang="ko-KR" sz="1800" dirty="0"/>
              <a:t>3</a:t>
            </a:r>
            <a:r>
              <a:rPr lang="ko-KR" altLang="en-US" sz="1800" dirty="0"/>
              <a:t>개의 채널로 구성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   &gt; Red Channel, Green Channel, Blue </a:t>
            </a:r>
            <a:r>
              <a:rPr lang="en-US" altLang="ko-KR" sz="1800" dirty="0" smtClean="0"/>
              <a:t>Channel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altLang="ko-KR" sz="1800" dirty="0" smtClean="0"/>
              <a:t>Kernel : </a:t>
            </a:r>
            <a:r>
              <a:rPr lang="ko-KR" altLang="en-US" sz="1800" dirty="0" smtClean="0"/>
              <a:t>이미지 위에서 돌아다니는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차원 행렬 </a:t>
            </a:r>
            <a:endParaRPr lang="en-US" altLang="ko-KR" sz="1800" dirty="0" smtClean="0"/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altLang="ko-KR" sz="1800" dirty="0" smtClean="0"/>
              <a:t>Stride : </a:t>
            </a:r>
            <a:r>
              <a:rPr lang="ko-KR" altLang="en-US" sz="1800" dirty="0" smtClean="0"/>
              <a:t>필터가 입력데이터를 순회하는 간격</a:t>
            </a:r>
            <a:endParaRPr lang="en-US" altLang="ko-KR" sz="1800" dirty="0" smtClean="0"/>
          </a:p>
          <a:p>
            <a:pPr>
              <a:lnSpc>
                <a:spcPct val="200000"/>
              </a:lnSpc>
              <a:buFontTx/>
              <a:buChar char="-"/>
            </a:pPr>
            <a:endParaRPr lang="en-US" altLang="ko-KR" sz="18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44230" t="6559" b="-1914"/>
          <a:stretch/>
        </p:blipFill>
        <p:spPr>
          <a:xfrm>
            <a:off x="8305041" y="3354794"/>
            <a:ext cx="3759959" cy="2315286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5749348" y="3956751"/>
            <a:ext cx="2039450" cy="1897601"/>
            <a:chOff x="4357578" y="1363511"/>
            <a:chExt cx="2444344" cy="2281389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7578" y="1363511"/>
              <a:ext cx="2444344" cy="2281389"/>
            </a:xfrm>
            <a:prstGeom prst="rect">
              <a:avLst/>
            </a:prstGeom>
          </p:spPr>
        </p:pic>
        <p:cxnSp>
          <p:nvCxnSpPr>
            <p:cNvPr id="9" name="직선 연결선 8"/>
            <p:cNvCxnSpPr/>
            <p:nvPr/>
          </p:nvCxnSpPr>
          <p:spPr>
            <a:xfrm flipV="1">
              <a:off x="5118100" y="1752601"/>
              <a:ext cx="901700" cy="6238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118100" y="2376435"/>
              <a:ext cx="901700" cy="12777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5118100" y="2376435"/>
              <a:ext cx="939800" cy="8985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97386" y="5945660"/>
            <a:ext cx="3429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Arial Narrow" panose="020B0606020202030204" pitchFamily="34" charset="0"/>
              </a:rPr>
              <a:t>컬러 이미지는 </a:t>
            </a:r>
            <a:r>
              <a:rPr lang="en-US" altLang="ko-KR" sz="1400" dirty="0">
                <a:latin typeface="Arial Narrow" panose="020B0606020202030204" pitchFamily="34" charset="0"/>
              </a:rPr>
              <a:t>1</a:t>
            </a:r>
            <a:r>
              <a:rPr lang="ko-KR" altLang="en-US" sz="1400" dirty="0" smtClean="0">
                <a:latin typeface="Arial Narrow" panose="020B0606020202030204" pitchFamily="34" charset="0"/>
              </a:rPr>
              <a:t>장이 아닌 </a:t>
            </a:r>
            <a:r>
              <a:rPr lang="en-US" altLang="ko-KR" sz="1400" dirty="0" smtClean="0">
                <a:latin typeface="Arial Narrow" panose="020B0606020202030204" pitchFamily="34" charset="0"/>
              </a:rPr>
              <a:t>3</a:t>
            </a:r>
            <a:r>
              <a:rPr lang="ko-KR" altLang="en-US" sz="1400" dirty="0" smtClean="0">
                <a:latin typeface="Arial Narrow" panose="020B0606020202030204" pitchFamily="34" charset="0"/>
              </a:rPr>
              <a:t>장의 이미지임</a:t>
            </a:r>
            <a:endParaRPr lang="ko-KR" altLang="en-US" sz="1400" dirty="0">
              <a:latin typeface="Arial Narrow" panose="020B0606020202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80254" y="5569695"/>
            <a:ext cx="3209532" cy="69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atin typeface="Arial Narrow" panose="020B0606020202030204" pitchFamily="34" charset="0"/>
              </a:rPr>
              <a:t>수직선 특징을 찾기 위한 </a:t>
            </a:r>
            <a:r>
              <a:rPr lang="en-US" altLang="ko-KR" sz="1400" dirty="0" smtClean="0">
                <a:latin typeface="Arial Narrow" panose="020B0606020202030204" pitchFamily="34" charset="0"/>
              </a:rPr>
              <a:t>1</a:t>
            </a:r>
            <a:r>
              <a:rPr lang="ko-KR" altLang="en-US" sz="1400" dirty="0" smtClean="0">
                <a:latin typeface="Arial Narrow" panose="020B0606020202030204" pitchFamily="34" charset="0"/>
              </a:rPr>
              <a:t>개의 필터와 </a:t>
            </a:r>
            <a:endParaRPr lang="en-US" altLang="ko-KR" sz="1400" dirty="0">
              <a:latin typeface="Arial Narrow" panose="020B0606020202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 smtClean="0">
                <a:latin typeface="Arial Narrow" panose="020B0606020202030204" pitchFamily="34" charset="0"/>
              </a:rPr>
              <a:t>빨초파를</a:t>
            </a:r>
            <a:r>
              <a:rPr lang="ko-KR" altLang="en-US" sz="1400" dirty="0" smtClean="0">
                <a:latin typeface="Arial Narrow" panose="020B0606020202030204" pitchFamily="34" charset="0"/>
              </a:rPr>
              <a:t> 돌아다닐 </a:t>
            </a:r>
            <a:r>
              <a:rPr lang="en-US" altLang="ko-KR" sz="1400" dirty="0" smtClean="0">
                <a:latin typeface="Arial Narrow" panose="020B0606020202030204" pitchFamily="34" charset="0"/>
              </a:rPr>
              <a:t>3</a:t>
            </a:r>
            <a:r>
              <a:rPr lang="ko-KR" altLang="en-US" sz="1400" dirty="0" smtClean="0">
                <a:latin typeface="Arial Narrow" panose="020B0606020202030204" pitchFamily="34" charset="0"/>
              </a:rPr>
              <a:t>개의 커널</a:t>
            </a:r>
            <a:endParaRPr lang="ko-KR" altLang="en-US" sz="1400" dirty="0">
              <a:latin typeface="Arial Narrow" panose="020B0606020202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8020" y="1437615"/>
            <a:ext cx="4701158" cy="158756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9871075" y="1679575"/>
            <a:ext cx="463550" cy="2565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93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+mj-ea"/>
              </a:rPr>
              <a:t>02. CNN</a:t>
            </a:r>
            <a:r>
              <a:rPr lang="ko-KR" altLang="en-US" b="1" dirty="0" smtClean="0">
                <a:latin typeface="+mj-ea"/>
              </a:rPr>
              <a:t>의 주요 용어 정리</a:t>
            </a:r>
            <a:endParaRPr lang="ko-KR" altLang="en-US" b="1" dirty="0">
              <a:latin typeface="+mj-ea"/>
            </a:endParaRPr>
          </a:p>
        </p:txBody>
      </p:sp>
      <p:sp>
        <p:nvSpPr>
          <p:cNvPr id="50" name="텍스트 개체 틀 49"/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369675" cy="5343524"/>
          </a:xfrm>
        </p:spPr>
        <p:txBody>
          <a:bodyPr>
            <a:normAutofit/>
          </a:bodyPr>
          <a:lstStyle/>
          <a:p>
            <a:r>
              <a:rPr lang="en-US" altLang="ko-KR" sz="2000" b="1" dirty="0" smtClean="0"/>
              <a:t>CNN</a:t>
            </a:r>
            <a:r>
              <a:rPr lang="ko-KR" altLang="en-US" sz="2000" b="1" dirty="0" smtClean="0"/>
              <a:t>의 주요 용어 정리</a:t>
            </a:r>
            <a:endParaRPr lang="en-US" altLang="ko-KR" sz="2000" b="1" dirty="0" smtClean="0"/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altLang="ko-KR" sz="1800" dirty="0" smtClean="0"/>
              <a:t>Feature Map : Convolution Layer</a:t>
            </a:r>
            <a:r>
              <a:rPr lang="ko-KR" altLang="en-US" sz="1800" dirty="0" smtClean="0"/>
              <a:t>에서 </a:t>
            </a:r>
            <a:r>
              <a:rPr lang="ko-KR" altLang="en-US" sz="1800" dirty="0" err="1" smtClean="0"/>
              <a:t>합성곱</a:t>
            </a:r>
            <a:r>
              <a:rPr lang="ko-KR" altLang="en-US" sz="1800" dirty="0" smtClean="0"/>
              <a:t> 계산으로 만들어진 행렬</a:t>
            </a:r>
            <a:endParaRPr lang="en-US" altLang="ko-KR" sz="1800" dirty="0" smtClean="0"/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altLang="ko-KR" sz="1800" dirty="0"/>
              <a:t>Zero Padding : Convolution Layer</a:t>
            </a:r>
            <a:r>
              <a:rPr lang="ko-KR" altLang="en-US" sz="1800" dirty="0"/>
              <a:t>의 출력 데이터인 </a:t>
            </a:r>
            <a:r>
              <a:rPr lang="en-US" altLang="ko-KR" sz="1800" dirty="0"/>
              <a:t>Feature Map</a:t>
            </a:r>
            <a:r>
              <a:rPr lang="ko-KR" altLang="en-US" sz="1800" dirty="0"/>
              <a:t>의 크기가 줄어드는 것을 방지하는 방법</a:t>
            </a:r>
            <a:endParaRPr lang="en-US" altLang="ko-KR" sz="1800" dirty="0"/>
          </a:p>
          <a:p>
            <a:pPr lvl="1">
              <a:lnSpc>
                <a:spcPct val="200000"/>
              </a:lnSpc>
              <a:buFontTx/>
              <a:buChar char="-"/>
            </a:pPr>
            <a:r>
              <a:rPr lang="en-US" altLang="ko-KR" sz="1400" dirty="0"/>
              <a:t>Zero padding</a:t>
            </a:r>
            <a:r>
              <a:rPr lang="ko-KR" altLang="en-US" sz="1400" dirty="0"/>
              <a:t>의 결과 </a:t>
            </a:r>
            <a:endParaRPr lang="en-US" altLang="ko-KR" sz="1400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ko-KR" altLang="en-US" sz="1400" dirty="0" smtClean="0"/>
              <a:t>정보의 </a:t>
            </a:r>
            <a:r>
              <a:rPr lang="ko-KR" altLang="en-US" sz="1400" dirty="0"/>
              <a:t>손실이 줄어듦</a:t>
            </a:r>
            <a:r>
              <a:rPr lang="en-US" altLang="ko-KR" sz="1400" dirty="0"/>
              <a:t>. </a:t>
            </a:r>
            <a:r>
              <a:rPr lang="ko-KR" altLang="en-US" sz="1400" dirty="0"/>
              <a:t>이미지 외곽에 대한 정보도 모델에게 알려주는 효과</a:t>
            </a:r>
            <a:r>
              <a:rPr lang="en-US" altLang="ko-KR" sz="1400" dirty="0"/>
              <a:t> </a:t>
            </a:r>
          </a:p>
          <a:p>
            <a:pPr>
              <a:lnSpc>
                <a:spcPct val="200000"/>
              </a:lnSpc>
              <a:buFontTx/>
              <a:buChar char="-"/>
            </a:pPr>
            <a:endParaRPr lang="ko-KR" altLang="en-US" sz="1800" dirty="0" smtClean="0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975" y="4533788"/>
            <a:ext cx="1603016" cy="158259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6201477" y="4155614"/>
            <a:ext cx="1391728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Zero padding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411186"/>
              </p:ext>
            </p:extLst>
          </p:nvPr>
        </p:nvGraphicFramePr>
        <p:xfrm>
          <a:off x="4381500" y="4922943"/>
          <a:ext cx="876300" cy="8174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322185216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990694890"/>
                    </a:ext>
                  </a:extLst>
                </a:gridCol>
              </a:tblGrid>
              <a:tr h="408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0</a:t>
                      </a:r>
                      <a:endParaRPr lang="ko-KR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65k</a:t>
                      </a:r>
                      <a:endParaRPr lang="ko-KR" altLang="en-US" sz="105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466916"/>
                  </a:ext>
                </a:extLst>
              </a:tr>
              <a:tr h="408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0</a:t>
                      </a:r>
                      <a:endParaRPr lang="ko-KR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60k</a:t>
                      </a:r>
                      <a:endParaRPr lang="ko-KR" altLang="en-US" sz="105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0470432"/>
                  </a:ext>
                </a:extLst>
              </a:tr>
            </a:tbl>
          </a:graphicData>
        </a:graphic>
      </p:graphicFrame>
      <p:sp>
        <p:nvSpPr>
          <p:cNvPr id="54" name="오른쪽 화살표 53"/>
          <p:cNvSpPr/>
          <p:nvPr/>
        </p:nvSpPr>
        <p:spPr>
          <a:xfrm>
            <a:off x="5367260" y="5209141"/>
            <a:ext cx="575255" cy="245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145429" y="4527091"/>
            <a:ext cx="1348446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Feature Map</a:t>
            </a:r>
          </a:p>
        </p:txBody>
      </p:sp>
    </p:spTree>
    <p:extLst>
      <p:ext uri="{BB962C8B-B14F-4D97-AF65-F5344CB8AC3E}">
        <p14:creationId xmlns:p14="http://schemas.microsoft.com/office/powerpoint/2010/main" val="192519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+mj-ea"/>
              </a:rPr>
              <a:t>02. CNN</a:t>
            </a:r>
            <a:r>
              <a:rPr lang="ko-KR" altLang="en-US" b="1" dirty="0" smtClean="0">
                <a:latin typeface="+mj-ea"/>
              </a:rPr>
              <a:t>의 주요 용어 정리</a:t>
            </a:r>
            <a:endParaRPr lang="ko-KR" altLang="en-US" b="1" dirty="0">
              <a:latin typeface="+mj-ea"/>
            </a:endParaRPr>
          </a:p>
        </p:txBody>
      </p:sp>
      <p:sp>
        <p:nvSpPr>
          <p:cNvPr id="50" name="텍스트 개체 틀 49"/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369675" cy="5343524"/>
          </a:xfrm>
        </p:spPr>
        <p:txBody>
          <a:bodyPr>
            <a:normAutofit/>
          </a:bodyPr>
          <a:lstStyle/>
          <a:p>
            <a:r>
              <a:rPr lang="en-US" altLang="ko-KR" sz="2000" b="1" dirty="0" smtClean="0"/>
              <a:t>CNN</a:t>
            </a:r>
            <a:r>
              <a:rPr lang="ko-KR" altLang="en-US" sz="2000" b="1" dirty="0" smtClean="0"/>
              <a:t>의 주요 용어 정리</a:t>
            </a:r>
            <a:endParaRPr lang="en-US" altLang="ko-KR" sz="2000" b="1" dirty="0" smtClean="0"/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altLang="ko-KR" sz="1800" dirty="0" smtClean="0"/>
              <a:t>Activation Map : Feature Map </a:t>
            </a:r>
            <a:r>
              <a:rPr lang="ko-KR" altLang="en-US" sz="1800" dirty="0" smtClean="0"/>
              <a:t>행렬에 활성 함수를 적용한 결과</a:t>
            </a:r>
            <a:r>
              <a:rPr lang="en-US" altLang="ko-KR" sz="1800" dirty="0" smtClean="0"/>
              <a:t>. Convolution Layer</a:t>
            </a:r>
            <a:r>
              <a:rPr lang="ko-KR" altLang="en-US" sz="1800" dirty="0" smtClean="0"/>
              <a:t>의 최종 출력 결과</a:t>
            </a:r>
            <a:endParaRPr lang="en-US" altLang="ko-KR" sz="1800" dirty="0" smtClean="0"/>
          </a:p>
          <a:p>
            <a:pPr>
              <a:lnSpc>
                <a:spcPct val="200000"/>
              </a:lnSpc>
              <a:buFontTx/>
              <a:buChar char="-"/>
            </a:pPr>
            <a:endParaRPr lang="en-US" altLang="ko-KR" sz="1800" dirty="0" smtClean="0"/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altLang="ko-KR" sz="1800" dirty="0" smtClean="0"/>
              <a:t>Max Pooling : </a:t>
            </a:r>
            <a:r>
              <a:rPr lang="ko-KR" altLang="en-US" sz="1800" dirty="0" err="1" smtClean="0"/>
              <a:t>파라미터의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개수를 줄임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메모리 사용량 감소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속도 증가</a:t>
            </a:r>
            <a:r>
              <a:rPr lang="en-US" altLang="ko-KR" sz="1800" dirty="0" smtClean="0"/>
              <a:t>, Overfitting</a:t>
            </a:r>
            <a:r>
              <a:rPr lang="ko-KR" altLang="en-US" sz="1800" dirty="0" smtClean="0"/>
              <a:t>의 위험 감소</a:t>
            </a:r>
            <a:endParaRPr lang="en-US" altLang="ko-KR" sz="1800" dirty="0" smtClean="0"/>
          </a:p>
        </p:txBody>
      </p:sp>
      <p:cxnSp>
        <p:nvCxnSpPr>
          <p:cNvPr id="36" name="직선 연결선 35"/>
          <p:cNvCxnSpPr/>
          <p:nvPr/>
        </p:nvCxnSpPr>
        <p:spPr>
          <a:xfrm>
            <a:off x="4477004" y="2095078"/>
            <a:ext cx="1072896" cy="4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109155" y="2333325"/>
            <a:ext cx="381234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신경망의 출력을 결정하는 식</a:t>
            </a:r>
            <a:r>
              <a:rPr lang="en-US" altLang="ko-KR" sz="1200" dirty="0" smtClean="0"/>
              <a:t>. </a:t>
            </a:r>
            <a:r>
              <a:rPr lang="en-US" altLang="ko-KR" sz="1200" dirty="0" err="1" smtClean="0"/>
              <a:t>ReLu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함수를 주로 사용</a:t>
            </a:r>
            <a:endParaRPr lang="en-US" altLang="ko-KR" sz="1200" dirty="0"/>
          </a:p>
        </p:txBody>
      </p:sp>
      <p:cxnSp>
        <p:nvCxnSpPr>
          <p:cNvPr id="44" name="직선 화살표 연결선 43"/>
          <p:cNvCxnSpPr>
            <a:endCxn id="43" idx="0"/>
          </p:cNvCxnSpPr>
          <p:nvPr/>
        </p:nvCxnSpPr>
        <p:spPr>
          <a:xfrm flipH="1">
            <a:off x="5015328" y="2095078"/>
            <a:ext cx="1172" cy="2382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36477"/>
              </p:ext>
            </p:extLst>
          </p:nvPr>
        </p:nvGraphicFramePr>
        <p:xfrm>
          <a:off x="2826488" y="3979149"/>
          <a:ext cx="2052960" cy="2065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240">
                  <a:extLst>
                    <a:ext uri="{9D8B030D-6E8A-4147-A177-3AD203B41FA5}">
                      <a16:colId xmlns:a16="http://schemas.microsoft.com/office/drawing/2014/main" val="1987284646"/>
                    </a:ext>
                  </a:extLst>
                </a:gridCol>
                <a:gridCol w="513240">
                  <a:extLst>
                    <a:ext uri="{9D8B030D-6E8A-4147-A177-3AD203B41FA5}">
                      <a16:colId xmlns:a16="http://schemas.microsoft.com/office/drawing/2014/main" val="1647662017"/>
                    </a:ext>
                  </a:extLst>
                </a:gridCol>
                <a:gridCol w="513240">
                  <a:extLst>
                    <a:ext uri="{9D8B030D-6E8A-4147-A177-3AD203B41FA5}">
                      <a16:colId xmlns:a16="http://schemas.microsoft.com/office/drawing/2014/main" val="4197644868"/>
                    </a:ext>
                  </a:extLst>
                </a:gridCol>
                <a:gridCol w="513240">
                  <a:extLst>
                    <a:ext uri="{9D8B030D-6E8A-4147-A177-3AD203B41FA5}">
                      <a16:colId xmlns:a16="http://schemas.microsoft.com/office/drawing/2014/main" val="1832101532"/>
                    </a:ext>
                  </a:extLst>
                </a:gridCol>
              </a:tblGrid>
              <a:tr h="516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65k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130k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130k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65k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241422"/>
                  </a:ext>
                </a:extLst>
              </a:tr>
              <a:tr h="516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0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0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65k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65k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386505"/>
                  </a:ext>
                </a:extLst>
              </a:tr>
              <a:tr h="516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65k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130k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130k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65k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884729"/>
                  </a:ext>
                </a:extLst>
              </a:tr>
              <a:tr h="516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65k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65k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0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0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085962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5245373" y="4715717"/>
            <a:ext cx="2165519" cy="472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Max pooling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149877"/>
              </p:ext>
            </p:extLst>
          </p:nvPr>
        </p:nvGraphicFramePr>
        <p:xfrm>
          <a:off x="7766184" y="4446394"/>
          <a:ext cx="1026480" cy="1032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240">
                  <a:extLst>
                    <a:ext uri="{9D8B030D-6E8A-4147-A177-3AD203B41FA5}">
                      <a16:colId xmlns:a16="http://schemas.microsoft.com/office/drawing/2014/main" val="1836124942"/>
                    </a:ext>
                  </a:extLst>
                </a:gridCol>
                <a:gridCol w="513240">
                  <a:extLst>
                    <a:ext uri="{9D8B030D-6E8A-4147-A177-3AD203B41FA5}">
                      <a16:colId xmlns:a16="http://schemas.microsoft.com/office/drawing/2014/main" val="136231824"/>
                    </a:ext>
                  </a:extLst>
                </a:gridCol>
              </a:tblGrid>
              <a:tr h="516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130k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130k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808259"/>
                  </a:ext>
                </a:extLst>
              </a:tr>
              <a:tr h="516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130k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130k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291883"/>
                  </a:ext>
                </a:extLst>
              </a:tr>
            </a:tbl>
          </a:graphicData>
        </a:graphic>
      </p:graphicFrame>
      <p:sp>
        <p:nvSpPr>
          <p:cNvPr id="7" name="타원 6"/>
          <p:cNvSpPr/>
          <p:nvPr/>
        </p:nvSpPr>
        <p:spPr>
          <a:xfrm>
            <a:off x="3253563" y="3908237"/>
            <a:ext cx="691117" cy="6911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747339" y="3915355"/>
            <a:ext cx="691117" cy="6911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230964" y="4925798"/>
            <a:ext cx="691117" cy="6911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776771" y="4918703"/>
            <a:ext cx="691117" cy="6911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60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02. CNN</a:t>
            </a:r>
            <a:r>
              <a:rPr lang="ko-KR" altLang="en-US" b="1" dirty="0">
                <a:latin typeface="+mj-ea"/>
              </a:rPr>
              <a:t>의 주요 용어 정리</a:t>
            </a:r>
            <a:endParaRPr lang="ko-KR" altLang="en-US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552237" cy="50577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/>
              <a:t>CNN</a:t>
            </a:r>
            <a:r>
              <a:rPr lang="ko-KR" altLang="en-US" sz="2000" b="1" dirty="0" smtClean="0"/>
              <a:t>의 특징</a:t>
            </a:r>
            <a:endParaRPr lang="en-US" altLang="ko-KR" sz="1000" b="1" dirty="0" smtClean="0"/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 이미지의 공간 정보를 유지하면서 인접 이미지와의 특징을 효과적으로 인식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복수의 필터로 이미지의 특징 추출 및 학습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추출한 이미지의 특징을 모으고 강화하는 </a:t>
            </a:r>
            <a:r>
              <a:rPr lang="en-US" altLang="ko-KR" sz="2000" dirty="0" smtClean="0"/>
              <a:t>Pooling Layer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필터를 공유 </a:t>
            </a:r>
            <a:r>
              <a:rPr lang="ko-KR" altLang="en-US" sz="2000" dirty="0" err="1" smtClean="0"/>
              <a:t>파라미터로</a:t>
            </a:r>
            <a:r>
              <a:rPr lang="ko-KR" altLang="en-US" sz="2000" dirty="0" smtClean="0"/>
              <a:t> 사용하기 때문에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일반 인공 신경망과 비교하여 학습 </a:t>
            </a:r>
            <a:r>
              <a:rPr lang="ko-KR" altLang="en-US" sz="2000" dirty="0" err="1" smtClean="0"/>
              <a:t>파라미터가</a:t>
            </a:r>
            <a:r>
              <a:rPr lang="ko-KR" altLang="en-US" sz="2000" dirty="0" smtClean="0"/>
              <a:t> 매우 적음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1626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58886" y="105182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0" y="269999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 smtClean="0">
                <a:latin typeface="+mj-ea"/>
                <a:ea typeface="+mj-ea"/>
              </a:rPr>
              <a:t>03. CNN</a:t>
            </a:r>
            <a:r>
              <a:rPr lang="ko-KR" altLang="en-US" sz="4400" dirty="0" smtClean="0">
                <a:latin typeface="+mj-ea"/>
                <a:ea typeface="+mj-ea"/>
              </a:rPr>
              <a:t>의 </a:t>
            </a:r>
            <a:r>
              <a:rPr lang="ko-KR" altLang="en-US" sz="4400" dirty="0" err="1" smtClean="0">
                <a:latin typeface="+mj-ea"/>
                <a:ea typeface="+mj-ea"/>
              </a:rPr>
              <a:t>동작과정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8742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_x188229760" descr="EMB00004544856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6"/>
          <a:stretch/>
        </p:blipFill>
        <p:spPr bwMode="auto">
          <a:xfrm>
            <a:off x="3727250" y="1581151"/>
            <a:ext cx="6679506" cy="278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+mj-ea"/>
              </a:rPr>
              <a:t>02. CNN</a:t>
            </a:r>
            <a:r>
              <a:rPr lang="ko-KR" altLang="en-US" b="1" dirty="0" smtClean="0">
                <a:latin typeface="+mj-ea"/>
              </a:rPr>
              <a:t>의 </a:t>
            </a:r>
            <a:r>
              <a:rPr lang="ko-KR" altLang="en-US" b="1" dirty="0" err="1" smtClean="0">
                <a:latin typeface="+mj-ea"/>
              </a:rPr>
              <a:t>동작과정</a:t>
            </a:r>
            <a:endParaRPr lang="ko-KR" altLang="en-US" b="1" dirty="0">
              <a:latin typeface="+mj-ea"/>
            </a:endParaRPr>
          </a:p>
        </p:txBody>
      </p:sp>
      <p:sp>
        <p:nvSpPr>
          <p:cNvPr id="50" name="텍스트 개체 틀 49"/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369675" cy="5343524"/>
          </a:xfrm>
        </p:spPr>
        <p:txBody>
          <a:bodyPr>
            <a:normAutofit/>
          </a:bodyPr>
          <a:lstStyle/>
          <a:p>
            <a:r>
              <a:rPr lang="en-US" altLang="ko-KR" sz="2000" b="1" dirty="0" smtClean="0"/>
              <a:t>CNN</a:t>
            </a:r>
            <a:r>
              <a:rPr lang="ko-KR" altLang="en-US" sz="2000" b="1" dirty="0" smtClean="0"/>
              <a:t>의 </a:t>
            </a:r>
            <a:r>
              <a:rPr lang="ko-KR" altLang="en-US" sz="2000" b="1" dirty="0" err="1" smtClean="0"/>
              <a:t>동작과정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endParaRPr lang="ko-KR" altLang="en-US" sz="2000" dirty="0"/>
          </a:p>
        </p:txBody>
      </p:sp>
      <p:pic>
        <p:nvPicPr>
          <p:cNvPr id="1026" name="Picture 2" descr="Car PNG Transparent Images | PNG 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11" y="4122543"/>
            <a:ext cx="2300139" cy="136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83628" y="4481701"/>
            <a:ext cx="1117614" cy="584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Low-Level</a:t>
            </a:r>
          </a:p>
          <a:p>
            <a:pPr algn="ctr"/>
            <a:r>
              <a:rPr lang="en-US" altLang="ko-KR" sz="1600" dirty="0" smtClean="0"/>
              <a:t>Feature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708802" y="4487431"/>
            <a:ext cx="1072730" cy="584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Mid-Level</a:t>
            </a:r>
          </a:p>
          <a:p>
            <a:pPr algn="ctr"/>
            <a:r>
              <a:rPr lang="en-US" altLang="ko-KR" sz="1600" dirty="0" smtClean="0"/>
              <a:t>Feature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177688" y="4487816"/>
            <a:ext cx="1162498" cy="584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High-Level</a:t>
            </a:r>
          </a:p>
          <a:p>
            <a:pPr algn="ctr"/>
            <a:r>
              <a:rPr lang="en-US" altLang="ko-KR" sz="1600" dirty="0" smtClean="0"/>
              <a:t>Feature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711653" y="4481700"/>
            <a:ext cx="1029834" cy="584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Trainable</a:t>
            </a:r>
          </a:p>
          <a:p>
            <a:pPr algn="ctr"/>
            <a:r>
              <a:rPr lang="en-US" altLang="ko-KR" sz="1600" dirty="0" smtClean="0"/>
              <a:t>Classifier</a:t>
            </a:r>
            <a:endParaRPr lang="ko-KR" altLang="en-US" sz="1600" dirty="0"/>
          </a:p>
        </p:txBody>
      </p:sp>
      <p:sp>
        <p:nvSpPr>
          <p:cNvPr id="19" name="오른쪽 화살표 18"/>
          <p:cNvSpPr/>
          <p:nvPr/>
        </p:nvSpPr>
        <p:spPr>
          <a:xfrm>
            <a:off x="5372014" y="4676725"/>
            <a:ext cx="251498" cy="252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976037" y="-24945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>
            <a:off x="6845557" y="4684644"/>
            <a:ext cx="251498" cy="252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3861358" y="4676725"/>
            <a:ext cx="251498" cy="252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8406990" y="4684644"/>
            <a:ext cx="251498" cy="252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9794652" y="4684644"/>
            <a:ext cx="251498" cy="252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04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+mj-ea"/>
              </a:rPr>
              <a:t>02. CNN</a:t>
            </a:r>
            <a:r>
              <a:rPr lang="ko-KR" altLang="en-US" b="1" dirty="0" smtClean="0">
                <a:latin typeface="+mj-ea"/>
              </a:rPr>
              <a:t>의 </a:t>
            </a:r>
            <a:r>
              <a:rPr lang="ko-KR" altLang="en-US" b="1" dirty="0" err="1" smtClean="0">
                <a:latin typeface="+mj-ea"/>
              </a:rPr>
              <a:t>동작과정</a:t>
            </a:r>
            <a:endParaRPr lang="ko-KR" altLang="en-US" b="1" dirty="0">
              <a:latin typeface="+mj-ea"/>
            </a:endParaRPr>
          </a:p>
        </p:txBody>
      </p:sp>
      <p:sp>
        <p:nvSpPr>
          <p:cNvPr id="50" name="텍스트 개체 틀 49"/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369675" cy="5343524"/>
          </a:xfrm>
        </p:spPr>
        <p:txBody>
          <a:bodyPr>
            <a:normAutofit/>
          </a:bodyPr>
          <a:lstStyle/>
          <a:p>
            <a:r>
              <a:rPr lang="en-US" altLang="ko-KR" sz="2000" b="1" dirty="0" smtClean="0"/>
              <a:t>CNN</a:t>
            </a:r>
            <a:r>
              <a:rPr lang="ko-KR" altLang="en-US" sz="2000" b="1" dirty="0" smtClean="0"/>
              <a:t>의 </a:t>
            </a:r>
            <a:r>
              <a:rPr lang="ko-KR" altLang="en-US" sz="2000" b="1" dirty="0" err="1" smtClean="0"/>
              <a:t>동작과정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endParaRPr lang="ko-KR" altLang="en-US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976037" y="-24945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990473" y="2310818"/>
            <a:ext cx="7944101" cy="2489782"/>
            <a:chOff x="3828799" y="4768267"/>
            <a:chExt cx="5067552" cy="160103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28799" y="4768267"/>
              <a:ext cx="5067552" cy="1601031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4976036" y="6112783"/>
              <a:ext cx="1348295" cy="256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025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+mj-ea"/>
              </a:rPr>
              <a:t>02. CNN</a:t>
            </a:r>
            <a:r>
              <a:rPr lang="ko-KR" altLang="en-US" b="1" dirty="0" smtClean="0">
                <a:latin typeface="+mj-ea"/>
              </a:rPr>
              <a:t>의 </a:t>
            </a:r>
            <a:r>
              <a:rPr lang="ko-KR" altLang="en-US" b="1" dirty="0" err="1" smtClean="0">
                <a:latin typeface="+mj-ea"/>
              </a:rPr>
              <a:t>동작과정</a:t>
            </a:r>
            <a:endParaRPr lang="ko-KR" altLang="en-US" b="1" dirty="0">
              <a:latin typeface="+mj-ea"/>
            </a:endParaRPr>
          </a:p>
        </p:txBody>
      </p:sp>
      <p:sp>
        <p:nvSpPr>
          <p:cNvPr id="50" name="텍스트 개체 틀 49"/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369675" cy="5343524"/>
          </a:xfrm>
        </p:spPr>
        <p:txBody>
          <a:bodyPr>
            <a:normAutofit/>
          </a:bodyPr>
          <a:lstStyle/>
          <a:p>
            <a:r>
              <a:rPr lang="en-US" altLang="ko-KR" sz="2000" b="1" dirty="0" smtClean="0"/>
              <a:t>CNN</a:t>
            </a:r>
            <a:r>
              <a:rPr lang="ko-KR" altLang="en-US" sz="2000" b="1" dirty="0" smtClean="0"/>
              <a:t>의 </a:t>
            </a:r>
            <a:r>
              <a:rPr lang="ko-KR" altLang="en-US" sz="2000" b="1" dirty="0" err="1" smtClean="0"/>
              <a:t>동작과정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946924" y="4166562"/>
            <a:ext cx="894797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(5, 5, 1)</a:t>
            </a:r>
            <a:endParaRPr lang="ko-KR" altLang="en-US" sz="16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976037" y="-24945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r="57411"/>
          <a:stretch/>
        </p:blipFill>
        <p:spPr>
          <a:xfrm>
            <a:off x="977965" y="3331924"/>
            <a:ext cx="874389" cy="834639"/>
          </a:xfrm>
          <a:prstGeom prst="rect">
            <a:avLst/>
          </a:prstGeom>
        </p:spPr>
      </p:pic>
      <p:sp>
        <p:nvSpPr>
          <p:cNvPr id="22" name="오른쪽 화살표 21"/>
          <p:cNvSpPr/>
          <p:nvPr/>
        </p:nvSpPr>
        <p:spPr>
          <a:xfrm>
            <a:off x="1852354" y="3505127"/>
            <a:ext cx="1159936" cy="48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CONV1</a:t>
            </a:r>
            <a:endParaRPr lang="ko-KR" altLang="en-US" sz="1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216" y="2508124"/>
            <a:ext cx="405794" cy="39076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185547" y="2982787"/>
            <a:ext cx="411077" cy="3958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8385" y="3433291"/>
            <a:ext cx="625647" cy="6319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2733" y="3433291"/>
            <a:ext cx="631903" cy="63190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602643" y="2578897"/>
            <a:ext cx="654346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Filter 1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602642" y="3019842"/>
            <a:ext cx="654346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Filter 2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078937" y="2232111"/>
            <a:ext cx="627096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Kernel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256988" y="4136193"/>
            <a:ext cx="894797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(4, </a:t>
            </a:r>
            <a:r>
              <a:rPr lang="en-US" altLang="ko-KR" sz="1600" dirty="0"/>
              <a:t>4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>2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36" name="오른쪽 화살표 35"/>
          <p:cNvSpPr/>
          <p:nvPr/>
        </p:nvSpPr>
        <p:spPr>
          <a:xfrm>
            <a:off x="4444841" y="3505125"/>
            <a:ext cx="1731493" cy="488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MAX POOL</a:t>
            </a:r>
            <a:endParaRPr lang="ko-KR" altLang="en-US" sz="1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183624" y="4013301"/>
            <a:ext cx="894797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(2, 2, </a:t>
            </a:r>
            <a:r>
              <a:rPr lang="en-US" altLang="ko-KR" sz="1600" dirty="0"/>
              <a:t>2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42" name="오른쪽 화살표 41"/>
          <p:cNvSpPr/>
          <p:nvPr/>
        </p:nvSpPr>
        <p:spPr>
          <a:xfrm>
            <a:off x="7097941" y="3495236"/>
            <a:ext cx="1849636" cy="48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CONV2</a:t>
            </a:r>
            <a:endParaRPr lang="ko-KR" altLang="en-US" sz="16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77" y="967914"/>
            <a:ext cx="1391728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Zero padding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0790" y="3024579"/>
            <a:ext cx="459510" cy="451305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810380" y="2545628"/>
            <a:ext cx="461809" cy="453563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6474" y="3019842"/>
            <a:ext cx="471593" cy="471593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7279836" y="2534333"/>
            <a:ext cx="471593" cy="471593"/>
          </a:xfrm>
          <a:prstGeom prst="rect">
            <a:avLst/>
          </a:prstGeom>
        </p:spPr>
      </p:pic>
      <p:sp>
        <p:nvSpPr>
          <p:cNvPr id="47" name="왼쪽 중괄호 46"/>
          <p:cNvSpPr/>
          <p:nvPr/>
        </p:nvSpPr>
        <p:spPr>
          <a:xfrm flipH="1">
            <a:off x="8322767" y="2549657"/>
            <a:ext cx="253308" cy="44094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왼쪽 중괄호 53"/>
          <p:cNvSpPr/>
          <p:nvPr/>
        </p:nvSpPr>
        <p:spPr>
          <a:xfrm flipH="1">
            <a:off x="8284522" y="3042632"/>
            <a:ext cx="253308" cy="44094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654532" y="3188542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655364" y="2714657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687804" y="2631629"/>
            <a:ext cx="654346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Filter 1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8690674" y="3111731"/>
            <a:ext cx="654346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Filter 2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7126153" y="2275055"/>
            <a:ext cx="755335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Kernel 1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7757378" y="2275221"/>
            <a:ext cx="755335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Kernel 2</a:t>
            </a:r>
            <a:endParaRPr lang="ko-KR" altLang="en-US" sz="1200" dirty="0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7432" y="3474225"/>
            <a:ext cx="580911" cy="588554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9811170" y="3487626"/>
            <a:ext cx="571344" cy="578962"/>
          </a:xfrm>
          <a:prstGeom prst="rect">
            <a:avLst/>
          </a:prstGeom>
        </p:spPr>
      </p:pic>
      <p:cxnSp>
        <p:nvCxnSpPr>
          <p:cNvPr id="14" name="구부러진 연결선 13"/>
          <p:cNvCxnSpPr>
            <a:stCxn id="42" idx="0"/>
          </p:cNvCxnSpPr>
          <p:nvPr/>
        </p:nvCxnSpPr>
        <p:spPr>
          <a:xfrm rot="16200000" flipV="1">
            <a:off x="6968146" y="1759921"/>
            <a:ext cx="452253" cy="30183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276978" y="4114620"/>
            <a:ext cx="894797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(3, </a:t>
            </a:r>
            <a:r>
              <a:rPr lang="en-US" altLang="ko-KR" sz="1600" dirty="0"/>
              <a:t>3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>2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1030" name="그림 10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42563" y="4849976"/>
            <a:ext cx="533474" cy="523948"/>
          </a:xfrm>
          <a:prstGeom prst="rect">
            <a:avLst/>
          </a:prstGeom>
        </p:spPr>
      </p:pic>
      <p:sp>
        <p:nvSpPr>
          <p:cNvPr id="74" name="오른쪽 화살표 73"/>
          <p:cNvSpPr/>
          <p:nvPr/>
        </p:nvSpPr>
        <p:spPr>
          <a:xfrm>
            <a:off x="3078385" y="4849976"/>
            <a:ext cx="1178569" cy="488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POOL</a:t>
            </a:r>
            <a:endParaRPr lang="ko-KR" altLang="en-US" sz="1600" b="1" dirty="0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5028314" y="4844818"/>
            <a:ext cx="533474" cy="523948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4585678" y="5386868"/>
            <a:ext cx="894797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(2, 2, </a:t>
            </a:r>
            <a:r>
              <a:rPr lang="en-US" altLang="ko-KR" sz="1600" dirty="0"/>
              <a:t>2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77" name="오른쪽 화살표 76"/>
          <p:cNvSpPr/>
          <p:nvPr/>
        </p:nvSpPr>
        <p:spPr>
          <a:xfrm>
            <a:off x="5827268" y="4849976"/>
            <a:ext cx="1178569" cy="488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Flatten</a:t>
            </a:r>
            <a:endParaRPr lang="ko-KR" altLang="en-US" sz="16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137844" y="5997189"/>
            <a:ext cx="436337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(8)</a:t>
            </a:r>
            <a:endParaRPr lang="ko-KR" altLang="en-US" sz="1600" dirty="0"/>
          </a:p>
        </p:txBody>
      </p:sp>
      <p:sp>
        <p:nvSpPr>
          <p:cNvPr id="81" name="오른쪽 화살표 80"/>
          <p:cNvSpPr/>
          <p:nvPr/>
        </p:nvSpPr>
        <p:spPr>
          <a:xfrm>
            <a:off x="7628765" y="4862675"/>
            <a:ext cx="1178569" cy="488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FF</a:t>
            </a:r>
            <a:endParaRPr lang="ko-KR" altLang="en-US" sz="16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9119366" y="4645126"/>
            <a:ext cx="569388" cy="92333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smtClean="0"/>
              <a:t>2</a:t>
            </a:r>
            <a:endParaRPr lang="ko-KR" altLang="en-US" sz="5400" b="1" dirty="0"/>
          </a:p>
        </p:txBody>
      </p:sp>
      <p:pic>
        <p:nvPicPr>
          <p:cNvPr id="1035" name="그림 103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46510" y="3566003"/>
            <a:ext cx="358620" cy="362137"/>
          </a:xfrm>
          <a:prstGeom prst="rect">
            <a:avLst/>
          </a:prstGeom>
        </p:spPr>
      </p:pic>
      <p:pic>
        <p:nvPicPr>
          <p:cNvPr id="1036" name="그림 10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31023" y="3557144"/>
            <a:ext cx="380521" cy="380521"/>
          </a:xfrm>
          <a:prstGeom prst="rect">
            <a:avLst/>
          </a:prstGeom>
        </p:spPr>
      </p:pic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194354"/>
              </p:ext>
            </p:extLst>
          </p:nvPr>
        </p:nvGraphicFramePr>
        <p:xfrm>
          <a:off x="4800436" y="1313348"/>
          <a:ext cx="1772596" cy="1738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149">
                  <a:extLst>
                    <a:ext uri="{9D8B030D-6E8A-4147-A177-3AD203B41FA5}">
                      <a16:colId xmlns:a16="http://schemas.microsoft.com/office/drawing/2014/main" val="3874242204"/>
                    </a:ext>
                  </a:extLst>
                </a:gridCol>
                <a:gridCol w="443149">
                  <a:extLst>
                    <a:ext uri="{9D8B030D-6E8A-4147-A177-3AD203B41FA5}">
                      <a16:colId xmlns:a16="http://schemas.microsoft.com/office/drawing/2014/main" val="3609824277"/>
                    </a:ext>
                  </a:extLst>
                </a:gridCol>
                <a:gridCol w="443149">
                  <a:extLst>
                    <a:ext uri="{9D8B030D-6E8A-4147-A177-3AD203B41FA5}">
                      <a16:colId xmlns:a16="http://schemas.microsoft.com/office/drawing/2014/main" val="555213133"/>
                    </a:ext>
                  </a:extLst>
                </a:gridCol>
                <a:gridCol w="443149">
                  <a:extLst>
                    <a:ext uri="{9D8B030D-6E8A-4147-A177-3AD203B41FA5}">
                      <a16:colId xmlns:a16="http://schemas.microsoft.com/office/drawing/2014/main" val="2364241165"/>
                    </a:ext>
                  </a:extLst>
                </a:gridCol>
              </a:tblGrid>
              <a:tr h="4347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0</a:t>
                      </a:r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0</a:t>
                      </a:r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0</a:t>
                      </a:r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0</a:t>
                      </a:r>
                      <a:endParaRPr lang="ko-KR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656712"/>
                  </a:ext>
                </a:extLst>
              </a:tr>
              <a:tr h="4347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0</a:t>
                      </a:r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65k</a:t>
                      </a:r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130k</a:t>
                      </a:r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0</a:t>
                      </a:r>
                      <a:endParaRPr lang="ko-KR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2678096"/>
                  </a:ext>
                </a:extLst>
              </a:tr>
              <a:tr h="4347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0</a:t>
                      </a:r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130k</a:t>
                      </a:r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65k</a:t>
                      </a:r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0</a:t>
                      </a:r>
                      <a:endParaRPr lang="ko-KR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575753"/>
                  </a:ext>
                </a:extLst>
              </a:tr>
              <a:tr h="4347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0</a:t>
                      </a:r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0</a:t>
                      </a:r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0</a:t>
                      </a:r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0</a:t>
                      </a:r>
                      <a:endParaRPr lang="ko-KR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243337"/>
                  </a:ext>
                </a:extLst>
              </a:tr>
            </a:tbl>
          </a:graphicData>
        </a:graphic>
      </p:graphicFrame>
      <p:pic>
        <p:nvPicPr>
          <p:cNvPr id="1038" name="그림 103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39586" y="4351855"/>
            <a:ext cx="232854" cy="161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4326645" y="2454449"/>
            <a:ext cx="5915250" cy="1122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000" dirty="0" smtClean="0">
                <a:latin typeface="+mj-ea"/>
                <a:ea typeface="+mj-ea"/>
              </a:rPr>
              <a:t>감사합니다</a:t>
            </a:r>
            <a:endParaRPr lang="ko-KR" altLang="en-US" sz="5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94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797634" y="1214190"/>
            <a:ext cx="7380430" cy="718952"/>
          </a:xfrm>
        </p:spPr>
        <p:txBody>
          <a:bodyPr/>
          <a:lstStyle/>
          <a:p>
            <a:r>
              <a:rPr lang="en-US" altLang="ko-KR" dirty="0"/>
              <a:t>01. </a:t>
            </a:r>
            <a:r>
              <a:rPr lang="en-US" altLang="ko-KR" dirty="0" smtClean="0"/>
              <a:t>CNN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등장배경 및 개념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3797638" y="2133371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/>
              <a:t>02. </a:t>
            </a:r>
            <a:r>
              <a:rPr lang="en-US" altLang="ko-KR" dirty="0" smtClean="0"/>
              <a:t>CNN</a:t>
            </a:r>
            <a:r>
              <a:rPr lang="ko-KR" altLang="en-US" dirty="0" smtClean="0"/>
              <a:t>의 주요 용어 정리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638" y="3052552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/>
              <a:t>03. </a:t>
            </a:r>
            <a:r>
              <a:rPr lang="en-US" altLang="ko-KR" dirty="0" smtClean="0"/>
              <a:t>CNN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동작과정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8" y="3968393"/>
            <a:ext cx="7380427" cy="71895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7" y="4884234"/>
            <a:ext cx="7380427" cy="71895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191C0C-FDFF-40C4-8904-27E282EA5E8D}"/>
              </a:ext>
            </a:extLst>
          </p:cNvPr>
          <p:cNvSpPr/>
          <p:nvPr/>
        </p:nvSpPr>
        <p:spPr>
          <a:xfrm>
            <a:off x="3305672" y="4869602"/>
            <a:ext cx="8364354" cy="130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191C0C-FDFF-40C4-8904-27E282EA5E8D}"/>
              </a:ext>
            </a:extLst>
          </p:cNvPr>
          <p:cNvSpPr/>
          <p:nvPr/>
        </p:nvSpPr>
        <p:spPr>
          <a:xfrm>
            <a:off x="3305672" y="3927358"/>
            <a:ext cx="8364354" cy="130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0" y="2764511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latin typeface="+mj-ea"/>
                <a:ea typeface="+mj-ea"/>
              </a:rPr>
              <a:t>01. </a:t>
            </a:r>
            <a:r>
              <a:rPr lang="en-US" altLang="ko-KR" sz="4400" dirty="0" smtClean="0">
                <a:latin typeface="+mj-ea"/>
                <a:ea typeface="+mj-ea"/>
              </a:rPr>
              <a:t>CNN</a:t>
            </a:r>
            <a:r>
              <a:rPr lang="ko-KR" altLang="en-US" sz="4400" dirty="0" smtClean="0">
                <a:latin typeface="+mj-ea"/>
                <a:ea typeface="+mj-ea"/>
              </a:rPr>
              <a:t>의 </a:t>
            </a:r>
            <a:r>
              <a:rPr lang="ko-KR" altLang="en-US" sz="4400" dirty="0" smtClean="0">
                <a:latin typeface="+mj-ea"/>
                <a:ea typeface="+mj-ea"/>
              </a:rPr>
              <a:t>등장배경 및 개념</a:t>
            </a:r>
            <a:endParaRPr lang="ko-KR" altLang="en-US" sz="4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01. </a:t>
            </a:r>
            <a:r>
              <a:rPr lang="en-US" altLang="ko-KR" b="1" dirty="0" smtClean="0"/>
              <a:t>CNN </a:t>
            </a:r>
            <a:r>
              <a:rPr lang="ko-KR" altLang="en-US" b="1" dirty="0" smtClean="0"/>
              <a:t>등장배경 및 개념</a:t>
            </a:r>
            <a:endParaRPr lang="ko-KR" altLang="en-US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j-ea"/>
                <a:ea typeface="+mj-ea"/>
              </a:rPr>
              <a:t>CNN (Convolutional </a:t>
            </a:r>
            <a:r>
              <a:rPr lang="en-US" altLang="ko-KR" sz="2000" b="1" dirty="0">
                <a:latin typeface="+mj-ea"/>
                <a:ea typeface="+mj-ea"/>
              </a:rPr>
              <a:t>Neural </a:t>
            </a:r>
            <a:r>
              <a:rPr lang="en-US" altLang="ko-KR" sz="2000" b="1" dirty="0" smtClean="0">
                <a:latin typeface="+mj-ea"/>
                <a:ea typeface="+mj-ea"/>
              </a:rPr>
              <a:t>Network)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latin typeface="+mj-ea"/>
                <a:ea typeface="+mj-ea"/>
              </a:rPr>
              <a:t>합성곱</a:t>
            </a:r>
            <a:r>
              <a:rPr lang="ko-KR" altLang="en-US" sz="2000" dirty="0" smtClean="0">
                <a:latin typeface="+mj-ea"/>
                <a:ea typeface="+mj-ea"/>
              </a:rPr>
              <a:t> 신경망</a:t>
            </a:r>
            <a:endParaRPr lang="en-US" altLang="ko-KR" sz="20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시각적 영상을 분석하는데 사용되는 다층의 </a:t>
            </a:r>
            <a:r>
              <a:rPr lang="ko-KR" altLang="en-US" sz="2000" dirty="0" err="1" smtClean="0">
                <a:latin typeface="+mj-ea"/>
                <a:ea typeface="+mj-ea"/>
              </a:rPr>
              <a:t>피드</a:t>
            </a:r>
            <a:r>
              <a:rPr lang="en-US" altLang="ko-KR" sz="2000" dirty="0" smtClean="0">
                <a:latin typeface="+mj-ea"/>
                <a:ea typeface="+mj-ea"/>
              </a:rPr>
              <a:t>-</a:t>
            </a:r>
            <a:r>
              <a:rPr lang="ko-KR" altLang="en-US" sz="2000" dirty="0" err="1" smtClean="0">
                <a:latin typeface="+mj-ea"/>
                <a:ea typeface="+mj-ea"/>
              </a:rPr>
              <a:t>포워드적인</a:t>
            </a:r>
            <a:r>
              <a:rPr lang="ko-KR" altLang="en-US" sz="2000" dirty="0" smtClean="0">
                <a:latin typeface="+mj-ea"/>
                <a:ea typeface="+mj-ea"/>
              </a:rPr>
              <a:t> 인공 신경망의 한 종류</a:t>
            </a:r>
            <a:endParaRPr lang="en-US" altLang="ko-KR" sz="20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 smtClean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 smtClean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영상 및 동영상 인식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latin typeface="+mj-ea"/>
                <a:ea typeface="+mj-ea"/>
              </a:rPr>
              <a:t>추천 시스템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latin typeface="+mj-ea"/>
                <a:ea typeface="+mj-ea"/>
              </a:rPr>
              <a:t>영상 분류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latin typeface="+mj-ea"/>
                <a:ea typeface="+mj-ea"/>
              </a:rPr>
              <a:t>의료 영상 분석 및 자연어 처리 등에 응용</a:t>
            </a:r>
            <a:endParaRPr lang="en-US" altLang="ko-KR" sz="2000" dirty="0">
              <a:latin typeface="+mj-ea"/>
              <a:ea typeface="+mj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5632704" y="2767584"/>
            <a:ext cx="1865376" cy="121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807655" y="3310545"/>
            <a:ext cx="5437945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입력 층</a:t>
            </a:r>
            <a:r>
              <a:rPr lang="en-US" altLang="ko-KR" sz="1200" dirty="0"/>
              <a:t>(input layer)</a:t>
            </a:r>
            <a:r>
              <a:rPr lang="ko-KR" altLang="en-US" sz="1200" dirty="0"/>
              <a:t>으로 데이터가 입력되고</a:t>
            </a:r>
            <a:r>
              <a:rPr lang="en-US" altLang="ko-KR" sz="12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1</a:t>
            </a:r>
            <a:r>
              <a:rPr lang="ko-KR" altLang="en-US" sz="1200" dirty="0"/>
              <a:t>개 이상으로 구성되는 은닉 층</a:t>
            </a:r>
            <a:r>
              <a:rPr lang="en-US" altLang="ko-KR" sz="1200" dirty="0"/>
              <a:t>(hidden layer)</a:t>
            </a:r>
            <a:r>
              <a:rPr lang="ko-KR" altLang="en-US" sz="1200" dirty="0"/>
              <a:t>을 거쳐서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마지막에 있는 출력 층</a:t>
            </a:r>
            <a:r>
              <a:rPr lang="en-US" altLang="ko-KR" sz="1200" dirty="0"/>
              <a:t>(output layer)</a:t>
            </a:r>
            <a:r>
              <a:rPr lang="ko-KR" altLang="en-US" sz="1200" dirty="0"/>
              <a:t>으로 출력 값을 내보내는 </a:t>
            </a:r>
            <a:r>
              <a:rPr lang="ko-KR" altLang="en-US" sz="1200" dirty="0" smtClean="0"/>
              <a:t>과정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&gt; </a:t>
            </a:r>
            <a:r>
              <a:rPr lang="ko-KR" altLang="en-US" sz="1200" dirty="0" smtClean="0"/>
              <a:t>이전 층에서 나온 출력 값이 층과 층 사이에 적용되는 가중치 영향을 </a:t>
            </a:r>
            <a:r>
              <a:rPr lang="ko-KR" altLang="en-US" sz="1200" dirty="0" smtClean="0"/>
              <a:t>받은 후 </a:t>
            </a:r>
            <a:r>
              <a:rPr lang="ko-KR" altLang="en-US" sz="1200" dirty="0" smtClean="0"/>
              <a:t>다음 층의 입력 값으로 들어감</a:t>
            </a:r>
            <a:endParaRPr lang="en-US" altLang="ko-KR" sz="1200" dirty="0"/>
          </a:p>
        </p:txBody>
      </p:sp>
      <p:cxnSp>
        <p:nvCxnSpPr>
          <p:cNvPr id="31" name="직선 화살표 연결선 30"/>
          <p:cNvCxnSpPr>
            <a:endCxn id="22" idx="0"/>
          </p:cNvCxnSpPr>
          <p:nvPr/>
        </p:nvCxnSpPr>
        <p:spPr>
          <a:xfrm>
            <a:off x="6521450" y="2779776"/>
            <a:ext cx="5178" cy="5307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23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01. CNN </a:t>
            </a:r>
            <a:r>
              <a:rPr lang="ko-KR" altLang="en-US" b="1" dirty="0"/>
              <a:t>등장배경 및 개념</a:t>
            </a:r>
            <a:endParaRPr lang="ko-KR" altLang="en-US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j-ea"/>
                <a:ea typeface="+mj-ea"/>
              </a:rPr>
              <a:t>CNN</a:t>
            </a:r>
            <a:r>
              <a:rPr lang="ko-KR" altLang="en-US" sz="2000" b="1" dirty="0" smtClean="0">
                <a:latin typeface="+mj-ea"/>
                <a:ea typeface="+mj-ea"/>
              </a:rPr>
              <a:t>의 필요성 </a:t>
            </a:r>
            <a:r>
              <a:rPr lang="en-US" altLang="ko-KR" sz="2000" b="1" dirty="0" smtClean="0">
                <a:latin typeface="+mj-ea"/>
                <a:ea typeface="+mj-ea"/>
              </a:rPr>
              <a:t>(</a:t>
            </a:r>
            <a:r>
              <a:rPr lang="ko-KR" altLang="en-US" sz="2000" b="1" dirty="0" smtClean="0">
                <a:latin typeface="+mj-ea"/>
                <a:ea typeface="+mj-ea"/>
              </a:rPr>
              <a:t>이미지 인식에 </a:t>
            </a:r>
            <a:r>
              <a:rPr lang="en-US" altLang="ko-KR" sz="2000" b="1" dirty="0" smtClean="0">
                <a:latin typeface="+mj-ea"/>
                <a:ea typeface="+mj-ea"/>
              </a:rPr>
              <a:t>CNN</a:t>
            </a:r>
            <a:r>
              <a:rPr lang="ko-KR" altLang="en-US" sz="2000" b="1" dirty="0" smtClean="0">
                <a:latin typeface="+mj-ea"/>
                <a:ea typeface="+mj-ea"/>
              </a:rPr>
              <a:t>이 사용되는 이유</a:t>
            </a:r>
            <a:r>
              <a:rPr lang="en-US" altLang="ko-KR" sz="2000" b="1" dirty="0" smtClean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기존의 </a:t>
            </a:r>
            <a:r>
              <a:rPr lang="en-US" altLang="ko-KR" sz="2000" dirty="0" smtClean="0">
                <a:latin typeface="+mj-ea"/>
                <a:ea typeface="+mj-ea"/>
              </a:rPr>
              <a:t>MLP(Multi-Layer Perceptron)</a:t>
            </a:r>
            <a:r>
              <a:rPr lang="ko-KR" altLang="en-US" sz="2000" dirty="0" smtClean="0">
                <a:latin typeface="+mj-ea"/>
                <a:ea typeface="+mj-ea"/>
              </a:rPr>
              <a:t>로 이미지 분류 시 </a:t>
            </a:r>
            <a:r>
              <a:rPr lang="en-US" altLang="ko-KR" sz="2000" dirty="0" smtClean="0">
                <a:latin typeface="+mj-ea"/>
                <a:ea typeface="+mj-ea"/>
              </a:rPr>
              <a:t>overfitting </a:t>
            </a:r>
            <a:r>
              <a:rPr lang="ko-KR" altLang="en-US" sz="2000" dirty="0" smtClean="0">
                <a:latin typeface="+mj-ea"/>
                <a:ea typeface="+mj-ea"/>
              </a:rPr>
              <a:t>발생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>
                <a:latin typeface="+mj-ea"/>
                <a:ea typeface="+mj-ea"/>
              </a:rPr>
              <a:t> ex) MLP </a:t>
            </a:r>
            <a:r>
              <a:rPr lang="ko-KR" altLang="en-US" sz="2000" dirty="0" smtClean="0">
                <a:latin typeface="+mj-ea"/>
                <a:ea typeface="+mj-ea"/>
              </a:rPr>
              <a:t>방식 </a:t>
            </a:r>
            <a:r>
              <a:rPr lang="en-US" altLang="ko-KR" sz="2000" dirty="0" smtClean="0">
                <a:latin typeface="+mj-ea"/>
                <a:ea typeface="+mj-ea"/>
              </a:rPr>
              <a:t>&gt; </a:t>
            </a:r>
            <a:r>
              <a:rPr lang="ko-KR" altLang="en-US" sz="2000" dirty="0" smtClean="0">
                <a:latin typeface="+mj-ea"/>
                <a:ea typeface="+mj-ea"/>
              </a:rPr>
              <a:t>각각의 픽셀을 이미지의 특징으로 사용</a:t>
            </a:r>
            <a:endParaRPr lang="en-US" altLang="ko-KR" sz="20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b="1" u="sng" dirty="0">
              <a:latin typeface="+mj-ea"/>
              <a:ea typeface="+mj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872282"/>
              </p:ext>
            </p:extLst>
          </p:nvPr>
        </p:nvGraphicFramePr>
        <p:xfrm>
          <a:off x="1556004" y="3615634"/>
          <a:ext cx="190652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305">
                  <a:extLst>
                    <a:ext uri="{9D8B030D-6E8A-4147-A177-3AD203B41FA5}">
                      <a16:colId xmlns:a16="http://schemas.microsoft.com/office/drawing/2014/main" val="2779311487"/>
                    </a:ext>
                  </a:extLst>
                </a:gridCol>
                <a:gridCol w="381305">
                  <a:extLst>
                    <a:ext uri="{9D8B030D-6E8A-4147-A177-3AD203B41FA5}">
                      <a16:colId xmlns:a16="http://schemas.microsoft.com/office/drawing/2014/main" val="3877819197"/>
                    </a:ext>
                  </a:extLst>
                </a:gridCol>
                <a:gridCol w="381305">
                  <a:extLst>
                    <a:ext uri="{9D8B030D-6E8A-4147-A177-3AD203B41FA5}">
                      <a16:colId xmlns:a16="http://schemas.microsoft.com/office/drawing/2014/main" val="2848145133"/>
                    </a:ext>
                  </a:extLst>
                </a:gridCol>
                <a:gridCol w="381305">
                  <a:extLst>
                    <a:ext uri="{9D8B030D-6E8A-4147-A177-3AD203B41FA5}">
                      <a16:colId xmlns:a16="http://schemas.microsoft.com/office/drawing/2014/main" val="3284825174"/>
                    </a:ext>
                  </a:extLst>
                </a:gridCol>
                <a:gridCol w="381305">
                  <a:extLst>
                    <a:ext uri="{9D8B030D-6E8A-4147-A177-3AD203B41FA5}">
                      <a16:colId xmlns:a16="http://schemas.microsoft.com/office/drawing/2014/main" val="3618341402"/>
                    </a:ext>
                  </a:extLst>
                </a:gridCol>
              </a:tblGrid>
              <a:tr h="35998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31454"/>
                  </a:ext>
                </a:extLst>
              </a:tr>
              <a:tr h="35998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007989"/>
                  </a:ext>
                </a:extLst>
              </a:tr>
              <a:tr h="35998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35143"/>
                  </a:ext>
                </a:extLst>
              </a:tr>
              <a:tr h="35998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093825"/>
                  </a:ext>
                </a:extLst>
              </a:tr>
              <a:tr h="35998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560575"/>
                  </a:ext>
                </a:extLst>
              </a:tr>
            </a:tbl>
          </a:graphicData>
        </a:graphic>
      </p:graphicFrame>
      <p:sp>
        <p:nvSpPr>
          <p:cNvPr id="15" name="오른쪽 화살표 14"/>
          <p:cNvSpPr/>
          <p:nvPr/>
        </p:nvSpPr>
        <p:spPr>
          <a:xfrm>
            <a:off x="3671755" y="4247885"/>
            <a:ext cx="1192262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reshape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129001"/>
              </p:ext>
            </p:extLst>
          </p:nvPr>
        </p:nvGraphicFramePr>
        <p:xfrm>
          <a:off x="5135399" y="1266825"/>
          <a:ext cx="3672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50384835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53852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3674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11074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3878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2482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37039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041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4865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79963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57589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908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86741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49917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69793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075034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977005"/>
              </p:ext>
            </p:extLst>
          </p:nvPr>
        </p:nvGraphicFramePr>
        <p:xfrm>
          <a:off x="6619540" y="3609549"/>
          <a:ext cx="190652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305">
                  <a:extLst>
                    <a:ext uri="{9D8B030D-6E8A-4147-A177-3AD203B41FA5}">
                      <a16:colId xmlns:a16="http://schemas.microsoft.com/office/drawing/2014/main" val="2779311487"/>
                    </a:ext>
                  </a:extLst>
                </a:gridCol>
                <a:gridCol w="381305">
                  <a:extLst>
                    <a:ext uri="{9D8B030D-6E8A-4147-A177-3AD203B41FA5}">
                      <a16:colId xmlns:a16="http://schemas.microsoft.com/office/drawing/2014/main" val="3877819197"/>
                    </a:ext>
                  </a:extLst>
                </a:gridCol>
                <a:gridCol w="381305">
                  <a:extLst>
                    <a:ext uri="{9D8B030D-6E8A-4147-A177-3AD203B41FA5}">
                      <a16:colId xmlns:a16="http://schemas.microsoft.com/office/drawing/2014/main" val="2848145133"/>
                    </a:ext>
                  </a:extLst>
                </a:gridCol>
                <a:gridCol w="381305">
                  <a:extLst>
                    <a:ext uri="{9D8B030D-6E8A-4147-A177-3AD203B41FA5}">
                      <a16:colId xmlns:a16="http://schemas.microsoft.com/office/drawing/2014/main" val="3284825174"/>
                    </a:ext>
                  </a:extLst>
                </a:gridCol>
                <a:gridCol w="381305">
                  <a:extLst>
                    <a:ext uri="{9D8B030D-6E8A-4147-A177-3AD203B41FA5}">
                      <a16:colId xmlns:a16="http://schemas.microsoft.com/office/drawing/2014/main" val="3618341402"/>
                    </a:ext>
                  </a:extLst>
                </a:gridCol>
              </a:tblGrid>
              <a:tr h="3599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31454"/>
                  </a:ext>
                </a:extLst>
              </a:tr>
              <a:tr h="3599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007989"/>
                  </a:ext>
                </a:extLst>
              </a:tr>
              <a:tr h="3599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35143"/>
                  </a:ext>
                </a:extLst>
              </a:tr>
              <a:tr h="3599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093825"/>
                  </a:ext>
                </a:extLst>
              </a:tr>
              <a:tr h="3599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560575"/>
                  </a:ext>
                </a:extLst>
              </a:tr>
            </a:tbl>
          </a:graphicData>
        </a:graphic>
      </p:graphicFrame>
      <p:sp>
        <p:nvSpPr>
          <p:cNvPr id="18" name="오른쪽 화살표 17"/>
          <p:cNvSpPr/>
          <p:nvPr/>
        </p:nvSpPr>
        <p:spPr>
          <a:xfrm>
            <a:off x="8735291" y="4241800"/>
            <a:ext cx="1192262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reshape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31405"/>
              </p:ext>
            </p:extLst>
          </p:nvPr>
        </p:nvGraphicFramePr>
        <p:xfrm>
          <a:off x="10136779" y="1266825"/>
          <a:ext cx="356628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628">
                  <a:extLst>
                    <a:ext uri="{9D8B030D-6E8A-4147-A177-3AD203B41FA5}">
                      <a16:colId xmlns:a16="http://schemas.microsoft.com/office/drawing/2014/main" val="503848351"/>
                    </a:ext>
                  </a:extLst>
                </a:gridCol>
              </a:tblGrid>
              <a:tr h="3603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538525"/>
                  </a:ext>
                </a:extLst>
              </a:tr>
              <a:tr h="3603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371337"/>
                  </a:ext>
                </a:extLst>
              </a:tr>
              <a:tr h="3603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98340"/>
                  </a:ext>
                </a:extLst>
              </a:tr>
              <a:tr h="3603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37053"/>
                  </a:ext>
                </a:extLst>
              </a:tr>
              <a:tr h="3603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83792"/>
                  </a:ext>
                </a:extLst>
              </a:tr>
              <a:tr h="3603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36740"/>
                  </a:ext>
                </a:extLst>
              </a:tr>
              <a:tr h="3603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110748"/>
                  </a:ext>
                </a:extLst>
              </a:tr>
              <a:tr h="3603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38780"/>
                  </a:ext>
                </a:extLst>
              </a:tr>
              <a:tr h="3603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24821"/>
                  </a:ext>
                </a:extLst>
              </a:tr>
              <a:tr h="3603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370397"/>
                  </a:ext>
                </a:extLst>
              </a:tr>
              <a:tr h="3603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04151"/>
                  </a:ext>
                </a:extLst>
              </a:tr>
              <a:tr h="3603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48652"/>
                  </a:ext>
                </a:extLst>
              </a:tr>
              <a:tr h="3603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799631"/>
                  </a:ext>
                </a:extLst>
              </a:tr>
              <a:tr h="3603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575899"/>
                  </a:ext>
                </a:extLst>
              </a:tr>
              <a:tr h="3603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908932"/>
                  </a:ext>
                </a:extLst>
              </a:tr>
            </a:tbl>
          </a:graphicData>
        </a:graphic>
      </p:graphicFrame>
      <p:cxnSp>
        <p:nvCxnSpPr>
          <p:cNvPr id="20" name="직선 연결선 19"/>
          <p:cNvCxnSpPr/>
          <p:nvPr/>
        </p:nvCxnSpPr>
        <p:spPr>
          <a:xfrm flipV="1">
            <a:off x="1556004" y="2185434"/>
            <a:ext cx="3295396" cy="121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926051" y="2789536"/>
            <a:ext cx="1221996" cy="60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26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01. CNN </a:t>
            </a:r>
            <a:r>
              <a:rPr lang="ko-KR" altLang="en-US" b="1" dirty="0"/>
              <a:t>등장배경 및 개념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1225305"/>
            <a:ext cx="1637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Train data</a:t>
            </a:r>
            <a:endParaRPr lang="ko-KR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3538523"/>
            <a:ext cx="1513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Test data</a:t>
            </a:r>
            <a:endParaRPr lang="ko-KR" altLang="en-US" sz="2400" b="1" dirty="0"/>
          </a:p>
        </p:txBody>
      </p:sp>
      <p:cxnSp>
        <p:nvCxnSpPr>
          <p:cNvPr id="4" name="직선 연결선 3"/>
          <p:cNvCxnSpPr/>
          <p:nvPr/>
        </p:nvCxnSpPr>
        <p:spPr>
          <a:xfrm flipH="1" flipV="1">
            <a:off x="304800" y="3401470"/>
            <a:ext cx="11569700" cy="275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103551"/>
              </p:ext>
            </p:extLst>
          </p:nvPr>
        </p:nvGraphicFramePr>
        <p:xfrm>
          <a:off x="1817971" y="195401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333483046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28109133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181234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8930375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31016079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0211482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72307586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8085893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4481213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25411571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7847457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90456188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7317334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4269688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871673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4965062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22757669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3978042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92129243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59486226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2210904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620630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4998887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337233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313576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5174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556646"/>
              </p:ext>
            </p:extLst>
          </p:nvPr>
        </p:nvGraphicFramePr>
        <p:xfrm>
          <a:off x="1817971" y="259183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333483046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28109133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181234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8930375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31016079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0211482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72307586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8085893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4481213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25411571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7847457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90456188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7317334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4269688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871673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4965062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22757669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3978042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92129243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59486226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2210904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620630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4998887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337233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313576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517401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904818"/>
              </p:ext>
            </p:extLst>
          </p:nvPr>
        </p:nvGraphicFramePr>
        <p:xfrm>
          <a:off x="1817971" y="444517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333483046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28109133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181234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8930375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31016079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0211482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72307586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8085893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4481213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25411571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7847457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90456188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7317334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4269688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871673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4965062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22757669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3978042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92129243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59486226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2210904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620630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4998887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337233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313576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517401"/>
                  </a:ext>
                </a:extLst>
              </a:tr>
            </a:tbl>
          </a:graphicData>
        </a:graphic>
      </p:graphicFrame>
      <p:sp>
        <p:nvSpPr>
          <p:cNvPr id="27" name="아래쪽 화살표 26"/>
          <p:cNvSpPr/>
          <p:nvPr/>
        </p:nvSpPr>
        <p:spPr>
          <a:xfrm>
            <a:off x="5424771" y="3196494"/>
            <a:ext cx="457200" cy="664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619172" y="1134285"/>
            <a:ext cx="4525598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Overfitting </a:t>
            </a:r>
            <a:r>
              <a:rPr lang="ko-KR" altLang="en-US" sz="2400" b="1" dirty="0" smtClean="0"/>
              <a:t>발생 </a:t>
            </a:r>
            <a:r>
              <a:rPr lang="en-US" altLang="ko-KR" sz="2400" b="1" dirty="0" smtClean="0"/>
              <a:t>! &gt;&gt; CNN </a:t>
            </a:r>
            <a:r>
              <a:rPr lang="ko-KR" altLang="en-US" sz="2400" b="1" dirty="0" smtClean="0"/>
              <a:t>등장</a:t>
            </a:r>
            <a:endParaRPr lang="ko-KR" altLang="en-US" sz="2400" b="1" dirty="0"/>
          </a:p>
        </p:txBody>
      </p:sp>
      <p:sp>
        <p:nvSpPr>
          <p:cNvPr id="29" name="직사각형 28"/>
          <p:cNvSpPr/>
          <p:nvPr/>
        </p:nvSpPr>
        <p:spPr>
          <a:xfrm>
            <a:off x="2069429" y="1839888"/>
            <a:ext cx="1130972" cy="12221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546429" y="1839888"/>
            <a:ext cx="1130972" cy="12221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360056"/>
              </p:ext>
            </p:extLst>
          </p:nvPr>
        </p:nvGraphicFramePr>
        <p:xfrm>
          <a:off x="1817971" y="502954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333483046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28109133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181234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8930375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31016079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0211482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72307586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8085893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4481213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25411571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7847457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90456188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7317334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4269688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871673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4965062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22757669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3978042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92129243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59486226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2210904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620630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4998887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337233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313576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517401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4301684" y="1839888"/>
            <a:ext cx="524316" cy="12221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920830" y="1850476"/>
            <a:ext cx="524316" cy="12221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619813" y="1839888"/>
            <a:ext cx="524316" cy="12221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2153712" y="2958364"/>
            <a:ext cx="22188" cy="285823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109347" y="2958364"/>
            <a:ext cx="15227" cy="285823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4416877" y="2958364"/>
            <a:ext cx="15572" cy="285823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4742965" y="2958364"/>
            <a:ext cx="4763" cy="285823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5715436" y="2958364"/>
            <a:ext cx="15572" cy="285823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6041524" y="2958364"/>
            <a:ext cx="4763" cy="285823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7025557" y="2958364"/>
            <a:ext cx="15572" cy="285823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7351645" y="2958364"/>
            <a:ext cx="4763" cy="285823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8637974" y="2958364"/>
            <a:ext cx="15572" cy="285823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9619382" y="2958364"/>
            <a:ext cx="4763" cy="285823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3"/>
          <a:srcRect r="57411"/>
          <a:stretch/>
        </p:blipFill>
        <p:spPr>
          <a:xfrm>
            <a:off x="10303900" y="1643933"/>
            <a:ext cx="874389" cy="834639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3901" y="2552850"/>
            <a:ext cx="846876" cy="815174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2610" y="4061413"/>
            <a:ext cx="856992" cy="883913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3901" y="5002760"/>
            <a:ext cx="879132" cy="87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5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01. CNN </a:t>
            </a:r>
            <a:r>
              <a:rPr lang="ko-KR" altLang="en-US" b="1" dirty="0"/>
              <a:t>등장배경 및 개념</a:t>
            </a:r>
            <a:endParaRPr lang="ko-KR" altLang="en-US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MLP </a:t>
            </a:r>
            <a:r>
              <a:rPr lang="ko-KR" altLang="en-US" sz="2000" dirty="0" smtClean="0"/>
              <a:t>방식의 문제점 </a:t>
            </a:r>
            <a:r>
              <a:rPr lang="en-US" altLang="ko-KR" sz="2000" dirty="0" smtClean="0"/>
              <a:t>: 1</a:t>
            </a:r>
            <a:r>
              <a:rPr lang="ko-KR" altLang="en-US" sz="2000" dirty="0" smtClean="0"/>
              <a:t>차원으로 변형된 데이터로는 이미지를 구분하기 어려움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특징이 사라짐</a:t>
            </a:r>
            <a:endParaRPr lang="en-US" altLang="ko-KR" sz="2000" dirty="0" smtClean="0"/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2</a:t>
            </a:r>
            <a:r>
              <a:rPr lang="ko-KR" altLang="en-US" sz="2000" dirty="0" smtClean="0"/>
              <a:t>차원 데이터로는 이미지를 쉽게 구분하고 특징을 확인할 수 있음</a:t>
            </a:r>
            <a:endParaRPr lang="en-US" altLang="ko-KR" sz="2000" dirty="0" smtClean="0"/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000" dirty="0" smtClean="0"/>
              <a:t> CNN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차원 데이터에서 특징을 찾아냄</a:t>
            </a:r>
            <a:endParaRPr lang="en-US" altLang="ko-KR" sz="2000" dirty="0" smtClean="0"/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20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792913" y="1612985"/>
            <a:ext cx="237757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(Overfitting </a:t>
            </a:r>
            <a:r>
              <a:rPr lang="ko-KR" altLang="en-US" dirty="0"/>
              <a:t>발생원인</a:t>
            </a:r>
            <a:r>
              <a:rPr lang="en-US" altLang="ko-KR" dirty="0"/>
              <a:t>)</a:t>
            </a: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3168904" y="1612985"/>
            <a:ext cx="6257808" cy="121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079" y="3039485"/>
            <a:ext cx="4430835" cy="298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6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865" y="1262010"/>
            <a:ext cx="3383235" cy="85201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01. CNN </a:t>
            </a:r>
            <a:r>
              <a:rPr lang="ko-KR" altLang="en-US" b="1" dirty="0"/>
              <a:t>등장배경 및 개념</a:t>
            </a:r>
            <a:endParaRPr lang="ko-KR" altLang="en-US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/>
              <a:t>CNN</a:t>
            </a:r>
            <a:r>
              <a:rPr lang="ko-KR" altLang="en-US" sz="2000" b="1" dirty="0" smtClean="0"/>
              <a:t>이 이미지에서 특징을 찾아내는 방법</a:t>
            </a:r>
            <a:endParaRPr lang="en-US" altLang="ko-KR" sz="20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0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모양으로만 특징을 추출하면 회색 숫자 이미지의 경우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다른 데이터라고 인식하게 되므로 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모양 </a:t>
            </a:r>
            <a:r>
              <a:rPr lang="en-US" altLang="ko-KR" sz="2000" dirty="0" smtClean="0"/>
              <a:t>+ </a:t>
            </a:r>
            <a:r>
              <a:rPr lang="ko-KR" altLang="en-US" sz="2000" dirty="0" smtClean="0"/>
              <a:t>색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숫자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데이터를 함께 학습함</a:t>
            </a:r>
            <a:endParaRPr lang="en-US" altLang="ko-KR" sz="20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319535"/>
              </p:ext>
            </p:extLst>
          </p:nvPr>
        </p:nvGraphicFramePr>
        <p:xfrm>
          <a:off x="3361456" y="3524348"/>
          <a:ext cx="1059620" cy="10385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0">
                  <a:extLst>
                    <a:ext uri="{9D8B030D-6E8A-4147-A177-3AD203B41FA5}">
                      <a16:colId xmlns:a16="http://schemas.microsoft.com/office/drawing/2014/main" val="2550147771"/>
                    </a:ext>
                  </a:extLst>
                </a:gridCol>
                <a:gridCol w="529810">
                  <a:extLst>
                    <a:ext uri="{9D8B030D-6E8A-4147-A177-3AD203B41FA5}">
                      <a16:colId xmlns:a16="http://schemas.microsoft.com/office/drawing/2014/main" val="446121214"/>
                    </a:ext>
                  </a:extLst>
                </a:gridCol>
              </a:tblGrid>
              <a:tr h="519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574285"/>
                  </a:ext>
                </a:extLst>
              </a:tr>
              <a:tr h="519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6092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13217"/>
              </p:ext>
            </p:extLst>
          </p:nvPr>
        </p:nvGraphicFramePr>
        <p:xfrm>
          <a:off x="6352815" y="3979975"/>
          <a:ext cx="2052960" cy="2065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240">
                  <a:extLst>
                    <a:ext uri="{9D8B030D-6E8A-4147-A177-3AD203B41FA5}">
                      <a16:colId xmlns:a16="http://schemas.microsoft.com/office/drawing/2014/main" val="3874242204"/>
                    </a:ext>
                  </a:extLst>
                </a:gridCol>
                <a:gridCol w="513240">
                  <a:extLst>
                    <a:ext uri="{9D8B030D-6E8A-4147-A177-3AD203B41FA5}">
                      <a16:colId xmlns:a16="http://schemas.microsoft.com/office/drawing/2014/main" val="3609824277"/>
                    </a:ext>
                  </a:extLst>
                </a:gridCol>
                <a:gridCol w="513240">
                  <a:extLst>
                    <a:ext uri="{9D8B030D-6E8A-4147-A177-3AD203B41FA5}">
                      <a16:colId xmlns:a16="http://schemas.microsoft.com/office/drawing/2014/main" val="555213133"/>
                    </a:ext>
                  </a:extLst>
                </a:gridCol>
                <a:gridCol w="513240">
                  <a:extLst>
                    <a:ext uri="{9D8B030D-6E8A-4147-A177-3AD203B41FA5}">
                      <a16:colId xmlns:a16="http://schemas.microsoft.com/office/drawing/2014/main" val="2364241165"/>
                    </a:ext>
                  </a:extLst>
                </a:gridCol>
              </a:tblGrid>
              <a:tr h="516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65k</a:t>
                      </a:r>
                      <a:endParaRPr lang="ko-KR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130k</a:t>
                      </a:r>
                      <a:endParaRPr lang="ko-KR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130k</a:t>
                      </a:r>
                      <a:endParaRPr lang="ko-KR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65k</a:t>
                      </a:r>
                      <a:endParaRPr lang="ko-KR" altLang="en-US" sz="105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656712"/>
                  </a:ext>
                </a:extLst>
              </a:tr>
              <a:tr h="516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0</a:t>
                      </a:r>
                      <a:endParaRPr lang="ko-KR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0</a:t>
                      </a:r>
                      <a:endParaRPr lang="ko-KR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65k</a:t>
                      </a:r>
                      <a:endParaRPr lang="ko-KR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65k</a:t>
                      </a:r>
                      <a:endParaRPr lang="ko-KR" altLang="en-US" sz="105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2678096"/>
                  </a:ext>
                </a:extLst>
              </a:tr>
              <a:tr h="516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65k</a:t>
                      </a:r>
                      <a:endParaRPr lang="ko-KR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130k</a:t>
                      </a:r>
                      <a:endParaRPr lang="ko-KR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130k</a:t>
                      </a:r>
                      <a:endParaRPr lang="ko-KR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65k</a:t>
                      </a:r>
                      <a:endParaRPr lang="ko-KR" altLang="en-US" sz="105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575753"/>
                  </a:ext>
                </a:extLst>
              </a:tr>
              <a:tr h="516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65k</a:t>
                      </a:r>
                      <a:endParaRPr lang="ko-KR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65k</a:t>
                      </a:r>
                      <a:endParaRPr lang="ko-KR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0</a:t>
                      </a:r>
                      <a:endParaRPr lang="ko-KR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0</a:t>
                      </a:r>
                      <a:endParaRPr lang="ko-KR" altLang="en-US" sz="105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243337"/>
                  </a:ext>
                </a:extLst>
              </a:tr>
            </a:tbl>
          </a:graphicData>
        </a:graphic>
      </p:graphicFrame>
      <p:sp>
        <p:nvSpPr>
          <p:cNvPr id="18" name="오른쪽 화살표 17"/>
          <p:cNvSpPr/>
          <p:nvPr/>
        </p:nvSpPr>
        <p:spPr>
          <a:xfrm>
            <a:off x="3945945" y="4893262"/>
            <a:ext cx="1497700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21" idx="2"/>
          </p:cNvCxnSpPr>
          <p:nvPr/>
        </p:nvCxnSpPr>
        <p:spPr>
          <a:xfrm>
            <a:off x="6608836" y="3639251"/>
            <a:ext cx="0" cy="4576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29530" y="3269919"/>
            <a:ext cx="33586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(0*255)+(255*255)+(0*0)+(0*0)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53065" y="382046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Filter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518193" y="4664818"/>
            <a:ext cx="3587842" cy="611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숫자 大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해당 영역에 찾고자 하는 특징이 있는 것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숫자 小 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 해당 영역에 찾고자 하는 특징이 없는 것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1339021" y="611232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672630" y="6068781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Feature map</a:t>
            </a:r>
            <a:endParaRPr lang="ko-KR" altLang="en-US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276209"/>
              </p:ext>
            </p:extLst>
          </p:nvPr>
        </p:nvGraphicFramePr>
        <p:xfrm>
          <a:off x="498713" y="3522288"/>
          <a:ext cx="2524845" cy="2587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969">
                  <a:extLst>
                    <a:ext uri="{9D8B030D-6E8A-4147-A177-3AD203B41FA5}">
                      <a16:colId xmlns:a16="http://schemas.microsoft.com/office/drawing/2014/main" val="2779311487"/>
                    </a:ext>
                  </a:extLst>
                </a:gridCol>
                <a:gridCol w="504969">
                  <a:extLst>
                    <a:ext uri="{9D8B030D-6E8A-4147-A177-3AD203B41FA5}">
                      <a16:colId xmlns:a16="http://schemas.microsoft.com/office/drawing/2014/main" val="3877819197"/>
                    </a:ext>
                  </a:extLst>
                </a:gridCol>
                <a:gridCol w="504969">
                  <a:extLst>
                    <a:ext uri="{9D8B030D-6E8A-4147-A177-3AD203B41FA5}">
                      <a16:colId xmlns:a16="http://schemas.microsoft.com/office/drawing/2014/main" val="2848145133"/>
                    </a:ext>
                  </a:extLst>
                </a:gridCol>
                <a:gridCol w="504969">
                  <a:extLst>
                    <a:ext uri="{9D8B030D-6E8A-4147-A177-3AD203B41FA5}">
                      <a16:colId xmlns:a16="http://schemas.microsoft.com/office/drawing/2014/main" val="3284825174"/>
                    </a:ext>
                  </a:extLst>
                </a:gridCol>
                <a:gridCol w="504969">
                  <a:extLst>
                    <a:ext uri="{9D8B030D-6E8A-4147-A177-3AD203B41FA5}">
                      <a16:colId xmlns:a16="http://schemas.microsoft.com/office/drawing/2014/main" val="3618341402"/>
                    </a:ext>
                  </a:extLst>
                </a:gridCol>
              </a:tblGrid>
              <a:tr h="517594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255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255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255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31454"/>
                  </a:ext>
                </a:extLst>
              </a:tr>
              <a:tr h="5175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255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007989"/>
                  </a:ext>
                </a:extLst>
              </a:tr>
              <a:tr h="5175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255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255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255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35143"/>
                  </a:ext>
                </a:extLst>
              </a:tr>
              <a:tr h="5175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255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093825"/>
                  </a:ext>
                </a:extLst>
              </a:tr>
              <a:tr h="5175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255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255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255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560575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90680" y="3524348"/>
            <a:ext cx="1022096" cy="103857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01728" y="3524348"/>
            <a:ext cx="1022096" cy="103857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512776" y="3524348"/>
            <a:ext cx="1022096" cy="1038572"/>
          </a:xfrm>
          <a:prstGeom prst="rect">
            <a:avLst/>
          </a:prstGeom>
          <a:noFill/>
          <a:ln w="38100">
            <a:solidFill>
              <a:srgbClr val="51D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83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01. CNN </a:t>
            </a:r>
            <a:r>
              <a:rPr lang="ko-KR" altLang="en-US" b="1" dirty="0"/>
              <a:t>등장배경 및 개념</a:t>
            </a:r>
            <a:endParaRPr lang="ko-KR" altLang="en-US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787" y="1380569"/>
            <a:ext cx="6042426" cy="46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7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4664</TotalTime>
  <Words>861</Words>
  <Application>Microsoft Office PowerPoint</Application>
  <PresentationFormat>와이드스크린</PresentationFormat>
  <Paragraphs>241</Paragraphs>
  <Slides>19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맑은 고딕</vt:lpstr>
      <vt:lpstr>Arial Narrow</vt:lpstr>
      <vt:lpstr>Arial</vt:lpstr>
      <vt:lpstr>함초롬돋움</vt:lpstr>
      <vt:lpstr>Symbol</vt:lpstr>
      <vt:lpstr>CryptoCraft 테마</vt:lpstr>
      <vt:lpstr>제목 테마</vt:lpstr>
      <vt:lpstr>CNN  (Convolutional Neural Network)  기초</vt:lpstr>
      <vt:lpstr>PowerPoint 프레젠테이션</vt:lpstr>
      <vt:lpstr>PowerPoint 프레젠테이션</vt:lpstr>
      <vt:lpstr>01. CNN 등장배경 및 개념</vt:lpstr>
      <vt:lpstr>01. CNN 등장배경 및 개념</vt:lpstr>
      <vt:lpstr>01. CNN 등장배경 및 개념</vt:lpstr>
      <vt:lpstr>01. CNN 등장배경 및 개념</vt:lpstr>
      <vt:lpstr>01. CNN 등장배경 및 개념</vt:lpstr>
      <vt:lpstr>01. CNN 등장배경 및 개념</vt:lpstr>
      <vt:lpstr>PowerPoint 프레젠테이션</vt:lpstr>
      <vt:lpstr>02. CNN의 주요 용어 정리</vt:lpstr>
      <vt:lpstr>02. CNN의 주요 용어 정리</vt:lpstr>
      <vt:lpstr>02. CNN의 주요 용어 정리</vt:lpstr>
      <vt:lpstr>02. CNN의 주요 용어 정리</vt:lpstr>
      <vt:lpstr>PowerPoint 프레젠테이션</vt:lpstr>
      <vt:lpstr>02. CNN의 동작과정</vt:lpstr>
      <vt:lpstr>02. CNN의 동작과정</vt:lpstr>
      <vt:lpstr>02. CNN의 동작과정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스레드 동기화 실습 및 리눅스시스템 모니터링 시스템 - 임세진</dc:title>
  <dc:creator>임세진</dc:creator>
  <cp:lastModifiedBy>user</cp:lastModifiedBy>
  <cp:revision>215</cp:revision>
  <dcterms:created xsi:type="dcterms:W3CDTF">2019-11-27T03:31:48Z</dcterms:created>
  <dcterms:modified xsi:type="dcterms:W3CDTF">2020-10-27T05:13:11Z</dcterms:modified>
</cp:coreProperties>
</file>