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93" r:id="rId4"/>
    <p:sldId id="295" r:id="rId5"/>
    <p:sldId id="296" r:id="rId6"/>
    <p:sldId id="297" r:id="rId7"/>
    <p:sldId id="301" r:id="rId8"/>
    <p:sldId id="309" r:id="rId9"/>
    <p:sldId id="302" r:id="rId10"/>
    <p:sldId id="304" r:id="rId11"/>
    <p:sldId id="305" r:id="rId12"/>
    <p:sldId id="306" r:id="rId13"/>
    <p:sldId id="307" r:id="rId14"/>
    <p:sldId id="298" r:id="rId15"/>
    <p:sldId id="308" r:id="rId16"/>
    <p:sldId id="299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2024. 3. 22.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2024. 3. 22.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Shor’s algorithm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2800" dirty="0"/>
              <a:t>https://</a:t>
            </a:r>
            <a:r>
              <a:rPr lang="en-US" altLang="ko-KR" sz="2800" dirty="0" err="1"/>
              <a:t>youtu.be</a:t>
            </a:r>
            <a:r>
              <a:rPr lang="en-US" altLang="ko-KR" sz="2800" dirty="0"/>
              <a:t>/2fJQk0UkBpc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5F2A7-CF08-D832-F265-F6A6C2E0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BF354-3C38-62EC-D42E-496DBE04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95" y="1987379"/>
            <a:ext cx="6389920" cy="341253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C8CD230-F0EA-071B-6FD8-CE3FD48847DE}"/>
              </a:ext>
            </a:extLst>
          </p:cNvPr>
          <p:cNvGrpSpPr/>
          <p:nvPr/>
        </p:nvGrpSpPr>
        <p:grpSpPr>
          <a:xfrm>
            <a:off x="453485" y="2713763"/>
            <a:ext cx="4148991" cy="1962490"/>
            <a:chOff x="-392364" y="2110746"/>
            <a:chExt cx="5573964" cy="26365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DEE0086-A419-0D13-0E9A-684D2CFD8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447"/>
            <a:stretch/>
          </p:blipFill>
          <p:spPr>
            <a:xfrm>
              <a:off x="-392364" y="2110746"/>
              <a:ext cx="5421564" cy="263650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A69682-3657-6C03-936D-AF282D7C22D8}"/>
                </a:ext>
              </a:extLst>
            </p:cNvPr>
            <p:cNvSpPr/>
            <p:nvPr/>
          </p:nvSpPr>
          <p:spPr>
            <a:xfrm>
              <a:off x="4682836" y="2216727"/>
              <a:ext cx="498764" cy="387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CDD396-ADF8-D5E3-7255-8737716D3AE6}"/>
              </a:ext>
            </a:extLst>
          </p:cNvPr>
          <p:cNvSpPr/>
          <p:nvPr/>
        </p:nvSpPr>
        <p:spPr>
          <a:xfrm flipV="1">
            <a:off x="1205244" y="3114657"/>
            <a:ext cx="432365" cy="147396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9BF82-34D7-9171-11A4-A2A0D34EEADD}"/>
              </a:ext>
            </a:extLst>
          </p:cNvPr>
          <p:cNvSpPr txBox="1"/>
          <p:nvPr/>
        </p:nvSpPr>
        <p:spPr>
          <a:xfrm>
            <a:off x="5348595" y="5399917"/>
            <a:ext cx="596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[Multiplier gate]</a:t>
            </a:r>
            <a:r>
              <a:rPr kumimoji="1" lang="en-US" altLang="ko-KR" sz="1400" dirty="0"/>
              <a:t> Using the modular adder on each qubit of the x register,</a:t>
            </a:r>
          </a:p>
          <a:p>
            <a:r>
              <a:rPr kumimoji="1" lang="en-US" altLang="ko-KR" sz="1400" dirty="0"/>
              <a:t>It adds ax to the b register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B67D3-A3CC-1DEC-5EB1-1A50056B60DC}"/>
              </a:ext>
            </a:extLst>
          </p:cNvPr>
          <p:cNvSpPr txBox="1"/>
          <p:nvPr/>
        </p:nvSpPr>
        <p:spPr>
          <a:xfrm>
            <a:off x="914400" y="4800148"/>
            <a:ext cx="241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[U(a) gate]: </a:t>
            </a:r>
            <a:r>
              <a:rPr kumimoji="1" lang="en-US" altLang="ko-KR" sz="1200" dirty="0"/>
              <a:t>Takes x to ax mod N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770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5F2A7-CF08-D832-F265-F6A6C2E0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1513C-2ACD-1D85-36E4-BE74FF09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09" y="4210417"/>
            <a:ext cx="10623373" cy="20288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A4E3F2-EE04-6B92-E3FE-6C1DE768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687" y="1145974"/>
            <a:ext cx="3698621" cy="197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4C6B3-3E18-D182-CA11-F9414AB02A12}"/>
              </a:ext>
            </a:extLst>
          </p:cNvPr>
          <p:cNvSpPr txBox="1"/>
          <p:nvPr/>
        </p:nvSpPr>
        <p:spPr>
          <a:xfrm>
            <a:off x="2003340" y="3121223"/>
            <a:ext cx="818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[Multiplier gate]</a:t>
            </a:r>
            <a:r>
              <a:rPr kumimoji="1" lang="en-US" altLang="ko-KR" sz="1400" dirty="0"/>
              <a:t> Using the modular adder on each qubit of the x register, It adds ax to the b register</a:t>
            </a:r>
            <a:endParaRPr kumimoji="1"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EF36C-89E2-B81D-EF9B-C6800BEF0019}"/>
              </a:ext>
            </a:extLst>
          </p:cNvPr>
          <p:cNvSpPr txBox="1"/>
          <p:nvPr/>
        </p:nvSpPr>
        <p:spPr>
          <a:xfrm>
            <a:off x="1965025" y="6239284"/>
            <a:ext cx="8261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/>
              <a:t>Modular Adder Gate</a:t>
            </a:r>
            <a:r>
              <a:rPr kumimoji="1" lang="en-US" altLang="ko-KR" sz="1400" dirty="0"/>
              <a:t>: Using the adder gate and the inverse of the adder gate, it adds a to b modulo N</a:t>
            </a:r>
            <a:endParaRPr kumimoji="1"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A28123-6018-5684-3422-AF6901B6FB5F}"/>
              </a:ext>
            </a:extLst>
          </p:cNvPr>
          <p:cNvSpPr/>
          <p:nvPr/>
        </p:nvSpPr>
        <p:spPr>
          <a:xfrm flipV="1">
            <a:off x="5112227" y="1911926"/>
            <a:ext cx="349236" cy="11471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6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D2A2-A252-3594-E281-D838D04E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0C7CE3-0808-BE7B-8CC6-D437D097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92" y="1124427"/>
            <a:ext cx="6481015" cy="1237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02147-D4DC-66BF-1C5E-DC1FCF8A0019}"/>
              </a:ext>
            </a:extLst>
          </p:cNvPr>
          <p:cNvSpPr txBox="1"/>
          <p:nvPr/>
        </p:nvSpPr>
        <p:spPr>
          <a:xfrm>
            <a:off x="1965028" y="2366920"/>
            <a:ext cx="8261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/>
              <a:t>Modular Adder Gate</a:t>
            </a:r>
            <a:r>
              <a:rPr kumimoji="1" lang="en-US" altLang="ko-KR" sz="1400" dirty="0"/>
              <a:t>: Using the adder gate and the inverse of the adder gate, it adds a to b modulo N</a:t>
            </a:r>
            <a:endParaRPr kumimoji="1"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696F1-9805-E77C-5696-51B6B010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40" y="2928806"/>
            <a:ext cx="3775479" cy="3465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A13E7-E522-0878-8732-50CA5EEA9A45}"/>
              </a:ext>
            </a:extLst>
          </p:cNvPr>
          <p:cNvSpPr txBox="1"/>
          <p:nvPr/>
        </p:nvSpPr>
        <p:spPr>
          <a:xfrm>
            <a:off x="4213240" y="6494093"/>
            <a:ext cx="3765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Adder Gate</a:t>
            </a:r>
            <a:r>
              <a:rPr kumimoji="1" lang="en-US" altLang="ko-KR" sz="1400" dirty="0"/>
              <a:t>: Adds a to the phase of the input</a:t>
            </a:r>
            <a:endParaRPr kumimoji="1"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9CAB6C-B122-2962-44AB-4865D4A3B55D}"/>
              </a:ext>
            </a:extLst>
          </p:cNvPr>
          <p:cNvSpPr/>
          <p:nvPr/>
        </p:nvSpPr>
        <p:spPr>
          <a:xfrm flipV="1">
            <a:off x="3424744" y="1161251"/>
            <a:ext cx="282733" cy="9003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778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2BAC4-DAFD-F115-6439-4659D0CA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3B2BCD5-1637-DB20-97D3-3C39DA95DF3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6"/>
                <a:ext cx="11369675" cy="1345348"/>
              </a:xfrm>
            </p:spPr>
            <p:txBody>
              <a:bodyPr/>
              <a:lstStyle/>
              <a:p>
                <a:r>
                  <a:rPr kumimoji="1" lang="en-US" altLang="ko-KR" dirty="0"/>
                  <a:t>QFT (Quantum Fourier Transform)</a:t>
                </a:r>
              </a:p>
              <a:p>
                <a:pPr lvl="1"/>
                <a:r>
                  <a:rPr kumimoji="1" lang="ko-KR" altLang="en-US" sz="2000" dirty="0"/>
                  <a:t>양자상태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새로운 양자상태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ko-KR" altLang="en-US" sz="2000" dirty="0"/>
                  <a:t>로 변환</a:t>
                </a:r>
                <a:endParaRPr kumimoji="1" lang="en-US" altLang="ko-KR" sz="200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3B2BCD5-1637-DB20-97D3-3C39DA95D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6"/>
                <a:ext cx="11369675" cy="1345348"/>
              </a:xfrm>
              <a:blipFill>
                <a:blip r:embed="rId2"/>
                <a:stretch>
                  <a:fillRect l="-893" t="-7477" b="-14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607E1C0-B259-22E7-BA16-FBF2923C3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948" y="4036063"/>
            <a:ext cx="7850104" cy="261419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524D2E-209A-4C73-8B95-C841156DCD0D}"/>
              </a:ext>
            </a:extLst>
          </p:cNvPr>
          <p:cNvGrpSpPr/>
          <p:nvPr/>
        </p:nvGrpSpPr>
        <p:grpSpPr>
          <a:xfrm>
            <a:off x="2861482" y="3202641"/>
            <a:ext cx="6469035" cy="618319"/>
            <a:chOff x="2624033" y="2925852"/>
            <a:chExt cx="6469035" cy="61831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05F877A-348E-01F4-4821-AC2F99A32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760"/>
            <a:stretch/>
          </p:blipFill>
          <p:spPr>
            <a:xfrm>
              <a:off x="4036618" y="2925852"/>
              <a:ext cx="1732948" cy="61831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C93E6B-F1A4-7556-6D25-FF0DC2C8B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761"/>
            <a:stretch/>
          </p:blipFill>
          <p:spPr>
            <a:xfrm>
              <a:off x="7360120" y="2925852"/>
              <a:ext cx="1732948" cy="6183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F2308-58D8-D442-C6D2-413E1F6C3E02}"/>
                </a:ext>
              </a:extLst>
            </p:cNvPr>
            <p:cNvSpPr txBox="1"/>
            <p:nvPr/>
          </p:nvSpPr>
          <p:spPr>
            <a:xfrm>
              <a:off x="2624033" y="3081122"/>
              <a:ext cx="141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/>
                <a:t>Hadamard gate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BBE596-A0BB-B459-CE0A-8BBA8B2F7071}"/>
                </a:ext>
              </a:extLst>
            </p:cNvPr>
            <p:cNvSpPr txBox="1"/>
            <p:nvPr/>
          </p:nvSpPr>
          <p:spPr>
            <a:xfrm>
              <a:off x="6300256" y="3044619"/>
              <a:ext cx="1059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/>
                <a:t>phase gate</a:t>
              </a:r>
              <a:endParaRPr kumimoji="1" lang="ko-KR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F62E43-ED8F-AEDA-B35E-EF73A0AC0D07}"/>
                  </a:ext>
                </a:extLst>
              </p:cNvPr>
              <p:cNvSpPr txBox="1"/>
              <p:nvPr/>
            </p:nvSpPr>
            <p:spPr>
              <a:xfrm>
                <a:off x="7525960" y="1052445"/>
                <a:ext cx="2893868" cy="319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kumimoji="1" lang="en-US" altLang="ko-KR" sz="1400" dirty="0"/>
                  <a:t> </a:t>
                </a:r>
                <a:r>
                  <a:rPr kumimoji="1" lang="en-US" altLang="ko-KR" sz="1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ko-KR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kumimoji="1" lang="en-US" altLang="ko-KR" sz="1400" dirty="0">
                    <a:sym typeface="Wingdings" pitchFamily="2" charset="2"/>
                  </a:rPr>
                  <a:t> </a:t>
                </a:r>
                <a:endParaRPr kumimoji="1"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F62E43-ED8F-AEDA-B35E-EF73A0AC0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960" y="1052445"/>
                <a:ext cx="2893868" cy="319703"/>
              </a:xfrm>
              <a:prstGeom prst="rect">
                <a:avLst/>
              </a:prstGeom>
              <a:blipFill>
                <a:blip r:embed="rId5"/>
                <a:stretch>
                  <a:fillRect l="-2620" t="-100000" r="-5677" b="-1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BCEE3E7-AE3A-CCDF-DF6B-05335FAC6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962" y="1368408"/>
            <a:ext cx="3566738" cy="529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9A1F50-A632-ECC9-507D-B476EB8A10F4}"/>
                  </a:ext>
                </a:extLst>
              </p:cNvPr>
              <p:cNvSpPr txBox="1"/>
              <p:nvPr/>
            </p:nvSpPr>
            <p:spPr>
              <a:xfrm>
                <a:off x="9311040" y="1747428"/>
                <a:ext cx="2395784" cy="333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kumimoji="1"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kumimoji="1"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1" lang="en-US" altLang="ko-KR" sz="1100" dirty="0"/>
                  <a:t>: N-</a:t>
                </a:r>
                <a:r>
                  <a:rPr kumimoji="1" lang="en-US" altLang="ko-KR" sz="1100" dirty="0" err="1"/>
                  <a:t>th</a:t>
                </a:r>
                <a:r>
                  <a:rPr kumimoji="1" lang="en-US" altLang="ko-KR" sz="1100" dirty="0"/>
                  <a:t> root of unity</a:t>
                </a:r>
                <a:endParaRPr kumimoji="1" lang="ko-KR" altLang="en-US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9A1F50-A632-ECC9-507D-B476EB8A1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040" y="1747428"/>
                <a:ext cx="2395784" cy="333425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568CEE9C-D19E-BB82-A1BE-3163C1D0EE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960" y="2144026"/>
            <a:ext cx="2065591" cy="52991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D7B2A1-AEF4-9722-F24A-AF9F9D671099}"/>
              </a:ext>
            </a:extLst>
          </p:cNvPr>
          <p:cNvSpPr/>
          <p:nvPr/>
        </p:nvSpPr>
        <p:spPr>
          <a:xfrm>
            <a:off x="7404411" y="1033228"/>
            <a:ext cx="4375670" cy="16988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DADB9-BDD5-CF15-ACAE-86C98BEA5216}"/>
              </a:ext>
            </a:extLst>
          </p:cNvPr>
          <p:cNvSpPr txBox="1"/>
          <p:nvPr/>
        </p:nvSpPr>
        <p:spPr>
          <a:xfrm>
            <a:off x="10317314" y="1089208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:</a:t>
            </a:r>
            <a:r>
              <a:rPr kumimoji="1" lang="ko-KR" altLang="en-US" sz="1100" dirty="0"/>
              <a:t>새로운 상태로 변환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1006F4-ED54-CFB5-B4DC-F8957650AC5C}"/>
              </a:ext>
            </a:extLst>
          </p:cNvPr>
          <p:cNvSpPr/>
          <p:nvPr/>
        </p:nvSpPr>
        <p:spPr>
          <a:xfrm>
            <a:off x="8580607" y="3487954"/>
            <a:ext cx="546564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E1E35-EBEC-03DB-5CFA-F604227E692C}"/>
              </a:ext>
            </a:extLst>
          </p:cNvPr>
          <p:cNvSpPr txBox="1"/>
          <p:nvPr/>
        </p:nvSpPr>
        <p:spPr>
          <a:xfrm>
            <a:off x="9188123" y="3541814"/>
            <a:ext cx="19045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 err="1">
                <a:solidFill>
                  <a:schemeClr val="accent2"/>
                </a:solidFill>
              </a:rPr>
              <a:t>큐비트</a:t>
            </a:r>
            <a:r>
              <a:rPr kumimoji="1" lang="ko-KR" altLang="en-US" sz="700" b="1" dirty="0">
                <a:solidFill>
                  <a:schemeClr val="accent2"/>
                </a:solidFill>
              </a:rPr>
              <a:t> 상태가 </a:t>
            </a:r>
            <a:r>
              <a:rPr kumimoji="1" lang="en-US" altLang="ko-KR" sz="700" b="1" dirty="0">
                <a:solidFill>
                  <a:schemeClr val="accent2"/>
                </a:solidFill>
              </a:rPr>
              <a:t>1</a:t>
            </a:r>
            <a:r>
              <a:rPr kumimoji="1" lang="ko-KR" altLang="en-US" sz="700" b="1" dirty="0">
                <a:solidFill>
                  <a:schemeClr val="accent2"/>
                </a:solidFill>
              </a:rPr>
              <a:t>일 때만 위상에 영향을 줌 </a:t>
            </a:r>
          </a:p>
        </p:txBody>
      </p:sp>
    </p:spTree>
    <p:extLst>
      <p:ext uri="{BB962C8B-B14F-4D97-AF65-F5344CB8AC3E}">
        <p14:creationId xmlns:p14="http://schemas.microsoft.com/office/powerpoint/2010/main" val="297315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2BAC4-DAFD-F115-6439-4659D0CA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3B2BCD5-1637-DB20-97D3-3C39DA95DF3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6"/>
                <a:ext cx="11369675" cy="3949158"/>
              </a:xfrm>
            </p:spPr>
            <p:txBody>
              <a:bodyPr/>
              <a:lstStyle/>
              <a:p>
                <a:r>
                  <a:rPr kumimoji="1" lang="en-US" altLang="ko-KR" dirty="0"/>
                  <a:t>QFT (Quantum Fourier Transform)</a:t>
                </a:r>
              </a:p>
              <a:p>
                <a:pPr lvl="1"/>
                <a:r>
                  <a:rPr kumimoji="1" lang="ko-KR" altLang="en-US" sz="2000" dirty="0"/>
                  <a:t>양자상태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새로운 양자상태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ko-KR" altLang="en-US" sz="2000" dirty="0"/>
                  <a:t>로 변환</a:t>
                </a:r>
                <a:endParaRPr kumimoji="1" lang="en-US" altLang="ko-KR" sz="2000" dirty="0"/>
              </a:p>
              <a:p>
                <a:endParaRPr kumimoji="1" lang="en-US" altLang="ko-KR" sz="1800" dirty="0"/>
              </a:p>
              <a:p>
                <a:pPr lvl="1"/>
                <a:r>
                  <a:rPr kumimoji="1" lang="en-US" altLang="ko-KR" sz="2000" dirty="0"/>
                  <a:t>Basis state: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Hadamard gate:</a:t>
                </a:r>
              </a:p>
              <a:p>
                <a:pPr marL="457200" lvl="1" indent="0">
                  <a:buNone/>
                </a:pPr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QFT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kumimoji="1" lang="en-US" altLang="ko-KR" sz="2000" dirty="0"/>
                  <a:t>		     : Quantum Fourier Transform</a:t>
                </a:r>
                <a:r>
                  <a:rPr kumimoji="1" lang="ko-KR" altLang="en-US" sz="2000" dirty="0"/>
                  <a:t>을 </a:t>
                </a:r>
                <a:r>
                  <a:rPr kumimoji="1" lang="ko-KR" altLang="en-US" sz="2000" dirty="0" err="1"/>
                  <a:t>텐서곱으로</a:t>
                </a:r>
                <a:r>
                  <a:rPr kumimoji="1" lang="ko-KR" altLang="en-US" sz="2000" dirty="0"/>
                  <a:t> 표현 가능</a:t>
                </a:r>
                <a:endParaRPr kumimoji="1" lang="en-US" altLang="ko-KR" sz="200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3B2BCD5-1637-DB20-97D3-3C39DA95D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6"/>
                <a:ext cx="11369675" cy="3949158"/>
              </a:xfrm>
              <a:blipFill>
                <a:blip r:embed="rId2"/>
                <a:stretch>
                  <a:fillRect l="-893" t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BA9C5-2424-E320-EAE4-59D689F4771E}"/>
                  </a:ext>
                </a:extLst>
              </p:cNvPr>
              <p:cNvSpPr txBox="1"/>
              <p:nvPr/>
            </p:nvSpPr>
            <p:spPr>
              <a:xfrm>
                <a:off x="7525960" y="1052445"/>
                <a:ext cx="2893868" cy="319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kumimoji="1" lang="en-US" altLang="ko-KR" sz="1400" dirty="0"/>
                  <a:t> </a:t>
                </a:r>
                <a:r>
                  <a:rPr kumimoji="1" lang="en-US" altLang="ko-KR" sz="1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ko-KR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kumimoji="1" lang="en-US" altLang="ko-KR" sz="1400" dirty="0">
                    <a:sym typeface="Wingdings" pitchFamily="2" charset="2"/>
                  </a:rPr>
                  <a:t> </a:t>
                </a:r>
                <a:endParaRPr kumimoji="1"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BA9C5-2424-E320-EAE4-59D689F4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960" y="1052445"/>
                <a:ext cx="2893868" cy="319703"/>
              </a:xfrm>
              <a:prstGeom prst="rect">
                <a:avLst/>
              </a:prstGeom>
              <a:blipFill>
                <a:blip r:embed="rId3"/>
                <a:stretch>
                  <a:fillRect l="-2620" t="-100000" r="-5677" b="-1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74B44CF-20C6-DF06-7BF3-CC29174CB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962" y="1368408"/>
            <a:ext cx="3566738" cy="5299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07E1C0-B259-22E7-BA16-FBF2923C3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322" y="5047493"/>
            <a:ext cx="5242758" cy="174590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547943F-5753-3CEE-5C25-899A178F2962}"/>
              </a:ext>
            </a:extLst>
          </p:cNvPr>
          <p:cNvGrpSpPr/>
          <p:nvPr/>
        </p:nvGrpSpPr>
        <p:grpSpPr>
          <a:xfrm>
            <a:off x="7198259" y="4562078"/>
            <a:ext cx="1905817" cy="357926"/>
            <a:chOff x="5354240" y="3687464"/>
            <a:chExt cx="1905817" cy="3579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05F877A-348E-01F4-4821-AC2F99A32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1760"/>
            <a:stretch/>
          </p:blipFill>
          <p:spPr>
            <a:xfrm>
              <a:off x="6256905" y="3687464"/>
              <a:ext cx="1003152" cy="3579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F2308-58D8-D442-C6D2-413E1F6C3E02}"/>
                </a:ext>
              </a:extLst>
            </p:cNvPr>
            <p:cNvSpPr txBox="1"/>
            <p:nvPr/>
          </p:nvSpPr>
          <p:spPr>
            <a:xfrm>
              <a:off x="5354240" y="3750637"/>
              <a:ext cx="1188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Hadamard gate</a:t>
              </a:r>
              <a:endParaRPr kumimoji="1" lang="ko-KR" altLang="en-US" sz="8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4B4DD9-15FA-3751-831C-506045DE1877}"/>
              </a:ext>
            </a:extLst>
          </p:cNvPr>
          <p:cNvGrpSpPr/>
          <p:nvPr/>
        </p:nvGrpSpPr>
        <p:grpSpPr>
          <a:xfrm>
            <a:off x="9464973" y="4557982"/>
            <a:ext cx="1675222" cy="357927"/>
            <a:chOff x="9471081" y="3680269"/>
            <a:chExt cx="1675222" cy="35792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C93E6B-F1A4-7556-6D25-FF0DC2C8B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1761"/>
            <a:stretch/>
          </p:blipFill>
          <p:spPr>
            <a:xfrm>
              <a:off x="10143150" y="3680269"/>
              <a:ext cx="1003153" cy="35792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BBE596-A0BB-B459-CE0A-8BBA8B2F7071}"/>
                </a:ext>
              </a:extLst>
            </p:cNvPr>
            <p:cNvSpPr txBox="1"/>
            <p:nvPr/>
          </p:nvSpPr>
          <p:spPr>
            <a:xfrm>
              <a:off x="9471081" y="3751511"/>
              <a:ext cx="887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800" dirty="0"/>
                <a:t>phase gate</a:t>
              </a:r>
              <a:endParaRPr kumimoji="1" lang="ko-KR" altLang="en-US" sz="8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7E3BD67-EAAB-115F-3C3F-590429598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688" y="2680582"/>
            <a:ext cx="2551343" cy="4017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6E30CC-642F-13A7-16AF-71F1933C7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598" y="3290213"/>
            <a:ext cx="1837156" cy="4829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76ADB3-70D8-2F4A-DB4C-F7B4D04C0F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282" y="3735703"/>
            <a:ext cx="8548886" cy="515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220A2D-DDE7-15BA-5D75-47F379E37F3A}"/>
                  </a:ext>
                </a:extLst>
              </p:cNvPr>
              <p:cNvSpPr txBox="1"/>
              <p:nvPr/>
            </p:nvSpPr>
            <p:spPr>
              <a:xfrm>
                <a:off x="1164282" y="4218613"/>
                <a:ext cx="41809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1050" b="1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ko-KR" altLang="en-US" sz="1050" b="1" dirty="0"/>
                  <a:t>아래의 양자회로에서 해당 상태를 얻기 위해서 </a:t>
                </a:r>
                <a:r>
                  <a:rPr kumimoji="1" lang="en-US" altLang="ko-KR" sz="1050" b="1" dirty="0"/>
                  <a:t>SWAP </a:t>
                </a:r>
                <a:r>
                  <a:rPr kumimoji="1" lang="ko-KR" altLang="en-US" sz="1050" b="1" dirty="0"/>
                  <a:t>게이트 사용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220A2D-DDE7-15BA-5D75-47F379E37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82" y="4218613"/>
                <a:ext cx="4180953" cy="253916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470BB1-ADC3-F5A3-812C-C2E47232B4BB}"/>
                  </a:ext>
                </a:extLst>
              </p:cNvPr>
              <p:cNvSpPr txBox="1"/>
              <p:nvPr/>
            </p:nvSpPr>
            <p:spPr>
              <a:xfrm>
                <a:off x="9311040" y="1747428"/>
                <a:ext cx="2395784" cy="333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kumimoji="1"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ko-K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kumimoji="1"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kumimoji="1"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1" lang="en-US" altLang="ko-KR" sz="1100" dirty="0"/>
                  <a:t>: N-</a:t>
                </a:r>
                <a:r>
                  <a:rPr kumimoji="1" lang="en-US" altLang="ko-KR" sz="1100" dirty="0" err="1"/>
                  <a:t>th</a:t>
                </a:r>
                <a:r>
                  <a:rPr kumimoji="1" lang="en-US" altLang="ko-KR" sz="1100" dirty="0"/>
                  <a:t> root of unity</a:t>
                </a:r>
                <a:endParaRPr kumimoji="1" lang="ko-KR" altLang="en-US" sz="11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470BB1-ADC3-F5A3-812C-C2E47232B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040" y="1747428"/>
                <a:ext cx="2395784" cy="333425"/>
              </a:xfrm>
              <a:prstGeom prst="rect">
                <a:avLst/>
              </a:prstGeom>
              <a:blipFill>
                <a:blip r:embed="rId11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5804928D-34C8-0176-D350-A955F05ED8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5960" y="2144026"/>
            <a:ext cx="2065591" cy="52991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767CF4-B37E-6855-5C44-C897AD5B28B7}"/>
              </a:ext>
            </a:extLst>
          </p:cNvPr>
          <p:cNvSpPr/>
          <p:nvPr/>
        </p:nvSpPr>
        <p:spPr>
          <a:xfrm>
            <a:off x="7404411" y="1033228"/>
            <a:ext cx="4375670" cy="16988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7C5AE-3658-6E13-A350-AA82439809D8}"/>
              </a:ext>
            </a:extLst>
          </p:cNvPr>
          <p:cNvSpPr txBox="1"/>
          <p:nvPr/>
        </p:nvSpPr>
        <p:spPr>
          <a:xfrm>
            <a:off x="10317314" y="1089208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:</a:t>
            </a:r>
            <a:r>
              <a:rPr kumimoji="1" lang="ko-KR" altLang="en-US" sz="1100" dirty="0"/>
              <a:t>새로운 상태로 변환</a:t>
            </a:r>
          </a:p>
        </p:txBody>
      </p:sp>
    </p:spTree>
    <p:extLst>
      <p:ext uri="{BB962C8B-B14F-4D97-AF65-F5344CB8AC3E}">
        <p14:creationId xmlns:p14="http://schemas.microsoft.com/office/powerpoint/2010/main" val="426628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5B97-064F-CC8A-9D99-615E0B59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Shor’s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BA7A447-C874-8A64-0CB5-D7BAB963A89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QFT (Quantum Fourier Transform)</a:t>
                </a:r>
              </a:p>
              <a:p>
                <a:r>
                  <a:rPr kumimoji="1" lang="en-US" altLang="ko-KR" sz="1800" dirty="0"/>
                  <a:t>Ex) Quantum Fourier transform on three qubit,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 with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=8=</m:t>
                    </m:r>
                    <m:sSup>
                      <m:sSup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ko-KR" sz="1800" dirty="0"/>
              </a:p>
              <a:p>
                <a:endParaRPr kumimoji="1" lang="en-US" altLang="ko-KR" sz="18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r>
                      <a:rPr kumimoji="1"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: 8 root of unity </a:t>
                </a:r>
                <a:r>
                  <a:rPr kumimoji="1" lang="en-US" altLang="ko-KR" sz="18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8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ko-KR" sz="18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ko-KR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𝑖</m:t>
                                </m:r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2</m:t>
                                </m:r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8</m:t>
                                </m:r>
                              </m:den>
                            </m:f>
                          </m:sup>
                        </m:s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8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</m:t>
                    </m:r>
                  </m:oMath>
                </a14:m>
                <a:endParaRPr kumimoji="1" lang="en-US" altLang="ko-KR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BA7A447-C874-8A64-0CB5-D7BAB963A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4E94E-51AD-DC87-1394-CCC3BEBF002C}"/>
              </a:ext>
            </a:extLst>
          </p:cNvPr>
          <p:cNvGrpSpPr/>
          <p:nvPr/>
        </p:nvGrpSpPr>
        <p:grpSpPr>
          <a:xfrm>
            <a:off x="3179415" y="2041280"/>
            <a:ext cx="5833170" cy="622300"/>
            <a:chOff x="2959721" y="2169997"/>
            <a:chExt cx="5833170" cy="6223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886F93B-8CC3-1AAF-E868-6AD0FA90B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3391" y="2169997"/>
              <a:ext cx="2349500" cy="6223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1EBA8A8-C33B-BE1D-3B49-F34E42242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9721" y="2169997"/>
              <a:ext cx="2425700" cy="622300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F0B05F1-E1F7-B68E-51CC-193F1BC12800}"/>
                </a:ext>
              </a:extLst>
            </p:cNvPr>
            <p:cNvCxnSpPr>
              <a:cxnSpLocks/>
            </p:cNvCxnSpPr>
            <p:nvPr/>
          </p:nvCxnSpPr>
          <p:spPr>
            <a:xfrm>
              <a:off x="5610148" y="2481147"/>
              <a:ext cx="608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181DA42-EBAB-C584-188A-BC4BF80EE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25" y="4884495"/>
            <a:ext cx="2792805" cy="15321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A137C8-E2F3-B0B3-598B-BB3BDE79B97F}"/>
              </a:ext>
            </a:extLst>
          </p:cNvPr>
          <p:cNvSpPr txBox="1"/>
          <p:nvPr/>
        </p:nvSpPr>
        <p:spPr>
          <a:xfrm>
            <a:off x="1664236" y="6469075"/>
            <a:ext cx="16898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00" b="1" dirty="0"/>
              <a:t>3-qubit</a:t>
            </a:r>
            <a:r>
              <a:rPr kumimoji="1" lang="ko-KR" altLang="en-US" sz="700" b="1" dirty="0"/>
              <a:t>에 대한 푸리에 변환 행렬 표현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2A2D372-EB22-FF09-41EC-20DD5EBD4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89" y="3328709"/>
            <a:ext cx="3290735" cy="115620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CCC4DC-B0D9-6E2C-AA1B-34864C3D980B}"/>
              </a:ext>
            </a:extLst>
          </p:cNvPr>
          <p:cNvCxnSpPr>
            <a:cxnSpLocks/>
          </p:cNvCxnSpPr>
          <p:nvPr/>
        </p:nvCxnSpPr>
        <p:spPr>
          <a:xfrm>
            <a:off x="2509179" y="4560780"/>
            <a:ext cx="0" cy="23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1544EE0-E50A-8E05-CA42-7400D2B6A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5988" y="3902731"/>
            <a:ext cx="5907684" cy="42878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8AB880F-38CE-F58F-8433-1587D94A5C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346" y="4551743"/>
            <a:ext cx="5598582" cy="12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3240-D615-9331-BD7D-7DA47E33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555D8-B5A1-7FD7-EF6D-9A2353035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48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1994</a:t>
            </a:r>
            <a:r>
              <a:rPr kumimoji="1" lang="ko-KR" altLang="en-US" sz="2400" dirty="0"/>
              <a:t>년 </a:t>
            </a:r>
            <a:r>
              <a:rPr kumimoji="1" lang="en-US" altLang="ko-KR" sz="2400" dirty="0"/>
              <a:t>Peter Shor</a:t>
            </a:r>
            <a:r>
              <a:rPr kumimoji="1" lang="ko-KR" altLang="en-US" sz="2400" dirty="0"/>
              <a:t>가 개발한 정수의 소인수를 찾는 양자 알고리즘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양자컴퓨터 성능을 사용하여 큰 수의 소인수 분해를 효율적으로 수행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공개키 암호에 위협이 됨</a:t>
            </a:r>
            <a:r>
              <a:rPr kumimoji="1"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ko-KR" altLang="en-US" sz="2400" dirty="0"/>
              <a:t>핵심 연산으로 </a:t>
            </a:r>
            <a:r>
              <a:rPr kumimoji="1" lang="en-US" altLang="ko-KR" sz="2400" dirty="0"/>
              <a:t>1.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QFT</a:t>
            </a:r>
            <a:r>
              <a:rPr kumimoji="1" lang="ko-KR" altLang="en-US" sz="2400" dirty="0"/>
              <a:t>을 통한 양자 주기 찾기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양자 알고리즘</a:t>
            </a:r>
            <a:r>
              <a:rPr kumimoji="1" lang="en-US" altLang="ko-KR" sz="2400" dirty="0"/>
              <a:t>),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2.</a:t>
            </a:r>
            <a:r>
              <a:rPr kumimoji="1" lang="ko-KR" altLang="en-US" sz="2400" dirty="0"/>
              <a:t> 찾은 주기를 활용한 소인수 찾기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고전 알고리즘</a:t>
            </a:r>
            <a:r>
              <a:rPr kumimoji="1"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ko-KR" altLang="en-US" sz="2400" dirty="0"/>
              <a:t>실직적으로 유효한 숫자를 인수분해하기 위해 많은 큐비트가 필요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1120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2F54-71E9-2073-40B9-E1419E42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E88466D-2682-F4D3-232D-BAE9E468F3F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소수 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p, q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의 곱으로 이루어진 큰 수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ko-KR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선택 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이 소수인지 확인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ko-KR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보다 작은 임의의 난수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(1&lt;</m:t>
                    </m:r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ko-KR" altLang="en-US" sz="2400" dirty="0" err="1">
                    <a:solidFill>
                      <a:schemeClr val="tx1"/>
                    </a:solidFill>
                  </a:rPr>
                  <a:t>를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선택한 후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와 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N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이 </a:t>
                </a:r>
                <a:r>
                  <a:rPr kumimoji="1" lang="ko-KR" altLang="en-US" sz="2400" dirty="0" err="1">
                    <a:solidFill>
                      <a:schemeClr val="tx1"/>
                    </a:solidFill>
                  </a:rPr>
                  <a:t>서로소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(relation)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인지 확인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: </a:t>
                </a:r>
                <a:r>
                  <a:rPr kumimoji="1" lang="en-US" altLang="ko-KR" sz="2400" dirty="0" err="1">
                    <a:solidFill>
                      <a:schemeClr val="tx1"/>
                    </a:solidFill>
                  </a:rPr>
                  <a:t>gcd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ko-KR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ko-KR" sz="2400" dirty="0">
                    <a:solidFill>
                      <a:schemeClr val="tx1"/>
                    </a:solidFill>
                  </a:rPr>
                  <a:t>)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(</a:t>
                </a:r>
                <a:r>
                  <a:rPr kumimoji="1" lang="ko-KR" altLang="en-US" sz="2400" dirty="0" err="1">
                    <a:solidFill>
                      <a:schemeClr val="tx1"/>
                    </a:solidFill>
                  </a:rPr>
                  <a:t>서로소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: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두 수의 최대 공약수가 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1)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주기적인 패턴 찾기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ko-KR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의 차수를 찾음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,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의 차수는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kumimoji="1" lang="en-US" altLang="ko-KR" sz="2400" dirty="0">
                    <a:solidFill>
                      <a:schemeClr val="tx1"/>
                    </a:solidFill>
                  </a:rPr>
                  <a:t> (mod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en-US" altLang="ko-KR" sz="2400" dirty="0">
                    <a:solidFill>
                      <a:schemeClr val="tx1"/>
                    </a:solidFill>
                  </a:rPr>
                  <a:t>)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을 만족하는 가장 작은 양의정수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ko-KR" sz="2400" dirty="0">
                    <a:solidFill>
                      <a:schemeClr val="tx1"/>
                    </a:solidFill>
                  </a:rPr>
                  <a:t>(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주기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))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chemeClr val="tx1"/>
                    </a:solidFill>
                    <a:sym typeface="Wingdings" pitchFamily="2" charset="2"/>
                  </a:rPr>
                  <a:t></a:t>
                </a:r>
                <a:r>
                  <a:rPr kumimoji="1" lang="ko-KR" altLang="en-US" sz="24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400" dirty="0">
                    <a:solidFill>
                      <a:schemeClr val="tx1"/>
                    </a:solidFill>
                    <a:sym typeface="Wingdings" pitchFamily="2" charset="2"/>
                  </a:rPr>
                  <a:t>QFT</a:t>
                </a:r>
                <a:r>
                  <a:rPr kumimoji="1" lang="ko-KR" altLang="en-US" sz="24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kumimoji="1" lang="ko-KR" altLang="en-US" sz="2400" dirty="0" err="1">
                    <a:solidFill>
                      <a:schemeClr val="tx1"/>
                    </a:solidFill>
                    <a:sym typeface="Wingdings" pitchFamily="2" charset="2"/>
                  </a:rPr>
                  <a:t>를</a:t>
                </a:r>
                <a:r>
                  <a:rPr kumimoji="1" lang="ko-KR" altLang="en-US" sz="2400" dirty="0">
                    <a:solidFill>
                      <a:schemeClr val="tx1"/>
                    </a:solidFill>
                    <a:sym typeface="Wingdings" pitchFamily="2" charset="2"/>
                  </a:rPr>
                  <a:t> 활용하여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의 주기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을 </a:t>
                </a:r>
                <a:r>
                  <a:rPr kumimoji="1" lang="ko-KR" altLang="en-US" sz="2400" dirty="0">
                    <a:solidFill>
                      <a:schemeClr val="tx1"/>
                    </a:solidFill>
                    <a:sym typeface="Wingdings" pitchFamily="2" charset="2"/>
                  </a:rPr>
                  <a:t>효율적으로 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찾음</a:t>
                </a:r>
                <a:endParaRPr kumimoji="1" lang="en-US" altLang="ko-KR" sz="24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(1)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가 짝수일 때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 :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kumimoji="1" lang="en-US" altLang="ko-KR" sz="2400" dirty="0">
                    <a:solidFill>
                      <a:schemeClr val="tx1"/>
                    </a:solidFill>
                  </a:rPr>
                  <a:t> mod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 조건을 만족할 경우의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는 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N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의 소인수를 찾을 수 있는 힌트가 됨</a:t>
                </a:r>
                <a:endParaRPr kumimoji="1" lang="en-US" altLang="ko-KR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      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(2)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가 홀수일 때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: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2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번으로 돌아가 다시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kumimoji="1" lang="ko-KR" altLang="en-US" sz="2400" dirty="0">
                    <a:solidFill>
                      <a:schemeClr val="tx1"/>
                    </a:solidFill>
                  </a:rPr>
                  <a:t> 선택하여 과정 반복</a:t>
                </a:r>
                <a:endParaRPr kumimoji="1" lang="en-US" altLang="ko-K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E88466D-2682-F4D3-232D-BAE9E468F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0" r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5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2F54-71E9-2073-40B9-E1419E42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E88466D-2682-F4D3-232D-BAE9E468F3F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kumimoji="1" lang="ko-KR" altLang="en-US" sz="2400" dirty="0"/>
                  <a:t>소수 </a:t>
                </a:r>
                <a:r>
                  <a:rPr kumimoji="1" lang="en-US" altLang="ko-KR" sz="2400" dirty="0"/>
                  <a:t>p, q</a:t>
                </a:r>
                <a:r>
                  <a:rPr kumimoji="1" lang="ko-KR" altLang="en-US" sz="2400" dirty="0"/>
                  <a:t>의 곱으로 이루어진 큰 수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ko-KR" altLang="en-US" sz="2400" dirty="0"/>
                  <a:t>선택 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이 소수인지 확인</a:t>
                </a:r>
                <a:r>
                  <a:rPr kumimoji="1" lang="en-US" altLang="ko-KR" sz="2400" dirty="0"/>
                  <a:t>)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ko-KR" altLang="en-US" sz="2400" dirty="0"/>
                  <a:t>보다 작은 임의의 난수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(1&lt;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ko-KR" altLang="en-US" sz="2400" dirty="0" err="1"/>
                  <a:t>를</a:t>
                </a:r>
                <a:r>
                  <a:rPr kumimoji="1" lang="ko-KR" altLang="en-US" sz="2400" dirty="0"/>
                  <a:t> 선택한 후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와 </a:t>
                </a:r>
                <a:r>
                  <a:rPr kumimoji="1" lang="en-US" altLang="ko-KR" sz="2400" dirty="0"/>
                  <a:t>N</a:t>
                </a:r>
                <a:r>
                  <a:rPr kumimoji="1" lang="ko-KR" altLang="en-US" sz="2400" dirty="0"/>
                  <a:t>이 </a:t>
                </a:r>
                <a:r>
                  <a:rPr kumimoji="1" lang="ko-KR" altLang="en-US" sz="2400" dirty="0" err="1"/>
                  <a:t>서로소</a:t>
                </a:r>
                <a:r>
                  <a:rPr kumimoji="1" lang="en-US" altLang="ko-KR" sz="2400" dirty="0"/>
                  <a:t>(relation)</a:t>
                </a:r>
                <a:r>
                  <a:rPr kumimoji="1" lang="ko-KR" altLang="en-US" sz="2400" dirty="0"/>
                  <a:t>인지 확인</a:t>
                </a:r>
                <a:r>
                  <a:rPr kumimoji="1" lang="en-US" altLang="ko-KR" sz="2400" dirty="0"/>
                  <a:t>: </a:t>
                </a:r>
                <a:r>
                  <a:rPr kumimoji="1" lang="en-US" altLang="ko-KR" sz="2400" dirty="0" err="1"/>
                  <a:t>gcd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ko-KR" sz="2400" dirty="0"/>
                  <a:t>)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(</a:t>
                </a:r>
                <a:r>
                  <a:rPr kumimoji="1" lang="ko-KR" altLang="en-US" sz="2400" dirty="0" err="1"/>
                  <a:t>서로소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두 수의 최대 공약수가 </a:t>
                </a:r>
                <a:r>
                  <a:rPr kumimoji="1" lang="en-US" altLang="ko-KR" sz="2400" dirty="0"/>
                  <a:t>1)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주기적인 패턴 찾기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ko-KR" alt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ko-KR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ko-KR" altLang="en-US" sz="2400" dirty="0">
                    <a:solidFill>
                      <a:srgbClr val="FF0000"/>
                    </a:solidFill>
                  </a:rPr>
                  <a:t>의 차수를 찾음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,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ko-KR" altLang="en-US" sz="2400" dirty="0">
                    <a:solidFill>
                      <a:srgbClr val="FF0000"/>
                    </a:solidFill>
                  </a:rPr>
                  <a:t>의 차수는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kumimoji="1"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sz="2400" dirty="0">
                    <a:solidFill>
                      <a:srgbClr val="FF0000"/>
                    </a:solidFill>
                  </a:rPr>
                  <a:t> (mod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en-US" altLang="ko-KR" sz="2400" dirty="0">
                    <a:solidFill>
                      <a:srgbClr val="FF0000"/>
                    </a:solidFill>
                  </a:rPr>
                  <a:t>)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을 만족하는 가장 작은 양의정수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ko-KR" sz="2400" dirty="0">
                    <a:solidFill>
                      <a:srgbClr val="FF0000"/>
                    </a:solidFill>
                  </a:rPr>
                  <a:t>(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주기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))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rgbClr val="FF0000"/>
                    </a:solidFill>
                    <a:sym typeface="Wingdings" pitchFamily="2" charset="2"/>
                  </a:rPr>
                  <a:t></a:t>
                </a:r>
                <a:r>
                  <a:rPr kumimoji="1" lang="ko-KR" alt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400" dirty="0">
                    <a:solidFill>
                      <a:srgbClr val="FF0000"/>
                    </a:solidFill>
                    <a:sym typeface="Wingdings" pitchFamily="2" charset="2"/>
                  </a:rPr>
                  <a:t>QFT</a:t>
                </a:r>
                <a:r>
                  <a:rPr kumimoji="1" lang="ko-KR" alt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kumimoji="1" lang="ko-KR" altLang="en-US" sz="2400" dirty="0" err="1">
                    <a:solidFill>
                      <a:srgbClr val="FF0000"/>
                    </a:solidFill>
                    <a:sym typeface="Wingdings" pitchFamily="2" charset="2"/>
                  </a:rPr>
                  <a:t>를</a:t>
                </a:r>
                <a:r>
                  <a:rPr kumimoji="1" lang="ko-KR" altLang="en-US" sz="2400" dirty="0">
                    <a:solidFill>
                      <a:srgbClr val="FF0000"/>
                    </a:solidFill>
                    <a:sym typeface="Wingdings" pitchFamily="2" charset="2"/>
                  </a:rPr>
                  <a:t> 활용하여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kumimoji="1" lang="ko-KR" altLang="en-US" sz="2400" dirty="0">
                    <a:solidFill>
                      <a:srgbClr val="FF0000"/>
                    </a:solidFill>
                  </a:rPr>
                  <a:t>의 주기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2400" dirty="0">
                    <a:solidFill>
                      <a:srgbClr val="FF0000"/>
                    </a:solidFill>
                  </a:rPr>
                  <a:t>을 </a:t>
                </a:r>
                <a:r>
                  <a:rPr kumimoji="1" lang="ko-KR" altLang="en-US" sz="2400" dirty="0">
                    <a:solidFill>
                      <a:srgbClr val="FF0000"/>
                    </a:solidFill>
                    <a:sym typeface="Wingdings" pitchFamily="2" charset="2"/>
                  </a:rPr>
                  <a:t>효율적으로 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찾음           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(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양자 컴퓨팅의 핵심연산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)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: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quantum order-finding algorithm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kumimoji="1" lang="en-US" altLang="ko-KR" sz="2400" dirty="0"/>
                  <a:t>(1)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2400" dirty="0"/>
                  <a:t>가 짝수일 때</a:t>
                </a:r>
                <a:r>
                  <a:rPr kumimoji="1" lang="en-US" altLang="ko-KR" sz="2400" dirty="0"/>
                  <a:t> :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kumimoji="1" lang="en-US" altLang="ko-KR" sz="2400" dirty="0"/>
                  <a:t> mod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sz="2400" dirty="0"/>
                  <a:t> 조건을 만족할 경우의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ko-KR" altLang="en-US" sz="2400" dirty="0"/>
                  <a:t>는 </a:t>
                </a:r>
                <a:r>
                  <a:rPr kumimoji="1" lang="en-US" altLang="ko-KR" sz="2400" dirty="0"/>
                  <a:t>N</a:t>
                </a:r>
                <a:r>
                  <a:rPr kumimoji="1" lang="ko-KR" altLang="en-US" sz="2400" dirty="0"/>
                  <a:t>의 소인수를 찾을 수 있는 힌트가 됨</a:t>
                </a:r>
                <a:endParaRPr kumimoji="1" lang="en-US" altLang="ko-KR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ko-KR" altLang="en-US" sz="2400" dirty="0"/>
                  <a:t>       </a:t>
                </a:r>
                <a:r>
                  <a:rPr kumimoji="1" lang="en-US" altLang="ko-KR" sz="2400" dirty="0"/>
                  <a:t>(2)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2400" dirty="0"/>
                  <a:t>가 홀수일 때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2</a:t>
                </a:r>
                <a:r>
                  <a:rPr kumimoji="1" lang="ko-KR" altLang="en-US" sz="2400" dirty="0"/>
                  <a:t>번으로 돌아가 다시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kumimoji="1" lang="ko-KR" altLang="en-US" sz="2400" dirty="0"/>
                  <a:t> 선택하여 과정 반복</a:t>
                </a:r>
                <a:endParaRPr kumimoji="1" lang="en-US" altLang="ko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E88466D-2682-F4D3-232D-BAE9E468F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0" r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A44A44BB-1B86-AF69-0B08-9C401FA8477E}"/>
              </a:ext>
            </a:extLst>
          </p:cNvPr>
          <p:cNvSpPr/>
          <p:nvPr/>
        </p:nvSpPr>
        <p:spPr>
          <a:xfrm>
            <a:off x="411541" y="2867891"/>
            <a:ext cx="11368917" cy="14131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55444-3372-D00C-04AB-0A7EF26C7830}"/>
              </a:ext>
            </a:extLst>
          </p:cNvPr>
          <p:cNvSpPr/>
          <p:nvPr/>
        </p:nvSpPr>
        <p:spPr>
          <a:xfrm>
            <a:off x="411539" y="4463670"/>
            <a:ext cx="11368917" cy="15235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28701-8D4C-D640-911F-9F4BB2CF1EFF}"/>
              </a:ext>
            </a:extLst>
          </p:cNvPr>
          <p:cNvSpPr txBox="1"/>
          <p:nvPr/>
        </p:nvSpPr>
        <p:spPr>
          <a:xfrm>
            <a:off x="9095296" y="5611273"/>
            <a:ext cx="26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/>
                </a:solidFill>
              </a:rPr>
              <a:t>다항시간 내에 수행 가능</a:t>
            </a:r>
          </a:p>
        </p:txBody>
      </p:sp>
    </p:spTree>
    <p:extLst>
      <p:ext uri="{BB962C8B-B14F-4D97-AF65-F5344CB8AC3E}">
        <p14:creationId xmlns:p14="http://schemas.microsoft.com/office/powerpoint/2010/main" val="262907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B26B3-9C4A-1909-52DC-9C501F94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43A1C7F-B928-FDCF-DEBD-98C0C9A7A6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QFT (Quantum Fourier Transform)</a:t>
                </a:r>
              </a:p>
              <a:p>
                <a:pPr lvl="1"/>
                <a:r>
                  <a:rPr kumimoji="1" lang="ko-KR" altLang="en-US" dirty="0"/>
                  <a:t>주기성 찾기에 사용됨</a:t>
                </a:r>
                <a:endParaRPr kumimoji="1" lang="en-US" altLang="ko-KR" dirty="0"/>
              </a:p>
              <a:p>
                <a:pPr marL="457200" lvl="1" indent="0">
                  <a:buNone/>
                </a:pPr>
                <a:endParaRPr kumimoji="1" lang="en-US" altLang="ko-KR" sz="1800" b="1" dirty="0"/>
              </a:p>
              <a:p>
                <a:pPr marL="457200" lvl="1" indent="0">
                  <a:buNone/>
                </a:pPr>
                <a:r>
                  <a:rPr kumimoji="1" lang="en-US" altLang="ko-KR" sz="1800" b="1" dirty="0"/>
                  <a:t>[</a:t>
                </a:r>
                <a:r>
                  <a:rPr kumimoji="1" lang="ko-KR" altLang="en-US" sz="1800" b="1" dirty="0"/>
                  <a:t>주기 찾기</a:t>
                </a:r>
                <a:r>
                  <a:rPr kumimoji="1" lang="en-US" altLang="ko-KR" sz="1800" b="1" dirty="0"/>
                  <a:t>]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ko-KR" sz="2000" dirty="0"/>
                  <a:t>1.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dirty="0"/>
                  <a:t>mod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sz="2000" dirty="0"/>
                  <a:t>에 대해 모든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2000" dirty="0"/>
                  <a:t>을 중첩상태의 큐비트로 표현하여 모든 값을 동시에 나타냄</a:t>
                </a:r>
                <a:endParaRPr kumimoji="1" lang="en-US" altLang="ko-KR" sz="20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ko-KR" sz="2000" dirty="0"/>
                  <a:t>2.</a:t>
                </a:r>
                <a:r>
                  <a:rPr kumimoji="1" lang="ko-KR" altLang="en-US" sz="2000" dirty="0"/>
                  <a:t> 중첩 상태의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2000" dirty="0"/>
                  <a:t>로 인해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dirty="0"/>
                  <a:t>mod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sz="2000" dirty="0"/>
                  <a:t> 을 동시에 계산할 수 있음 </a:t>
                </a: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결과를 </a:t>
                </a:r>
                <a:r>
                  <a:rPr kumimoji="1" lang="en-US" altLang="ko-KR" sz="2000" dirty="0">
                    <a:sym typeface="Wingdings" pitchFamily="2" charset="2"/>
                  </a:rPr>
                  <a:t>ancilla </a:t>
                </a:r>
                <a:r>
                  <a:rPr kumimoji="1" lang="ko-KR" altLang="en-US" sz="2000" dirty="0">
                    <a:sym typeface="Wingdings" pitchFamily="2" charset="2"/>
                  </a:rPr>
                  <a:t> 큐비트에 저장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ko-KR" sz="2000" u="sng" dirty="0">
                    <a:sym typeface="Wingdings" pitchFamily="2" charset="2"/>
                  </a:rPr>
                  <a:t>3.</a:t>
                </a:r>
                <a:r>
                  <a:rPr kumimoji="1" lang="ko-KR" altLang="en-US" sz="2000" u="sng" dirty="0">
                    <a:sym typeface="Wingdings" pitchFamily="2" charset="2"/>
                  </a:rPr>
                  <a:t> 결과가 저장된 </a:t>
                </a:r>
                <a:r>
                  <a:rPr kumimoji="1" lang="en-US" altLang="ko-KR" sz="2000" u="sng" dirty="0">
                    <a:sym typeface="Wingdings" pitchFamily="2" charset="2"/>
                  </a:rPr>
                  <a:t>ancilla </a:t>
                </a:r>
                <a:r>
                  <a:rPr kumimoji="1" lang="ko-KR" altLang="en-US" sz="2000" u="sng" dirty="0">
                    <a:sym typeface="Wingdings" pitchFamily="2" charset="2"/>
                  </a:rPr>
                  <a:t>큐비트에 </a:t>
                </a:r>
                <a:r>
                  <a:rPr kumimoji="1" lang="en-US" altLang="ko-KR" sz="2000" u="sng" dirty="0">
                    <a:sym typeface="Wingdings" pitchFamily="2" charset="2"/>
                  </a:rPr>
                  <a:t>QFT</a:t>
                </a:r>
                <a:r>
                  <a:rPr kumimoji="1" lang="ko-KR" altLang="en-US" sz="2000" u="sng" dirty="0" err="1">
                    <a:sym typeface="Wingdings" pitchFamily="2" charset="2"/>
                  </a:rPr>
                  <a:t>를</a:t>
                </a:r>
                <a:r>
                  <a:rPr kumimoji="1" lang="ko-KR" altLang="en-US" sz="2000" u="sng" dirty="0">
                    <a:sym typeface="Wingdings" pitchFamily="2" charset="2"/>
                  </a:rPr>
                  <a:t> 적용을 통해 결과의 양자 상태를 주기적인 구조로     변환하여 주기 </a:t>
                </a:r>
                <a14:m>
                  <m:oMath xmlns:m="http://schemas.openxmlformats.org/officeDocument/2006/math">
                    <m:r>
                      <a:rPr kumimoji="1" lang="en-US" altLang="ko-KR" sz="2000" b="0" i="1" u="sng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</m:oMath>
                </a14:m>
                <a:r>
                  <a:rPr kumimoji="1" lang="ko-KR" altLang="en-US" sz="2000" u="sng" dirty="0"/>
                  <a:t>에 대한 정보를 찾음</a:t>
                </a:r>
                <a:endParaRPr kumimoji="1" lang="en-US" altLang="ko-KR" sz="2000" u="sng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ko-KR" sz="2000" dirty="0"/>
                  <a:t>4.</a:t>
                </a:r>
                <a:r>
                  <a:rPr kumimoji="1" lang="ko-KR" altLang="en-US" sz="2000" dirty="0"/>
                  <a:t> 찾은 정보를 통해 실제 주기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유추 </a:t>
                </a:r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연속 분수 알고리즘</a:t>
                </a:r>
                <a:r>
                  <a:rPr kumimoji="1" lang="en-US" altLang="ko-KR" sz="2000" dirty="0"/>
                  <a:t>?)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43A1C7F-B928-FDCF-DEBD-98C0C9A7A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21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C7A09-0A73-7A14-9685-B4EB96A6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E25CE4-F79D-F10D-74B3-988FD1938167}"/>
              </a:ext>
            </a:extLst>
          </p:cNvPr>
          <p:cNvGrpSpPr/>
          <p:nvPr/>
        </p:nvGrpSpPr>
        <p:grpSpPr>
          <a:xfrm>
            <a:off x="2518786" y="1463282"/>
            <a:ext cx="7154427" cy="3931436"/>
            <a:chOff x="2854355" y="969910"/>
            <a:chExt cx="7154427" cy="39314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A6C389-8DC2-7770-2167-1ED2719A1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355" y="969910"/>
              <a:ext cx="7154427" cy="30418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7ACACE-917C-14F2-09F2-F94C16C44503}"/>
                </a:ext>
              </a:extLst>
            </p:cNvPr>
            <p:cNvSpPr txBox="1"/>
            <p:nvPr/>
          </p:nvSpPr>
          <p:spPr>
            <a:xfrm>
              <a:off x="4518223" y="4532014"/>
              <a:ext cx="382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800" b="1" dirty="0"/>
                <a:t>Quantum order-finding algorithm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4685368-20DA-6D5A-D0C3-911096249DC7}"/>
                    </a:ext>
                  </a:extLst>
                </p:cNvPr>
                <p:cNvSpPr txBox="1"/>
                <p:nvPr/>
              </p:nvSpPr>
              <p:spPr>
                <a:xfrm>
                  <a:off x="3820502" y="4109972"/>
                  <a:ext cx="3826689" cy="3223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</m:oMath>
                  </a14:m>
                  <a:r>
                    <a:rPr kumimoji="1" lang="en-US" altLang="ko-KR" sz="12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p>
                      </m:sSup>
                    </m:oMath>
                  </a14:m>
                  <a:r>
                    <a:rPr kumimoji="1" lang="ko-KR" altLang="en-US" sz="1200" dirty="0"/>
                    <a:t>을 </a:t>
                  </a:r>
                  <a:r>
                    <a:rPr kumimoji="1" lang="en-US" altLang="ko-KR" sz="1200" dirty="0"/>
                    <a:t>N</a:t>
                  </a:r>
                  <a:r>
                    <a:rPr kumimoji="1" lang="ko-KR" altLang="en-US" sz="1200" dirty="0" err="1"/>
                    <a:t>으로</a:t>
                  </a:r>
                  <a:r>
                    <a:rPr kumimoji="1" lang="ko-KR" altLang="en-US" sz="1200" dirty="0"/>
                    <a:t> 나눈 나머지 </a:t>
                  </a:r>
                  <a:r>
                    <a:rPr kumimoji="1" lang="en-US" altLang="ko-KR" sz="1200" dirty="0">
                      <a:sym typeface="Wingdings" pitchFamily="2" charset="2"/>
                    </a:rPr>
                    <a:t>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p>
                      </m:sSup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4685368-20DA-6D5A-D0C3-911096249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502" y="4109972"/>
                  <a:ext cx="3826689" cy="322396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80C2B88-07F8-C04A-B52D-F44DAD05926A}"/>
              </a:ext>
            </a:extLst>
          </p:cNvPr>
          <p:cNvGrpSpPr/>
          <p:nvPr/>
        </p:nvGrpSpPr>
        <p:grpSpPr>
          <a:xfrm>
            <a:off x="298750" y="5954731"/>
            <a:ext cx="11594496" cy="584775"/>
            <a:chOff x="714894" y="5914972"/>
            <a:chExt cx="11594496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2A791F-320F-61E8-59E3-24CB1A866544}"/>
                </a:ext>
              </a:extLst>
            </p:cNvPr>
            <p:cNvSpPr txBox="1"/>
            <p:nvPr/>
          </p:nvSpPr>
          <p:spPr>
            <a:xfrm>
              <a:off x="714894" y="5914972"/>
              <a:ext cx="64315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600" dirty="0" err="1"/>
                <a:t>큐비트</a:t>
              </a:r>
              <a:r>
                <a:rPr kumimoji="1" lang="en-US" altLang="ko-KR" sz="1600" dirty="0"/>
                <a:t>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3n</a:t>
              </a:r>
              <a:r>
                <a:rPr kumimoji="1" lang="ko-KR" altLang="en-US" sz="1600" dirty="0"/>
                <a:t>개의 큐비트가 필요</a:t>
              </a:r>
              <a:endParaRPr kumimoji="1"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/>
                <a:t>U: </a:t>
              </a:r>
              <a:r>
                <a:rPr kumimoji="1" lang="ko-KR" altLang="en-US" sz="1600" dirty="0"/>
                <a:t>특정 </a:t>
              </a:r>
              <a:r>
                <a:rPr kumimoji="1" lang="en-US" altLang="ko-KR" sz="1600" dirty="0"/>
                <a:t>a,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N</a:t>
              </a:r>
              <a:r>
                <a:rPr kumimoji="1" lang="ko-KR" altLang="en-US" sz="1600" dirty="0"/>
                <a:t>에 대해서만 동작하므로 일반화 할 수 없음 </a:t>
              </a:r>
              <a:r>
                <a:rPr kumimoji="1" lang="en-US" altLang="ko-KR" sz="1600" dirty="0"/>
                <a:t>(</a:t>
              </a:r>
              <a:r>
                <a:rPr kumimoji="1" lang="ko-KR" altLang="en-US" sz="1600" dirty="0"/>
                <a:t>하드코딩</a:t>
              </a:r>
              <a:r>
                <a:rPr kumimoji="1" lang="en-US" altLang="ko-KR" sz="1600" dirty="0"/>
                <a:t>)</a:t>
              </a:r>
              <a:endParaRPr kumimoji="1" lang="ko-KR" altLang="en-US" sz="16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4C1C5FF-E280-3B91-9943-3E1B22014237}"/>
                </a:ext>
              </a:extLst>
            </p:cNvPr>
            <p:cNvCxnSpPr>
              <a:cxnSpLocks/>
            </p:cNvCxnSpPr>
            <p:nvPr/>
          </p:nvCxnSpPr>
          <p:spPr>
            <a:xfrm>
              <a:off x="7207136" y="6207359"/>
              <a:ext cx="532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06EA67-9E68-334C-E72B-DAB9ED8A6CDA}"/>
                </a:ext>
              </a:extLst>
            </p:cNvPr>
            <p:cNvSpPr txBox="1"/>
            <p:nvPr/>
          </p:nvSpPr>
          <p:spPr>
            <a:xfrm>
              <a:off x="7799822" y="5914972"/>
              <a:ext cx="45095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/>
                <a:t>일반적인 방식</a:t>
              </a:r>
              <a:r>
                <a:rPr kumimoji="1" lang="en-US" altLang="ko-KR" sz="1600" dirty="0"/>
                <a:t>(</a:t>
              </a:r>
              <a:r>
                <a:rPr kumimoji="1" lang="ko-KR" altLang="en-US" sz="1600" dirty="0"/>
                <a:t>해당 방식</a:t>
              </a:r>
              <a:r>
                <a:rPr kumimoji="1" lang="en-US" altLang="ko-KR" sz="1600" dirty="0"/>
                <a:t>)</a:t>
              </a:r>
              <a:r>
                <a:rPr kumimoji="1" lang="ko-KR" altLang="en-US" sz="1600" dirty="0"/>
                <a:t>에서 </a:t>
              </a:r>
              <a:r>
                <a:rPr kumimoji="1" lang="ko-KR" altLang="en-US" sz="1600" dirty="0" err="1"/>
                <a:t>큐비트</a:t>
              </a:r>
              <a:r>
                <a:rPr kumimoji="1" lang="ko-KR" altLang="en-US" sz="1600" dirty="0"/>
                <a:t> 수를 줄인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방식이 연구되고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54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79A1E-DA5F-9F97-E25A-2B1B0649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3B11C5-ED7C-9026-614B-E8AC8A692345}"/>
              </a:ext>
            </a:extLst>
          </p:cNvPr>
          <p:cNvGrpSpPr/>
          <p:nvPr/>
        </p:nvGrpSpPr>
        <p:grpSpPr>
          <a:xfrm>
            <a:off x="3001902" y="4808357"/>
            <a:ext cx="6188185" cy="1777078"/>
            <a:chOff x="3001906" y="3865906"/>
            <a:chExt cx="6188185" cy="17770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15DD201-7220-86FB-FE53-1B0907A7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1906" y="3865906"/>
              <a:ext cx="6188185" cy="12329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1015551-E9DF-58E6-5947-0B70597B8B02}"/>
                    </a:ext>
                  </a:extLst>
                </p:cNvPr>
                <p:cNvSpPr txBox="1"/>
                <p:nvPr/>
              </p:nvSpPr>
              <p:spPr>
                <a:xfrm>
                  <a:off x="3931358" y="5335207"/>
                  <a:ext cx="4329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ko-KR" sz="14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sz="1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kumimoji="1" lang="en-US" altLang="ko-KR" sz="1400" b="1" dirty="0"/>
                    <a:t> order-finding algorithm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1015551-E9DF-58E6-5947-0B70597B8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358" y="5335207"/>
                  <a:ext cx="4329279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63A4A20-3CAF-9F9D-5C1D-1A249D7B75EE}"/>
              </a:ext>
            </a:extLst>
          </p:cNvPr>
          <p:cNvGrpSpPr/>
          <p:nvPr/>
        </p:nvGrpSpPr>
        <p:grpSpPr>
          <a:xfrm>
            <a:off x="3887639" y="1729951"/>
            <a:ext cx="4416717" cy="2437236"/>
            <a:chOff x="3887641" y="1106728"/>
            <a:chExt cx="4416717" cy="24372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F7F0D9-4B26-E98E-2B4C-7B9FA4AF3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7641" y="1106728"/>
              <a:ext cx="4416717" cy="1885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7611D6-54AF-C786-4E5B-15B0416F77BC}"/>
                    </a:ext>
                  </a:extLst>
                </p:cNvPr>
                <p:cNvSpPr txBox="1"/>
                <p:nvPr/>
              </p:nvSpPr>
              <p:spPr>
                <a:xfrm>
                  <a:off x="4113032" y="3236187"/>
                  <a:ext cx="39659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ko-KR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ko-KR" sz="1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kumimoji="1" lang="en-US" altLang="ko-KR" sz="1400" b="1" dirty="0"/>
                    <a:t> order-finding algorithm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7611D6-54AF-C786-4E5B-15B0416F7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032" y="3236187"/>
                  <a:ext cx="3965930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3979244-3A23-BC7F-8AC1-398F77564AE9}"/>
              </a:ext>
            </a:extLst>
          </p:cNvPr>
          <p:cNvSpPr txBox="1"/>
          <p:nvPr/>
        </p:nvSpPr>
        <p:spPr>
          <a:xfrm>
            <a:off x="411920" y="101677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/>
              <a:t>Quantum order-finding algorithm</a:t>
            </a:r>
            <a:r>
              <a:rPr kumimoji="1" lang="ko-KR" altLang="en-US" sz="1800" b="1" dirty="0"/>
              <a:t> 변형</a:t>
            </a:r>
            <a:endParaRPr kumimoji="1" lang="en-US" altLang="ko-KR" sz="18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68D1F3-A8B7-4CE9-00E2-C4B49B9D065A}"/>
              </a:ext>
            </a:extLst>
          </p:cNvPr>
          <p:cNvCxnSpPr>
            <a:cxnSpLocks/>
          </p:cNvCxnSpPr>
          <p:nvPr/>
        </p:nvCxnSpPr>
        <p:spPr>
          <a:xfrm flipH="1">
            <a:off x="6095993" y="4173351"/>
            <a:ext cx="5" cy="516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1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30848-45C7-B8F6-D072-BB51EB5A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78CE0-6B2D-86F7-03F0-7C8DA748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35150"/>
            <a:ext cx="7467600" cy="318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8B4FCA-BB57-FD1E-73F6-166B9A07959E}"/>
                  </a:ext>
                </a:extLst>
              </p:cNvPr>
              <p:cNvSpPr txBox="1"/>
              <p:nvPr/>
            </p:nvSpPr>
            <p:spPr>
              <a:xfrm>
                <a:off x="4361005" y="5196185"/>
                <a:ext cx="3469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ko-KR" b="1" dirty="0"/>
                  <a:t> order-finding algorithm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8B4FCA-BB57-FD1E-73F6-166B9A07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05" y="5196185"/>
                <a:ext cx="3469989" cy="369332"/>
              </a:xfrm>
              <a:prstGeom prst="rect">
                <a:avLst/>
              </a:prstGeom>
              <a:blipFill>
                <a:blip r:embed="rId3"/>
                <a:stretch>
                  <a:fillRect t="-3226" r="-1460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180289A7-7EDC-91D2-DFF6-878F8B8BC413}"/>
              </a:ext>
            </a:extLst>
          </p:cNvPr>
          <p:cNvSpPr/>
          <p:nvPr/>
        </p:nvSpPr>
        <p:spPr>
          <a:xfrm flipV="1">
            <a:off x="4089862" y="4314304"/>
            <a:ext cx="4613563" cy="7085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556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AF5C3-9FBA-BC5A-ED6F-67719F4C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Shor’s algorithm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5F30D-83DE-4619-AEDA-AA4D9DF5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16" y="2110746"/>
            <a:ext cx="8953368" cy="2636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67373C-D6AB-DC99-974E-590822413614}"/>
              </a:ext>
            </a:extLst>
          </p:cNvPr>
          <p:cNvSpPr/>
          <p:nvPr/>
        </p:nvSpPr>
        <p:spPr>
          <a:xfrm flipV="1">
            <a:off x="1619316" y="2110746"/>
            <a:ext cx="4149717" cy="26365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071A3-6000-46B0-68A3-7422B6C3773C}"/>
              </a:ext>
            </a:extLst>
          </p:cNvPr>
          <p:cNvSpPr txBox="1"/>
          <p:nvPr/>
        </p:nvSpPr>
        <p:spPr>
          <a:xfrm>
            <a:off x="4696738" y="4991341"/>
            <a:ext cx="2798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[U(a) gate]: </a:t>
            </a:r>
            <a:r>
              <a:rPr kumimoji="1" lang="en-US" altLang="ko-KR" sz="1400" dirty="0"/>
              <a:t>Takes x to ax mod N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292871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864</Words>
  <Application>Microsoft Macintosh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CryptoCraft 테마</vt:lpstr>
      <vt:lpstr>제목 테마</vt:lpstr>
      <vt:lpstr>Shor’s algorithm  https://youtu.be/2fJQk0UkBpc</vt:lpstr>
      <vt:lpstr>Shor’s algorithm</vt:lpstr>
      <vt:lpstr>Shor’s algorithm</vt:lpstr>
      <vt:lpstr>Shor’s algorithm</vt:lpstr>
      <vt:lpstr>Shor’s algorithm</vt:lpstr>
      <vt:lpstr>Shor’s algorithm</vt:lpstr>
      <vt:lpstr>Shor’s algorithm</vt:lpstr>
      <vt:lpstr>Shor’s algorithm</vt:lpstr>
      <vt:lpstr>Shor’s algorithm</vt:lpstr>
      <vt:lpstr>Shor’s algorithm</vt:lpstr>
      <vt:lpstr>Shor’s algorithm</vt:lpstr>
      <vt:lpstr>Shor’s algorithm</vt:lpstr>
      <vt:lpstr>Shor’s algorithm</vt:lpstr>
      <vt:lpstr>Shor’s algorithm</vt:lpstr>
      <vt:lpstr>Shor’s algorithm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213</cp:revision>
  <dcterms:created xsi:type="dcterms:W3CDTF">2019-03-05T04:29:07Z</dcterms:created>
  <dcterms:modified xsi:type="dcterms:W3CDTF">2024-03-22T07:34:31Z</dcterms:modified>
</cp:coreProperties>
</file>