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3" r:id="rId6"/>
    <p:sldId id="264" r:id="rId7"/>
    <p:sldId id="272" r:id="rId8"/>
    <p:sldId id="273" r:id="rId9"/>
    <p:sldId id="274" r:id="rId10"/>
    <p:sldId id="268" r:id="rId11"/>
    <p:sldId id="269" r:id="rId12"/>
    <p:sldId id="270" r:id="rId13"/>
    <p:sldId id="276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5DF"/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981CA-A68A-4BCB-8257-7410B0EFA6F2}" v="588" dt="2018-11-27T02:33:09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10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ws.kbs.co.kr/news/view.do?ncd=3331220&amp;ref=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95601"/>
            <a:ext cx="12192000" cy="3981450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441389" y="2180782"/>
            <a:ext cx="5673513" cy="13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spc="6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임산부 </a:t>
            </a:r>
            <a:r>
              <a:rPr lang="ko-KR" altLang="en-US" sz="3700" spc="600" dirty="0" err="1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배려석</a:t>
            </a:r>
            <a:r>
              <a:rPr lang="en-US" altLang="ko-KR" sz="3700" spc="6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3700" spc="6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정맥인식 기술의 사용</a:t>
            </a:r>
            <a:endParaRPr lang="en-US" altLang="ko-KR" sz="3700" spc="6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사이버 보안</a:t>
            </a:r>
            <a:endParaRPr lang="ru-RU" altLang="ko-KR" sz="1800" b="1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073718"/>
            <a:ext cx="270159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1891002</a:t>
            </a:r>
            <a:r>
              <a:rPr lang="ko-KR" altLang="en-US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강승연</a:t>
            </a:r>
            <a:endParaRPr lang="en-US" altLang="ko-KR" sz="1400" spc="3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1871296 </a:t>
            </a:r>
            <a:r>
              <a:rPr lang="ko-KR" altLang="en-US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홍승현</a:t>
            </a:r>
            <a:endParaRPr lang="en-US" altLang="ko-KR" sz="1400" spc="3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1871297 </a:t>
            </a:r>
            <a:r>
              <a:rPr lang="ko-KR" altLang="en-US" sz="1400" spc="3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홍주연</a:t>
            </a:r>
            <a:endParaRPr lang="en-US" altLang="ko-KR" sz="1400" spc="3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59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3059" y="799691"/>
            <a:ext cx="2031287" cy="106471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E7C5DF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13059" y="516272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이용방법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Group 503"/>
          <p:cNvGrpSpPr/>
          <p:nvPr/>
        </p:nvGrpSpPr>
        <p:grpSpPr>
          <a:xfrm>
            <a:off x="8266862" y="2614015"/>
            <a:ext cx="2530695" cy="3144234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지하철 탑승</a:t>
              </a:r>
              <a:endParaRPr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grpSp>
          <p:nvGrpSpPr>
            <p:cNvPr id="4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16" name="Group 503">
            <a:extLst>
              <a:ext uri="{FF2B5EF4-FFF2-40B4-BE49-F238E27FC236}">
                <a16:creationId xmlns:a16="http://schemas.microsoft.com/office/drawing/2014/main" id="{4117DD7F-8429-440D-B487-81D766B12CDC}"/>
              </a:ext>
            </a:extLst>
          </p:cNvPr>
          <p:cNvGrpSpPr/>
          <p:nvPr/>
        </p:nvGrpSpPr>
        <p:grpSpPr>
          <a:xfrm>
            <a:off x="1374578" y="2614015"/>
            <a:ext cx="2530695" cy="3144234"/>
            <a:chOff x="0" y="879100"/>
            <a:chExt cx="5206950" cy="4031169"/>
          </a:xfrm>
        </p:grpSpPr>
        <p:sp>
          <p:nvSpPr>
            <p:cNvPr id="19" name="Shape 498">
              <a:extLst>
                <a:ext uri="{FF2B5EF4-FFF2-40B4-BE49-F238E27FC236}">
                  <a16:creationId xmlns:a16="http://schemas.microsoft.com/office/drawing/2014/main" id="{A63C997E-3C9D-497A-88D2-475B704CBF2B}"/>
                </a:ext>
              </a:extLst>
            </p:cNvPr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Shape 499">
              <a:extLst>
                <a:ext uri="{FF2B5EF4-FFF2-40B4-BE49-F238E27FC236}">
                  <a16:creationId xmlns:a16="http://schemas.microsoft.com/office/drawing/2014/main" id="{97B8C48F-B84D-42F4-B7FC-41EFAF9D6255}"/>
                </a:ext>
              </a:extLst>
            </p:cNvPr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생체정보를 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구청에 등록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-</a:t>
              </a: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적외선 스캔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-</a:t>
              </a: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혈관투시법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endParaRPr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grpSp>
          <p:nvGrpSpPr>
            <p:cNvPr id="24" name="Group 502">
              <a:extLst>
                <a:ext uri="{FF2B5EF4-FFF2-40B4-BE49-F238E27FC236}">
                  <a16:creationId xmlns:a16="http://schemas.microsoft.com/office/drawing/2014/main" id="{CD3781A9-47D4-4EF0-9981-F0D90DA1F2A3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5" name="Shape 500">
                <a:extLst>
                  <a:ext uri="{FF2B5EF4-FFF2-40B4-BE49-F238E27FC236}">
                    <a16:creationId xmlns:a16="http://schemas.microsoft.com/office/drawing/2014/main" id="{03BFCD39-A338-4A84-9C15-0CE984BC77EE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" name="Shape 501">
                <a:extLst>
                  <a:ext uri="{FF2B5EF4-FFF2-40B4-BE49-F238E27FC236}">
                    <a16:creationId xmlns:a16="http://schemas.microsoft.com/office/drawing/2014/main" id="{3C8DDB13-DC33-4AF6-A75F-AEE72A879C60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</a:t>
            </a:r>
            <a:endParaRPr sz="2400" dirty="0">
              <a:ln>
                <a:solidFill>
                  <a:schemeClr val="bg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바이오센서에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정맥인식</a:t>
              </a:r>
              <a:endParaRPr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grpSp>
          <p:nvGrpSpPr>
            <p:cNvPr id="3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5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지하철 내부</a:t>
              </a:r>
              <a:endParaRPr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grpSp>
          <p:nvGrpSpPr>
            <p:cNvPr id="6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2" name="그림 21" descr="이런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903" y="2175817"/>
            <a:ext cx="2572522" cy="2542257"/>
          </a:xfrm>
          <a:prstGeom prst="rect">
            <a:avLst/>
          </a:prstGeom>
        </p:spPr>
      </p:pic>
      <p:pic>
        <p:nvPicPr>
          <p:cNvPr id="23" name="그림 22" descr="아마아ㅏ마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6492" y="2166551"/>
            <a:ext cx="2561967" cy="2561967"/>
          </a:xfrm>
          <a:prstGeom prst="rect">
            <a:avLst/>
          </a:prstGeom>
        </p:spPr>
      </p:pic>
      <p:sp>
        <p:nvSpPr>
          <p:cNvPr id="32" name="위쪽 화살표 31"/>
          <p:cNvSpPr/>
          <p:nvPr/>
        </p:nvSpPr>
        <p:spPr>
          <a:xfrm rot="19675404">
            <a:off x="10470290" y="1474573"/>
            <a:ext cx="247135" cy="1672281"/>
          </a:xfrm>
          <a:prstGeom prst="upArrow">
            <a:avLst/>
          </a:prstGeom>
          <a:solidFill>
            <a:schemeClr val="accent4">
              <a:alpha val="37000"/>
            </a:schemeClr>
          </a:solidFill>
          <a:ln>
            <a:solidFill>
              <a:schemeClr val="accent4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sc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03420" y="168787"/>
            <a:ext cx="1544683" cy="15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지하철에서 내릴 때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다시 정맥인식을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한 번 더 하면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의자가 올라감</a:t>
              </a:r>
              <a:endParaRPr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grpSp>
          <p:nvGrpSpPr>
            <p:cNvPr id="4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6" name="그림 15" descr="아고아과오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0005" y="1978110"/>
            <a:ext cx="2646535" cy="3556943"/>
          </a:xfrm>
          <a:prstGeom prst="rect">
            <a:avLst/>
          </a:prstGeom>
        </p:spPr>
      </p:pic>
      <p:pic>
        <p:nvPicPr>
          <p:cNvPr id="18" name="그림 17" descr="sc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1647" y="2323069"/>
            <a:ext cx="791698" cy="10544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6162" y="5717059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2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dirty="0">
                <a:ln>
                  <a:solidFill>
                    <a:schemeClr val="bg2">
                      <a:lumMod val="50000"/>
                      <a:alpha val="2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생체 정보 등록은 가까운 구청에서</a:t>
            </a:r>
            <a:r>
              <a:rPr lang="en-US" altLang="ko-KR" dirty="0">
                <a:ln>
                  <a:solidFill>
                    <a:schemeClr val="bg2">
                      <a:lumMod val="50000"/>
                      <a:alpha val="2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dirty="0">
              <a:ln>
                <a:solidFill>
                  <a:schemeClr val="bg2">
                    <a:lumMod val="50000"/>
                    <a:alpha val="2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059" y="799691"/>
            <a:ext cx="2031287" cy="106471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E7C5DF"/>
              </a:solidFill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613059" y="516272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이용방법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097015" y="1453078"/>
            <a:ext cx="3997970" cy="3872041"/>
          </a:xfrm>
          <a:prstGeom prst="diamond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4686808" y="2896347"/>
            <a:ext cx="2818383" cy="15542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ko-KR" altLang="en-US" sz="36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인식의 효과</a:t>
            </a:r>
            <a:endParaRPr lang="ru-RU" altLang="ko-KR" sz="36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094984" y="4394559"/>
            <a:ext cx="3900963" cy="2729557"/>
            <a:chOff x="0" y="1134947"/>
            <a:chExt cx="5206950" cy="3658997"/>
          </a:xfrm>
        </p:grpSpPr>
        <p:sp>
          <p:nvSpPr>
            <p:cNvPr id="26" name="Shape 498"/>
            <p:cNvSpPr/>
            <p:nvPr/>
          </p:nvSpPr>
          <p:spPr>
            <a:xfrm>
              <a:off x="0" y="1134947"/>
              <a:ext cx="5206950" cy="6571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강력한 보안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293745"/>
              <a:ext cx="4718086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-</a:t>
              </a:r>
              <a:r>
                <a:rPr lang="ko-KR" altLang="ko-KR" dirty="0"/>
                <a:t>다른 생체인식 기술에 비해서 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ko-KR" dirty="0"/>
                <a:t>보안성이 강력하다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-</a:t>
              </a:r>
              <a:r>
                <a:rPr lang="ko-KR" altLang="en-US" dirty="0"/>
                <a:t>초기비용 감수하면 효율적일 것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endParaRPr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584699" y="1122994"/>
            <a:ext cx="3512315" cy="2637170"/>
            <a:chOff x="0" y="1029376"/>
            <a:chExt cx="5206950" cy="3113998"/>
          </a:xfrm>
        </p:grpSpPr>
        <p:sp>
          <p:nvSpPr>
            <p:cNvPr id="40" name="Shape 498"/>
            <p:cNvSpPr/>
            <p:nvPr/>
          </p:nvSpPr>
          <p:spPr>
            <a:xfrm>
              <a:off x="0" y="1029376"/>
              <a:ext cx="5206950" cy="8731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확실한 배려의 가능성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55860" y="1772211"/>
              <a:ext cx="4674924" cy="0"/>
              <a:chOff x="12700" y="-195253"/>
              <a:chExt cx="4674923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12700" y="-195253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-195253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499">
            <a:extLst>
              <a:ext uri="{FF2B5EF4-FFF2-40B4-BE49-F238E27FC236}">
                <a16:creationId xmlns:a16="http://schemas.microsoft.com/office/drawing/2014/main" id="{E406FDA8-890A-464D-B3FE-CCC03B2A28E9}"/>
              </a:ext>
            </a:extLst>
          </p:cNvPr>
          <p:cNvSpPr/>
          <p:nvPr/>
        </p:nvSpPr>
        <p:spPr>
          <a:xfrm>
            <a:off x="622379" y="2093662"/>
            <a:ext cx="3534714" cy="1865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원활히 이뤄질 수 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24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650" y="260224"/>
            <a:ext cx="11696699" cy="6331076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01551" y="3102596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547624" y="2828859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bg2">
                  <a:lumMod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FDB116DF-4F35-47D6-BCAB-227C54A0C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03" y="806079"/>
            <a:ext cx="2539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en-US" altLang="ko-KR" b="1" spc="3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88132" y="2144706"/>
            <a:ext cx="1409700" cy="12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5400" spc="-150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5400" spc="-150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34272" y="2144706"/>
            <a:ext cx="1409700" cy="12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5400" spc="-150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02</a:t>
            </a:r>
            <a:endParaRPr lang="ru-RU" altLang="ko-KR" sz="5400" spc="-150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92248" y="3903516"/>
            <a:ext cx="1409700" cy="12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5400" spc="-150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03</a:t>
            </a:r>
            <a:endParaRPr lang="ru-RU" altLang="ko-KR" sz="5400" spc="-150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138388" y="3903516"/>
            <a:ext cx="1409700" cy="12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5400" spc="-150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04</a:t>
            </a:r>
            <a:endParaRPr lang="ru-RU" altLang="ko-KR" sz="5400" spc="-150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7879" y="4333106"/>
            <a:ext cx="464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기대효과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73761" y="2557817"/>
            <a:ext cx="464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정맥인식 원리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715" y="4361936"/>
            <a:ext cx="464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이용방법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4593" y="2578406"/>
            <a:ext cx="464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93228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TextBox 7">
            <a:extLst>
              <a:ext uri="{FF2B5EF4-FFF2-40B4-BE49-F238E27FC236}">
                <a16:creationId xmlns:a16="http://schemas.microsoft.com/office/drawing/2014/main" id="{1C3CB72B-C936-4743-86B0-8658CA37C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02" y="806079"/>
            <a:ext cx="6274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임산부 배려석의 이용환경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1CFE0-52BE-47F0-A2DA-A5D3C40A3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2684919"/>
            <a:ext cx="3730971" cy="2331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76915F-C96C-4714-B857-663104640C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51" y="2684918"/>
            <a:ext cx="4134037" cy="2331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1A8A18-9D2B-4434-B768-E9A4BD11E8C8}"/>
              </a:ext>
            </a:extLst>
          </p:cNvPr>
          <p:cNvSpPr txBox="1"/>
          <p:nvPr/>
        </p:nvSpPr>
        <p:spPr>
          <a:xfrm>
            <a:off x="2551611" y="1812939"/>
            <a:ext cx="63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hlinkClick r:id="rId4"/>
              </a:rPr>
              <a:t>http://news.kbs.co.kr/news/view.do?ncd=3331220&amp;ref=A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81599" y="2215976"/>
            <a:ext cx="2767914" cy="1762897"/>
          </a:xfrm>
          <a:prstGeom prst="ellipse">
            <a:avLst/>
          </a:prstGeom>
          <a:solidFill>
            <a:srgbClr val="E7C5DF"/>
          </a:solidFill>
          <a:ln>
            <a:solidFill>
              <a:srgbClr val="E7C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85254" y="2759676"/>
            <a:ext cx="2050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생체인식</a:t>
            </a:r>
          </a:p>
        </p:txBody>
      </p:sp>
      <p:pic>
        <p:nvPicPr>
          <p:cNvPr id="17" name="그림 16" descr="2정ㅁ개인식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0304" y="273906"/>
            <a:ext cx="2438400" cy="2438400"/>
          </a:xfrm>
          <a:prstGeom prst="rect">
            <a:avLst/>
          </a:prstGeom>
        </p:spPr>
      </p:pic>
      <p:pic>
        <p:nvPicPr>
          <p:cNvPr id="18" name="그림 17" descr="무튼 페이스아이디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3254" y="3799702"/>
            <a:ext cx="2438400" cy="2438400"/>
          </a:xfrm>
          <a:prstGeom prst="rect">
            <a:avLst/>
          </a:prstGeom>
        </p:spPr>
      </p:pic>
      <p:pic>
        <p:nvPicPr>
          <p:cNvPr id="19" name="그림 18" descr="지문인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1881" y="249194"/>
            <a:ext cx="2438400" cy="2438400"/>
          </a:xfrm>
          <a:prstGeom prst="rect">
            <a:avLst/>
          </a:prstGeom>
        </p:spPr>
      </p:pic>
      <p:pic>
        <p:nvPicPr>
          <p:cNvPr id="20" name="그림 19" descr="홍채인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3643" y="372556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C5DF"/>
                                      </p:to>
                                    </p:animClr>
                                    <p:animClr clrSpc="rgb" dir="cw">
                                      <p:cBhvr>
                                        <p:cTn id="2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C5DF"/>
                                      </p:to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hape 388"/>
          <p:cNvSpPr/>
          <p:nvPr/>
        </p:nvSpPr>
        <p:spPr>
          <a:xfrm>
            <a:off x="2469103" y="2012154"/>
            <a:ext cx="8854217" cy="4222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손바닥이나 손목의 혈관을 대상으로 그 형태를 인식하는 기법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수술을 통해 혈관의 위치를 바꾸지 않는 한 혈관의 모습은 그대로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유지되기 때문에 서로 다른 사용자임을 식별하는 것이 가능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FDB116DF-4F35-47D6-BCAB-227C54A0C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03" y="806079"/>
            <a:ext cx="4310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인식이란</a:t>
            </a:r>
            <a:r>
              <a:rPr lang="en-US" altLang="ko-KR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22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hape 388"/>
          <p:cNvSpPr/>
          <p:nvPr/>
        </p:nvSpPr>
        <p:spPr>
          <a:xfrm>
            <a:off x="2469103" y="2012154"/>
            <a:ext cx="8951372" cy="44022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지문보다 뛰어난 고유성을 가진 생체인식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손가락 내부의 혈관패턴인식으로 위조 및 변조 불가능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온도 습도 상처 등 외부환경의 영향에 강한 생체인식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기존생체인식의 문제점을 해결하는 차세대 생체인식 기술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다른 기술보다 사용자의 거부감이 적음</a:t>
            </a:r>
            <a:endParaRPr lang="ko-KR" altLang="en-US" sz="2500" dirty="0"/>
          </a:p>
          <a:p>
            <a:pPr>
              <a:lnSpc>
                <a:spcPct val="150000"/>
              </a:lnSpc>
            </a:pPr>
            <a:endParaRPr sz="2500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B0C92BB4-6763-4FB9-85D1-93611A8A0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02" y="806079"/>
            <a:ext cx="64920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인식의 장점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0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3059" y="799692"/>
            <a:ext cx="3225773" cy="89994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E7C5DF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13059" y="516272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 원리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적외선 사용</a:t>
              </a:r>
              <a:endParaRPr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4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6" name="그림 15" descr="자외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757" y="2660178"/>
            <a:ext cx="2959200" cy="2686179"/>
          </a:xfrm>
          <a:prstGeom prst="rect">
            <a:avLst/>
          </a:prstGeom>
        </p:spPr>
      </p:pic>
      <p:pic>
        <p:nvPicPr>
          <p:cNvPr id="23" name="그림 22" descr="손바닥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137" y="1839098"/>
            <a:ext cx="1694934" cy="16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altLang="ko-KR" sz="240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</a:t>
            </a:r>
            <a:endParaRPr sz="2400" dirty="0">
              <a:ln>
                <a:solidFill>
                  <a:schemeClr val="bg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정맥 패턴</a:t>
              </a:r>
              <a:endParaRPr lang="en-US" altLang="ko-KR"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데이터베이스화</a:t>
              </a:r>
              <a:endParaRPr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3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5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혈관 투시</a:t>
              </a:r>
              <a:endParaRPr lang="en-US" altLang="ko-KR"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혈관 부분 추출</a:t>
              </a:r>
              <a:r>
                <a:rPr 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  <a:endParaRPr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6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2" name="그림 21" descr="혈관아아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918" y="2731487"/>
            <a:ext cx="2820933" cy="2104124"/>
          </a:xfrm>
          <a:prstGeom prst="rect">
            <a:avLst/>
          </a:prstGeom>
        </p:spPr>
      </p:pic>
      <p:pic>
        <p:nvPicPr>
          <p:cNvPr id="20" name="그림 19" descr="blood-vessel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07962">
            <a:off x="-238898" y="1618645"/>
            <a:ext cx="1503493" cy="1503493"/>
          </a:xfrm>
          <a:prstGeom prst="rect">
            <a:avLst/>
          </a:prstGeom>
        </p:spPr>
      </p:pic>
      <p:pic>
        <p:nvPicPr>
          <p:cNvPr id="23" name="그림 22" descr="데이터베이스화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5277" y="1359245"/>
            <a:ext cx="3795248" cy="2314832"/>
          </a:xfrm>
          <a:prstGeom prst="rect">
            <a:avLst/>
          </a:prstGeom>
        </p:spPr>
      </p:pic>
      <p:pic>
        <p:nvPicPr>
          <p:cNvPr id="21" name="그림 20" descr="blood-vess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9029952">
            <a:off x="7230953" y="3158249"/>
            <a:ext cx="1473372" cy="1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식별</a:t>
              </a:r>
              <a:endParaRPr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4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8" name="그림 17" descr="호가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2938" y="2389102"/>
            <a:ext cx="3032132" cy="3262056"/>
          </a:xfrm>
          <a:prstGeom prst="rect">
            <a:avLst/>
          </a:prstGeom>
        </p:spPr>
      </p:pic>
      <p:pic>
        <p:nvPicPr>
          <p:cNvPr id="16" name="그림 15" descr="hand-pal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39329"/>
            <a:ext cx="1946192" cy="194619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3059" y="799692"/>
            <a:ext cx="3225773" cy="89994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E7C5DF"/>
              </a:solidFill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613059" y="516272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 원리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224</Words>
  <Application>Microsoft Office PowerPoint</Application>
  <PresentationFormat>와이드스크린</PresentationFormat>
  <Paragraphs>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Helvetica Light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쭈구리</cp:lastModifiedBy>
  <cp:revision>72</cp:revision>
  <dcterms:created xsi:type="dcterms:W3CDTF">2017-09-09T13:40:14Z</dcterms:created>
  <dcterms:modified xsi:type="dcterms:W3CDTF">2018-12-02T07:13:53Z</dcterms:modified>
</cp:coreProperties>
</file>