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420" r:id="rId2"/>
    <p:sldId id="425" r:id="rId3"/>
    <p:sldId id="407" r:id="rId4"/>
    <p:sldId id="429" r:id="rId5"/>
    <p:sldId id="422" r:id="rId6"/>
    <p:sldId id="423" r:id="rId7"/>
    <p:sldId id="424" r:id="rId8"/>
    <p:sldId id="428" r:id="rId9"/>
    <p:sldId id="426" r:id="rId10"/>
    <p:sldId id="427" r:id="rId11"/>
    <p:sldId id="430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6" autoAdjust="0"/>
    <p:restoredTop sz="91960"/>
  </p:normalViewPr>
  <p:slideViewPr>
    <p:cSldViewPr snapToGrid="0">
      <p:cViewPr varScale="1">
        <p:scale>
          <a:sx n="137" d="100"/>
          <a:sy n="137" d="100"/>
        </p:scale>
        <p:origin x="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Neural distinguisher for PIPO</a:t>
            </a:r>
            <a:endParaRPr kumimoji="1" lang="ko-KR" altLang="en-US" sz="4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youtu.be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/j9wv06Z6IsY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</a:t>
            </a: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라운드에 대해 높은 정확도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각각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1.0, 0.98)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암호문과 랜덤 데이터 구별 성공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0.5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큰 경우 신경망 구별자로 사용 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모델은 </a:t>
            </a:r>
            <a:r>
              <a:rPr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데이터에 대해 </a:t>
            </a:r>
            <a:r>
              <a:rPr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0.48 (=0.98–0.5) </a:t>
            </a:r>
            <a:r>
              <a:rPr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신뢰성을 갖는 신경망 구별자로 사용 가능</a:t>
            </a:r>
            <a:endParaRPr lang="en-US" altLang="ko-KR" sz="16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증가 시 파라미터의 수가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 증가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라운드의 경우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800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만개의 데이터 사용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그러나 분류 실패 </a:t>
            </a:r>
            <a:r>
              <a:rPr lang="en-US" altLang="ko-KR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 이상은 메모리 문제로 실험에 실패</a:t>
            </a:r>
            <a:r>
              <a:rPr lang="en-US" altLang="ko-KR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lang="en-US" altLang="ko-KR" sz="12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라운드가 늘어날수록 필요한 데이터의 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파라미터의 수가 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큰 폭으로 늘어날 것으로 예상</a:t>
            </a:r>
            <a:endParaRPr lang="en-US" altLang="ko-KR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657FAC3-7183-1840-548D-F7551900B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02573"/>
                  </p:ext>
                </p:extLst>
              </p:nvPr>
            </p:nvGraphicFramePr>
            <p:xfrm>
              <a:off x="838200" y="3610666"/>
              <a:ext cx="10515600" cy="303958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71531">
                      <a:extLst>
                        <a:ext uri="{9D8B030D-6E8A-4147-A177-3AD203B41FA5}">
                          <a16:colId xmlns:a16="http://schemas.microsoft.com/office/drawing/2014/main" val="3018755421"/>
                        </a:ext>
                      </a:extLst>
                    </a:gridCol>
                    <a:gridCol w="2313991">
                      <a:extLst>
                        <a:ext uri="{9D8B030D-6E8A-4147-A177-3AD203B41FA5}">
                          <a16:colId xmlns:a16="http://schemas.microsoft.com/office/drawing/2014/main" val="3542467933"/>
                        </a:ext>
                      </a:extLst>
                    </a:gridCol>
                    <a:gridCol w="2500815">
                      <a:extLst>
                        <a:ext uri="{9D8B030D-6E8A-4147-A177-3AD203B41FA5}">
                          <a16:colId xmlns:a16="http://schemas.microsoft.com/office/drawing/2014/main" val="3122853715"/>
                        </a:ext>
                      </a:extLst>
                    </a:gridCol>
                    <a:gridCol w="3329263">
                      <a:extLst>
                        <a:ext uri="{9D8B030D-6E8A-4147-A177-3AD203B41FA5}">
                          <a16:colId xmlns:a16="http://schemas.microsoft.com/office/drawing/2014/main" val="3762416954"/>
                        </a:ext>
                      </a:extLst>
                    </a:gridCol>
                  </a:tblGrid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829215752"/>
                      </a:ext>
                    </a:extLst>
                  </a:tr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The number of parameters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16879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1349121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732530969"/>
                      </a:ext>
                    </a:extLst>
                  </a:tr>
                  <a:tr h="43422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Epoch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614476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Georgia" panose="02040502050405020303" pitchFamily="18" charset="0"/>
                            </a:rPr>
                            <a:t>The number of data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20.7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aseline="-250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141353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20.</m:t>
                                    </m:r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18472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16.46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aseline="-250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204232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Accuracy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691573841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altLang="ko-KR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824461428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altLang="ko-KR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841246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657FAC3-7183-1840-548D-F7551900B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02573"/>
                  </p:ext>
                </p:extLst>
              </p:nvPr>
            </p:nvGraphicFramePr>
            <p:xfrm>
              <a:off x="838200" y="3610666"/>
              <a:ext cx="10515600" cy="303958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71531">
                      <a:extLst>
                        <a:ext uri="{9D8B030D-6E8A-4147-A177-3AD203B41FA5}">
                          <a16:colId xmlns:a16="http://schemas.microsoft.com/office/drawing/2014/main" val="3018755421"/>
                        </a:ext>
                      </a:extLst>
                    </a:gridCol>
                    <a:gridCol w="2313991">
                      <a:extLst>
                        <a:ext uri="{9D8B030D-6E8A-4147-A177-3AD203B41FA5}">
                          <a16:colId xmlns:a16="http://schemas.microsoft.com/office/drawing/2014/main" val="3542467933"/>
                        </a:ext>
                      </a:extLst>
                    </a:gridCol>
                    <a:gridCol w="2500815">
                      <a:extLst>
                        <a:ext uri="{9D8B030D-6E8A-4147-A177-3AD203B41FA5}">
                          <a16:colId xmlns:a16="http://schemas.microsoft.com/office/drawing/2014/main" val="3122853715"/>
                        </a:ext>
                      </a:extLst>
                    </a:gridCol>
                    <a:gridCol w="3329263">
                      <a:extLst>
                        <a:ext uri="{9D8B030D-6E8A-4147-A177-3AD203B41FA5}">
                          <a16:colId xmlns:a16="http://schemas.microsoft.com/office/drawing/2014/main" val="3762416954"/>
                        </a:ext>
                      </a:extLst>
                    </a:gridCol>
                  </a:tblGrid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15385" r="-134010" b="-8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15385" r="-763" b="-85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215752"/>
                      </a:ext>
                    </a:extLst>
                  </a:tr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The number of parameters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120000" r="-134010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120000" r="-763" b="-7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2530969"/>
                      </a:ext>
                    </a:extLst>
                  </a:tr>
                  <a:tr h="43422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Epoch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10" t="-157143" r="-436" b="-46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614476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Georgia" panose="02040502050405020303" pitchFamily="18" charset="0"/>
                            </a:rPr>
                            <a:t>The number of data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360000" r="-436" b="-5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141353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442308" r="-436" b="-4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18472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542308" r="-436" b="-3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204232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Accuracy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642308" r="-13401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642308" r="-763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573841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772000" r="-134010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772000" r="-763" b="-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461428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838462" r="-13401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838462" r="-763" b="-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246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094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 및 향후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결론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블록암호 </a:t>
            </a:r>
            <a:r>
              <a:rPr lang="en" altLang="ko-KR" sz="1800" b="1" dirty="0">
                <a:solidFill>
                  <a:srgbClr val="0070C0"/>
                </a:solidFill>
              </a:rPr>
              <a:t>PIPO</a:t>
            </a:r>
            <a:r>
              <a:rPr lang="ko-KR" altLang="en-US" sz="1800" b="1" dirty="0">
                <a:solidFill>
                  <a:srgbClr val="0070C0"/>
                </a:solidFill>
              </a:rPr>
              <a:t>에 대한 차분분석을 위한 딥러닝 기반의 신경망 구별자</a:t>
            </a:r>
            <a:r>
              <a:rPr lang="ko-KR" altLang="en-US" sz="1800" dirty="0"/>
              <a:t>를 제안</a:t>
            </a:r>
            <a:endParaRPr lang="en-US" altLang="ko-KR" sz="1800" dirty="0"/>
          </a:p>
          <a:p>
            <a:pPr lvl="1"/>
            <a:r>
              <a:rPr lang="ko-KR" altLang="en-US" sz="1800" dirty="0"/>
              <a:t>실험 환경의 제약으로 인해 </a:t>
            </a:r>
            <a:r>
              <a:rPr lang="en-US" altLang="ko-KR" sz="1800" dirty="0"/>
              <a:t>1, 2 </a:t>
            </a:r>
            <a:r>
              <a:rPr lang="ko-KR" altLang="en-US" sz="1800" dirty="0"/>
              <a:t>라운드에 대해서만 실험</a:t>
            </a:r>
            <a:endParaRPr lang="en-US" altLang="ko-KR" sz="1800" dirty="0"/>
          </a:p>
          <a:p>
            <a:pPr lvl="1"/>
            <a:r>
              <a:rPr lang="ko-KR" altLang="en-US" sz="1800" dirty="0"/>
              <a:t>각각 </a:t>
            </a:r>
            <a:r>
              <a:rPr lang="en-US" altLang="ko-KR" sz="1800" b="1" dirty="0">
                <a:solidFill>
                  <a:srgbClr val="0070C0"/>
                </a:solidFill>
              </a:rPr>
              <a:t>1.00, 0.98</a:t>
            </a:r>
            <a:r>
              <a:rPr lang="ko-KR" altLang="en-US" sz="1800" b="1" dirty="0">
                <a:solidFill>
                  <a:srgbClr val="0070C0"/>
                </a:solidFill>
              </a:rPr>
              <a:t>의 높은 정확도를 달성 </a:t>
            </a:r>
            <a:r>
              <a:rPr lang="en-US" altLang="ko-KR" sz="1800" b="1" dirty="0"/>
              <a:t>(2</a:t>
            </a:r>
            <a:r>
              <a:rPr lang="ko-KR" altLang="en-US" sz="1800" b="1" dirty="0"/>
              <a:t>라운드에 대해 </a:t>
            </a:r>
            <a:r>
              <a:rPr lang="en-US" altLang="ko-KR" sz="1800" b="1" dirty="0"/>
              <a:t>0.48</a:t>
            </a:r>
            <a:r>
              <a:rPr lang="ko-KR" altLang="en-US" sz="1800" b="1" dirty="0"/>
              <a:t>의 신뢰성 확보</a:t>
            </a:r>
            <a:r>
              <a:rPr lang="en-US" altLang="ko-KR" sz="1800" b="1" dirty="0"/>
              <a:t>)</a:t>
            </a:r>
          </a:p>
          <a:p>
            <a:pPr lvl="1"/>
            <a:r>
              <a:rPr lang="ko-KR" altLang="en-US" sz="1800" b="1" dirty="0">
                <a:solidFill>
                  <a:srgbClr val="C00000"/>
                </a:solidFill>
              </a:rPr>
              <a:t>제안 기법이 </a:t>
            </a:r>
            <a:r>
              <a:rPr lang="en" altLang="ko-KR" sz="1800" b="1" dirty="0">
                <a:solidFill>
                  <a:srgbClr val="C00000"/>
                </a:solidFill>
              </a:rPr>
              <a:t>PIPO </a:t>
            </a:r>
            <a:r>
              <a:rPr lang="ko-KR" altLang="en-US" sz="1800" b="1" dirty="0">
                <a:solidFill>
                  <a:srgbClr val="C00000"/>
                </a:solidFill>
              </a:rPr>
              <a:t>블록암호의 차분 분석을 위해 신뢰성이 높은 신경망 구별자로 사용 가능함을 보임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b="1" dirty="0"/>
              <a:t>향후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연구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더 많은 라운드에 대한 실험을 위해 </a:t>
            </a:r>
            <a:r>
              <a:rPr lang="ko-KR" altLang="en-US" sz="1800" b="1" dirty="0">
                <a:solidFill>
                  <a:srgbClr val="0070C0"/>
                </a:solidFill>
              </a:rPr>
              <a:t>메모리 문제를 해결하기 위한 방법 찾기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/>
              <a:t>또 다른 인공지능 기술 또는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과정을 통해 </a:t>
            </a:r>
            <a:r>
              <a:rPr lang="ko-KR" altLang="en-US" sz="1800" b="1" dirty="0">
                <a:solidFill>
                  <a:srgbClr val="0070C0"/>
                </a:solidFill>
              </a:rPr>
              <a:t>효율적인 신경망 구별자를 설계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 dirty="0">
                <a:solidFill>
                  <a:schemeClr val="tx1"/>
                </a:solidFill>
              </a:rPr>
              <a:t>.</a:t>
            </a:r>
            <a:endParaRPr kumimoji="1"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01383-9A86-DA66-0F36-894745809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PIPO block cipher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46D70-CDF9-CAE8-A83F-F19B0E90E9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R" dirty="0"/>
              <a:t>Dataset, Model architecture, and Training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3209B-974E-E45F-6243-EA10C6606E1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A7395-FAF9-CAE3-41EE-925858F186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R" dirty="0"/>
              <a:t>Conclusion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 block cipher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ICISC’20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발표된 경량 블록암호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64-bit </a:t>
            </a:r>
            <a:r>
              <a:rPr kumimoji="1" lang="ko-KR" altLang="en-US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128-bit, 256-bit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키를 지원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키의 길이에 따라 라운드가 다름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(64/128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13-round, 64/256  17-round)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각 라운드에서는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S-layer (S-box), R-layer (rotation), Key addition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반복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 차분 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: </a:t>
            </a:r>
            <a:r>
              <a:rPr lang="en" altLang="ko-KR" sz="2000" b="1" dirty="0">
                <a:solidFill>
                  <a:srgbClr val="C00000"/>
                </a:solidFill>
              </a:rPr>
              <a:t>0x8800088008088000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2722984" y="2082113"/>
            <a:ext cx="6746032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데이터 셋</a:t>
            </a:r>
            <a:r>
              <a:rPr kumimoji="1" lang="en-US" altLang="ko-KR" sz="3600" b="1" dirty="0">
                <a:solidFill>
                  <a:schemeClr val="tx1"/>
                </a:solidFill>
              </a:rPr>
              <a:t>, </a:t>
            </a:r>
            <a:r>
              <a:rPr kumimoji="1" lang="ko-KR" altLang="en-US" sz="3600" b="1" dirty="0">
                <a:solidFill>
                  <a:schemeClr val="tx1"/>
                </a:solidFill>
              </a:rPr>
              <a:t>모델 구성 및 학습</a:t>
            </a:r>
          </a:p>
        </p:txBody>
      </p:sp>
    </p:spTree>
    <p:extLst>
      <p:ext uri="{BB962C8B-B14F-4D97-AF65-F5344CB8AC3E}">
        <p14:creationId xmlns:p14="http://schemas.microsoft.com/office/powerpoint/2010/main" val="13728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Dataset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선택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평문은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차분 관계가 아님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차분을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XOR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암호문 쌍은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차분을 갖는 </a:t>
            </a:r>
            <a:r>
              <a:rPr kumimoji="1" lang="ko-KR" altLang="en-US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암호문 쌍은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라벨링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6FC1E-85E4-64F3-8481-F267E596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743" y="1259633"/>
            <a:ext cx="4180337" cy="52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architecture for neural distinguisher for PIPO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사용한 모델 구조는 다음과 같음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사용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데이터가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라운드에 비해 복잡한 데이터이므로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크기를 늘림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차이임에도 불구하고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레이어 추가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+ 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레이어의 유닛의 수도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증가시킴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이진분류에 맞는 손실함수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BCELoss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일반적으로 성능이 좋은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최적화함수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약간의 과적합이 발생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해결하기 위해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Dropout 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추가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+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전체 구조를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Residual network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구성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A8F769-9614-F071-97D7-45F4A0B5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553429"/>
                  </p:ext>
                </p:extLst>
              </p:nvPr>
            </p:nvGraphicFramePr>
            <p:xfrm>
              <a:off x="838200" y="3681412"/>
              <a:ext cx="10515600" cy="293601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821983">
                      <a:extLst>
                        <a:ext uri="{9D8B030D-6E8A-4147-A177-3AD203B41FA5}">
                          <a16:colId xmlns:a16="http://schemas.microsoft.com/office/drawing/2014/main" val="801418312"/>
                        </a:ext>
                      </a:extLst>
                    </a:gridCol>
                    <a:gridCol w="2821983">
                      <a:extLst>
                        <a:ext uri="{9D8B030D-6E8A-4147-A177-3AD203B41FA5}">
                          <a16:colId xmlns:a16="http://schemas.microsoft.com/office/drawing/2014/main" val="1368798585"/>
                        </a:ext>
                      </a:extLst>
                    </a:gridCol>
                    <a:gridCol w="4871634">
                      <a:extLst>
                        <a:ext uri="{9D8B030D-6E8A-4147-A177-3AD203B41FA5}">
                          <a16:colId xmlns:a16="http://schemas.microsoft.com/office/drawing/2014/main" val="3355915319"/>
                        </a:ext>
                      </a:extLst>
                    </a:gridCol>
                  </a:tblGrid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Rounds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925654802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Architecture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 of hidden layer) 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MLP with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</a:rPr>
                                <m:t>1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-layer </a:t>
                          </a:r>
                        </a:p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(units =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</a:rPr>
                                <m:t>128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MLP (Residual) with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</a:rPr>
                                <m:t>20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-layers (units =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</a:rPr>
                                <m:t>256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3483713275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Batch size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647082831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Activation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ReLu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2562411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Optimizer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(Learning rate)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Adam (</a:t>
                          </a:r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lr</a:t>
                          </a: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</a:rPr>
                                <m:t>0.001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65784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Loss function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BCELoss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802080530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Dropout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08727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A8F769-9614-F071-97D7-45F4A0B5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553429"/>
                  </p:ext>
                </p:extLst>
              </p:nvPr>
            </p:nvGraphicFramePr>
            <p:xfrm>
              <a:off x="838200" y="3681412"/>
              <a:ext cx="10515600" cy="293601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821983">
                      <a:extLst>
                        <a:ext uri="{9D8B030D-6E8A-4147-A177-3AD203B41FA5}">
                          <a16:colId xmlns:a16="http://schemas.microsoft.com/office/drawing/2014/main" val="801418312"/>
                        </a:ext>
                      </a:extLst>
                    </a:gridCol>
                    <a:gridCol w="2821983">
                      <a:extLst>
                        <a:ext uri="{9D8B030D-6E8A-4147-A177-3AD203B41FA5}">
                          <a16:colId xmlns:a16="http://schemas.microsoft.com/office/drawing/2014/main" val="1368798585"/>
                        </a:ext>
                      </a:extLst>
                    </a:gridCol>
                    <a:gridCol w="4871634">
                      <a:extLst>
                        <a:ext uri="{9D8B030D-6E8A-4147-A177-3AD203B41FA5}">
                          <a16:colId xmlns:a16="http://schemas.microsoft.com/office/drawing/2014/main" val="3355915319"/>
                        </a:ext>
                      </a:extLst>
                    </a:gridCol>
                  </a:tblGrid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Rounds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3846" r="-173874" b="-8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3846" r="-521" b="-8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54802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Architecture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 of hidden layer) 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51923" r="-17387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51923" r="-521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713275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Batch size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303846" r="-173874" b="-5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303846" r="-521" b="-5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082831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Activation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ReLu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2562411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Optimizer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(Learning rate)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6799" t="-250000" r="-330" b="-11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65784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Loss function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BCELoss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802080530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Dropout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6799" t="-800000" r="-330" b="-230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08727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47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다른 작업들과 마찬가지로 입력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은닉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출력층을 순서대로 통과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Loss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accuracy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구한 후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epoch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반복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최종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accuracy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0.5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보다</a:t>
                </a:r>
                <a:endParaRPr kumimoji="1" lang="en-US" altLang="ko-KR" sz="20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크다면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: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랜덤 암호문 쌍과 차분을 갖는 암호문 쌍을 구별 가능한 모델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작다면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구별 불가능한 모델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따라서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𝒂𝒄𝒄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&gt;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𝟎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.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𝟓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인 경우에만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neural distinguisher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로 사용</a:t>
                </a:r>
                <a:endParaRPr kumimoji="1"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9AA6484-E712-72F0-82CF-0B3D0D9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180" y="1332063"/>
            <a:ext cx="35179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실험 및 평가</a:t>
            </a:r>
          </a:p>
        </p:txBody>
      </p:sp>
    </p:spTree>
    <p:extLst>
      <p:ext uri="{BB962C8B-B14F-4D97-AF65-F5344CB8AC3E}">
        <p14:creationId xmlns:p14="http://schemas.microsoft.com/office/powerpoint/2010/main" val="14089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실험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Apple M1 Pro 16GB RAM</a:t>
            </a:r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 3.8.9, </a:t>
            </a:r>
            <a:r>
              <a:rPr lang="en" altLang="ko-KR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1.12.0</a:t>
            </a:r>
            <a:endParaRPr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문제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인해 다수의 학습 데이터를 사용하는 것이 불가능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1,2 </a:t>
            </a:r>
            <a:r>
              <a:rPr lang="ko-KR" altLang="en-US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 데이터에 대한 실험만 진행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GPU 51GB RAM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제공하는 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</a:t>
            </a:r>
            <a:r>
              <a:rPr lang="en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Colaboratory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 Plus 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클라우드 플랫폼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시도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문제로 인해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800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 이상의 데이터에 대한 학습이 불가능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이로 인해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</a:t>
            </a:r>
            <a:r>
              <a:rPr lang="en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round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lang="ko-KR" altLang="en-US" sz="20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결과까지만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</a:t>
            </a:r>
            <a:endParaRPr kumimoji="1" lang="ko-KR" altLang="en-US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2486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564</Words>
  <Application>Microsoft Macintosh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Apple SD Gothic Neo</vt:lpstr>
      <vt:lpstr>Arial</vt:lpstr>
      <vt:lpstr>Cambria Math</vt:lpstr>
      <vt:lpstr>Georgia</vt:lpstr>
      <vt:lpstr>제목 테마</vt:lpstr>
      <vt:lpstr>Neural distinguisher for PIPO</vt:lpstr>
      <vt:lpstr>PowerPoint 프레젠테이션</vt:lpstr>
      <vt:lpstr>PIPO block cipher</vt:lpstr>
      <vt:lpstr>PowerPoint 프레젠테이션</vt:lpstr>
      <vt:lpstr>Dataset</vt:lpstr>
      <vt:lpstr>Model architecture for neural distinguisher for PIPO</vt:lpstr>
      <vt:lpstr>Training</vt:lpstr>
      <vt:lpstr>PowerPoint 프레젠테이션</vt:lpstr>
      <vt:lpstr>실험 환경</vt:lpstr>
      <vt:lpstr>평가 </vt:lpstr>
      <vt:lpstr>결론 및 향후 연구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252</cp:revision>
  <dcterms:created xsi:type="dcterms:W3CDTF">2019-03-05T04:29:07Z</dcterms:created>
  <dcterms:modified xsi:type="dcterms:W3CDTF">2022-09-04T12:38:14Z</dcterms:modified>
</cp:coreProperties>
</file>