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2" r:id="rId4"/>
    <p:sldId id="290" r:id="rId5"/>
    <p:sldId id="286" r:id="rId6"/>
    <p:sldId id="287" r:id="rId7"/>
    <p:sldId id="288" r:id="rId8"/>
    <p:sldId id="284" r:id="rId9"/>
    <p:sldId id="291" r:id="rId10"/>
    <p:sldId id="29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2023. 4. 17.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2023. 4. 17.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Multiple GPUs with CUDA(1)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/mn_yGzH5yZA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r>
              <a:rPr lang="ko-KR" altLang="en-US" dirty="0"/>
              <a:t> </a:t>
            </a:r>
            <a:r>
              <a:rPr lang="en-US" altLang="ko-KR" dirty="0"/>
              <a:t>Strategies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solidFill>
                  <a:srgbClr val="2E75B6"/>
                </a:solidFill>
              </a:rPr>
              <a:t>Concurrency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2E75B6"/>
                </a:solidFill>
              </a:rPr>
              <a:t>Parallelism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lvl="1"/>
            <a:r>
              <a:rPr lang="en-US" altLang="ko-KR" dirty="0"/>
              <a:t>Concurrency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2E75B6"/>
                </a:solidFill>
              </a:rPr>
              <a:t>동시성</a:t>
            </a:r>
            <a:endParaRPr lang="en-US" altLang="ko-KR" dirty="0">
              <a:solidFill>
                <a:srgbClr val="2E75B6"/>
              </a:solidFill>
            </a:endParaRPr>
          </a:p>
          <a:p>
            <a:pPr lvl="2"/>
            <a:r>
              <a:rPr lang="ko-KR" altLang="en-US" dirty="0"/>
              <a:t>동시에 실행되는 것처럼 보이는 것</a:t>
            </a:r>
            <a:endParaRPr lang="en-US" altLang="ko-KR" dirty="0"/>
          </a:p>
          <a:p>
            <a:pPr lvl="2"/>
            <a:r>
              <a:rPr lang="ko-KR" altLang="en-US" dirty="0"/>
              <a:t>논리적인 개념</a:t>
            </a:r>
            <a:endParaRPr lang="en-US" altLang="ko-KR" dirty="0"/>
          </a:p>
          <a:p>
            <a:pPr lvl="2"/>
            <a:r>
              <a:rPr lang="ko-KR" altLang="en-US" dirty="0" err="1"/>
              <a:t>싱글코어</a:t>
            </a:r>
            <a:r>
              <a:rPr lang="en-US" altLang="ko-KR" dirty="0"/>
              <a:t>,</a:t>
            </a:r>
            <a:r>
              <a:rPr lang="ko-KR" altLang="en-US" dirty="0"/>
              <a:t> 멀티코어에서 가능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Parallelism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2E75B6"/>
                </a:solidFill>
              </a:rPr>
              <a:t>병렬성</a:t>
            </a:r>
            <a:endParaRPr lang="en-US" altLang="ko-KR" dirty="0">
              <a:solidFill>
                <a:srgbClr val="2E75B6"/>
              </a:solidFill>
            </a:endParaRPr>
          </a:p>
          <a:p>
            <a:pPr lvl="2"/>
            <a:r>
              <a:rPr lang="ko-KR" altLang="en-US" dirty="0"/>
              <a:t>실제로 동시에 실행되는 것</a:t>
            </a:r>
            <a:endParaRPr lang="en-US" altLang="ko-KR" dirty="0"/>
          </a:p>
          <a:p>
            <a:pPr lvl="2"/>
            <a:r>
              <a:rPr lang="ko-KR" altLang="en-US" dirty="0"/>
              <a:t>물리적인 개념</a:t>
            </a:r>
            <a:endParaRPr lang="en-US" altLang="ko-KR" dirty="0"/>
          </a:p>
          <a:p>
            <a:pPr lvl="2"/>
            <a:r>
              <a:rPr lang="ko-KR" altLang="en-US" dirty="0" err="1"/>
              <a:t>멀티코에어서만</a:t>
            </a:r>
            <a:r>
              <a:rPr lang="ko-KR" altLang="en-US" dirty="0"/>
              <a:t> 가능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3B7966-B879-BDE7-E96E-69A1EB2F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010" y="1943099"/>
            <a:ext cx="38957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r>
              <a:rPr lang="ko-KR" altLang="en-US" dirty="0"/>
              <a:t> </a:t>
            </a:r>
            <a:r>
              <a:rPr lang="en-US" altLang="ko-KR" dirty="0"/>
              <a:t>Strategies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/>
              <a:t>일반적으로 </a:t>
            </a:r>
            <a:r>
              <a:rPr lang="en-US" altLang="ko-KR" sz="2400" dirty="0"/>
              <a:t>GPU Programming</a:t>
            </a:r>
            <a:r>
              <a:rPr lang="ko-KR" altLang="en-US" sz="2400" dirty="0"/>
              <a:t>은 </a:t>
            </a:r>
            <a:r>
              <a:rPr lang="en-US" altLang="ko-KR" sz="2400" dirty="0">
                <a:solidFill>
                  <a:srgbClr val="2E75B6"/>
                </a:solidFill>
              </a:rPr>
              <a:t>3</a:t>
            </a:r>
            <a:r>
              <a:rPr lang="ko-KR" altLang="en-US" sz="2400" dirty="0">
                <a:solidFill>
                  <a:srgbClr val="2E75B6"/>
                </a:solidFill>
              </a:rPr>
              <a:t>가지 단계</a:t>
            </a:r>
            <a:r>
              <a:rPr lang="ko-KR" altLang="en-US" sz="2400" dirty="0"/>
              <a:t>로 동작</a:t>
            </a:r>
            <a:endParaRPr lang="en-US" altLang="ko-KR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Transfer data to GPU device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Perform computation on GPU device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/>
              <a:t>Transfer data back to the host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sz="2000" dirty="0"/>
          </a:p>
          <a:p>
            <a:r>
              <a:rPr lang="ko-KR" altLang="en-US" sz="2400" dirty="0"/>
              <a:t>실행 시간은 보통 데이터가 복사되는 시점부터 다시 복사하는 과정 </a:t>
            </a:r>
            <a:r>
              <a:rPr lang="ko-KR" altLang="en-US" sz="2400" dirty="0">
                <a:solidFill>
                  <a:srgbClr val="2E75B6"/>
                </a:solidFill>
              </a:rPr>
              <a:t>모두</a:t>
            </a:r>
            <a:r>
              <a:rPr lang="ko-KR" altLang="en-US" sz="2400" dirty="0"/>
              <a:t>를 포함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A6950F-1EC2-5EDC-5520-013F53497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29" y="3760319"/>
            <a:ext cx="5945171" cy="29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F0FA598-A75F-8C12-2303-D6EA41D99BE5}"/>
              </a:ext>
            </a:extLst>
          </p:cNvPr>
          <p:cNvSpPr/>
          <p:nvPr/>
        </p:nvSpPr>
        <p:spPr>
          <a:xfrm>
            <a:off x="4208391" y="5127073"/>
            <a:ext cx="402672" cy="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D9D479-AAB2-DC6E-9821-9746B087F879}"/>
              </a:ext>
            </a:extLst>
          </p:cNvPr>
          <p:cNvSpPr/>
          <p:nvPr/>
        </p:nvSpPr>
        <p:spPr>
          <a:xfrm>
            <a:off x="6019014" y="5328409"/>
            <a:ext cx="402672" cy="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455151C-F598-BCBD-7031-EA6BBC023D0C}"/>
              </a:ext>
            </a:extLst>
          </p:cNvPr>
          <p:cNvSpPr/>
          <p:nvPr/>
        </p:nvSpPr>
        <p:spPr>
          <a:xfrm>
            <a:off x="7752302" y="5619138"/>
            <a:ext cx="402672" cy="402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14435D3-B7D3-2F06-4CFC-B36B323109F1}"/>
              </a:ext>
            </a:extLst>
          </p:cNvPr>
          <p:cNvCxnSpPr/>
          <p:nvPr/>
        </p:nvCxnSpPr>
        <p:spPr>
          <a:xfrm>
            <a:off x="3495675" y="4714263"/>
            <a:ext cx="5267325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DFD0AD-F8A1-B4E5-74C9-B1AA5D5E0D67}"/>
              </a:ext>
            </a:extLst>
          </p:cNvPr>
          <p:cNvSpPr txBox="1"/>
          <p:nvPr/>
        </p:nvSpPr>
        <p:spPr>
          <a:xfrm>
            <a:off x="5280386" y="425362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전체 실행 시간</a:t>
            </a:r>
          </a:p>
        </p:txBody>
      </p:sp>
    </p:spTree>
    <p:extLst>
      <p:ext uri="{BB962C8B-B14F-4D97-AF65-F5344CB8AC3E}">
        <p14:creationId xmlns:p14="http://schemas.microsoft.com/office/powerpoint/2010/main" val="168994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r>
              <a:rPr lang="ko-KR" altLang="en-US" dirty="0"/>
              <a:t> </a:t>
            </a:r>
            <a:r>
              <a:rPr lang="en-US" altLang="ko-KR" dirty="0"/>
              <a:t>Strategies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실행 시간을 단축 시킬 수 있는 방법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메모리 전송과 연산을 오버랩 하는 방법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2E75B6"/>
                </a:solidFill>
              </a:rPr>
              <a:t>Concureency</a:t>
            </a:r>
            <a:r>
              <a:rPr lang="en-US" altLang="ko-KR" dirty="0">
                <a:solidFill>
                  <a:srgbClr val="2E75B6"/>
                </a:solidFill>
              </a:rPr>
              <a:t> </a:t>
            </a:r>
            <a:r>
              <a:rPr lang="ko-KR" altLang="en-US" dirty="0">
                <a:solidFill>
                  <a:srgbClr val="2E75B6"/>
                </a:solidFill>
              </a:rPr>
              <a:t>동시성을 활용</a:t>
            </a:r>
            <a:endParaRPr lang="en-US" altLang="ko-KR" dirty="0">
              <a:solidFill>
                <a:srgbClr val="2E75B6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연산만을 오버랩 하는 방법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2E75B6"/>
                </a:solidFill>
              </a:rPr>
              <a:t>Parallelism </a:t>
            </a:r>
            <a:r>
              <a:rPr lang="ko-KR" altLang="en-US" dirty="0">
                <a:solidFill>
                  <a:srgbClr val="2E75B6"/>
                </a:solidFill>
              </a:rPr>
              <a:t>병렬성을 활용</a:t>
            </a:r>
            <a:endParaRPr lang="en-US" altLang="ko-KR" dirty="0">
              <a:solidFill>
                <a:srgbClr val="2E75B6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EBA021-6875-53BC-E34A-CA3D3A18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5" y="3429000"/>
            <a:ext cx="5173560" cy="25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899BC0-BD39-0FB5-EB6C-47E263278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684080" cy="25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C3FACA-4983-0F32-62E4-11205C20264F}"/>
              </a:ext>
            </a:extLst>
          </p:cNvPr>
          <p:cNvSpPr txBox="1"/>
          <p:nvPr/>
        </p:nvSpPr>
        <p:spPr>
          <a:xfrm>
            <a:off x="2794361" y="511087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Concurrency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F0AB0-6AB9-D6FD-37CF-0E7B4F60AD2F}"/>
              </a:ext>
            </a:extLst>
          </p:cNvPr>
          <p:cNvSpPr txBox="1"/>
          <p:nvPr/>
        </p:nvSpPr>
        <p:spPr>
          <a:xfrm>
            <a:off x="9185636" y="451338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Parallelism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r>
              <a:rPr lang="ko-KR" altLang="en-US" dirty="0"/>
              <a:t> </a:t>
            </a:r>
            <a:r>
              <a:rPr lang="en-US" altLang="ko-KR" dirty="0"/>
              <a:t>Strategies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323974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두 방법을 조합하게 되면 실행 시간을 훨씬 더 단축시킬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137299A-9CEE-E556-D6F3-89382117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95" y="2821783"/>
            <a:ext cx="6597985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F4C60-F751-6005-B806-E3FCE2B303D0}"/>
              </a:ext>
            </a:extLst>
          </p:cNvPr>
          <p:cNvSpPr txBox="1"/>
          <p:nvPr/>
        </p:nvSpPr>
        <p:spPr>
          <a:xfrm>
            <a:off x="6842486" y="311300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Concurrency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18606-8ED8-72A2-7C3E-47712102F814}"/>
              </a:ext>
            </a:extLst>
          </p:cNvPr>
          <p:cNvSpPr txBox="1"/>
          <p:nvPr/>
        </p:nvSpPr>
        <p:spPr>
          <a:xfrm>
            <a:off x="6842486" y="409643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Concurrency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55D33-6E4C-9E9E-ED93-AD0FB319A3C1}"/>
              </a:ext>
            </a:extLst>
          </p:cNvPr>
          <p:cNvSpPr txBox="1"/>
          <p:nvPr/>
        </p:nvSpPr>
        <p:spPr>
          <a:xfrm>
            <a:off x="6842486" y="505908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Concurrency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6F5CE0C1-4180-D9D2-9970-23CA1CD3710A}"/>
              </a:ext>
            </a:extLst>
          </p:cNvPr>
          <p:cNvSpPr/>
          <p:nvPr/>
        </p:nvSpPr>
        <p:spPr>
          <a:xfrm>
            <a:off x="6657975" y="2983708"/>
            <a:ext cx="183753" cy="600075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049D2D7B-C4B8-1AD3-9EAA-7934E50CFF64}"/>
              </a:ext>
            </a:extLst>
          </p:cNvPr>
          <p:cNvSpPr/>
          <p:nvPr/>
        </p:nvSpPr>
        <p:spPr>
          <a:xfrm>
            <a:off x="6657975" y="3968984"/>
            <a:ext cx="183753" cy="600075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571EF3DB-8858-6A7B-558C-6E4051F47954}"/>
              </a:ext>
            </a:extLst>
          </p:cNvPr>
          <p:cNvSpPr/>
          <p:nvPr/>
        </p:nvSpPr>
        <p:spPr>
          <a:xfrm>
            <a:off x="6657974" y="4954260"/>
            <a:ext cx="183753" cy="600075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25E9DB7B-9076-ED32-0112-58BAE0A72256}"/>
              </a:ext>
            </a:extLst>
          </p:cNvPr>
          <p:cNvSpPr/>
          <p:nvPr/>
        </p:nvSpPr>
        <p:spPr>
          <a:xfrm>
            <a:off x="8481087" y="3283745"/>
            <a:ext cx="183753" cy="2005013"/>
          </a:xfrm>
          <a:prstGeom prst="rightBracket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346439-403E-CCA3-EE4A-AF397CBE2AA6}"/>
              </a:ext>
            </a:extLst>
          </p:cNvPr>
          <p:cNvSpPr txBox="1"/>
          <p:nvPr/>
        </p:nvSpPr>
        <p:spPr>
          <a:xfrm>
            <a:off x="8810725" y="409643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Parallelism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4B0F060D-87FD-3509-58E0-BFD6AAE365F1}"/>
              </a:ext>
            </a:extLst>
          </p:cNvPr>
          <p:cNvSpPr txBox="1">
            <a:spLocks/>
          </p:cNvSpPr>
          <p:nvPr/>
        </p:nvSpPr>
        <p:spPr>
          <a:xfrm>
            <a:off x="411163" y="2682308"/>
            <a:ext cx="4625047" cy="383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이때 데이터를 적절하게 분배되어야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암호 구현 관점에서 보았을 때</a:t>
            </a:r>
            <a:r>
              <a:rPr lang="en-US" altLang="ko-KR" dirty="0"/>
              <a:t>, </a:t>
            </a:r>
            <a:r>
              <a:rPr lang="ko-KR" altLang="en-US" dirty="0" err="1"/>
              <a:t>연산되는</a:t>
            </a:r>
            <a:r>
              <a:rPr lang="ko-KR" altLang="en-US" dirty="0"/>
              <a:t> 값이 서로에게 </a:t>
            </a:r>
            <a:r>
              <a:rPr lang="ko-KR" altLang="en-US" dirty="0">
                <a:solidFill>
                  <a:srgbClr val="2E75B6"/>
                </a:solidFill>
              </a:rPr>
              <a:t>영향을 주지 않는다</a:t>
            </a:r>
            <a:r>
              <a:rPr lang="ko-KR" altLang="en-US" dirty="0"/>
              <a:t>면 적용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08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Code </a:t>
            </a:r>
            <a:r>
              <a:rPr lang="ko-KR" altLang="en-US" dirty="0"/>
              <a:t>리뷰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F881A-DBEE-6C87-63D0-161BB6E7C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6" y="1143890"/>
            <a:ext cx="4721594" cy="531675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F1E9D4D-C2C6-71E8-CD6B-EDA77AC8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4965218"/>
            <a:ext cx="42195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8CA7119-3F6F-6DAC-A7BE-5C8B7098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504" y="5747204"/>
            <a:ext cx="6455978" cy="96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F0484B7-66B1-FA14-7ED1-098FDC6C0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511" y="1143890"/>
            <a:ext cx="6557963" cy="44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1BE929-CCD7-BE0C-4298-6BD84FA6AB68}"/>
              </a:ext>
            </a:extLst>
          </p:cNvPr>
          <p:cNvSpPr txBox="1"/>
          <p:nvPr/>
        </p:nvSpPr>
        <p:spPr>
          <a:xfrm>
            <a:off x="0" y="6550223"/>
            <a:ext cx="6129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ko-KR" altLang="en-US" sz="1400" dirty="0"/>
              <a:t>https://junstar92.tistory.com/432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C4A39-05D7-FFFE-8249-63FFB3E2CC71}"/>
              </a:ext>
            </a:extLst>
          </p:cNvPr>
          <p:cNvSpPr txBox="1"/>
          <p:nvPr/>
        </p:nvSpPr>
        <p:spPr>
          <a:xfrm>
            <a:off x="8550492" y="6365557"/>
            <a:ext cx="140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nsys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profile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19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Code </a:t>
            </a:r>
            <a:r>
              <a:rPr lang="ko-KR" altLang="en-US" dirty="0"/>
              <a:t>리뷰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8F55F5-1ADB-FD20-570B-98F10E30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" y="1376470"/>
            <a:ext cx="6011114" cy="1390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CCE1A8-12C2-CDF1-DCF5-C8C6DBE2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871" y="1283885"/>
            <a:ext cx="1305107" cy="695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DCCC92-DBBD-7FB7-52CF-2FF180E65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925" y="4090686"/>
            <a:ext cx="3917465" cy="24593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539B44-337A-9438-654D-46767BBF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706" y="2307923"/>
            <a:ext cx="4444479" cy="1765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FEBCB0-F0D8-E4E2-F3E2-86D55907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693" y="5009622"/>
            <a:ext cx="3829630" cy="15195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F42CE7-E179-39A7-0588-F8584FC9F1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864" y="3429000"/>
            <a:ext cx="3425586" cy="5621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645EDE-6CEF-1E8B-F401-9676F351AE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7693" y="4282179"/>
            <a:ext cx="3794495" cy="5621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ECBD708-09FA-DB60-CEE1-7270FE1FF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6972" y="1554129"/>
            <a:ext cx="5155946" cy="5884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9C4988-8375-A4FC-0304-0A6AF999F906}"/>
              </a:ext>
            </a:extLst>
          </p:cNvPr>
          <p:cNvSpPr txBox="1"/>
          <p:nvPr/>
        </p:nvSpPr>
        <p:spPr>
          <a:xfrm>
            <a:off x="849390" y="298920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메모리 할당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E547C-397B-E0DC-2523-29988A8C3941}"/>
              </a:ext>
            </a:extLst>
          </p:cNvPr>
          <p:cNvSpPr txBox="1"/>
          <p:nvPr/>
        </p:nvSpPr>
        <p:spPr>
          <a:xfrm>
            <a:off x="6846972" y="113520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복사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FFA75-9186-268E-7DD0-5AE4957117D6}"/>
              </a:ext>
            </a:extLst>
          </p:cNvPr>
          <p:cNvSpPr txBox="1"/>
          <p:nvPr/>
        </p:nvSpPr>
        <p:spPr>
          <a:xfrm>
            <a:off x="5803912" y="49510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커널함수</a:t>
            </a:r>
            <a:r>
              <a:rPr lang="ko-KR" altLang="en-US" dirty="0"/>
              <a:t> 동작</a:t>
            </a:r>
          </a:p>
        </p:txBody>
      </p:sp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Code </a:t>
            </a:r>
            <a:r>
              <a:rPr lang="ko-KR" altLang="en-US" dirty="0"/>
              <a:t>리뷰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08FE81-5DAF-ABAC-E277-53A9EB4D5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53969"/>
            <a:ext cx="10572750" cy="23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5312DC-C563-3989-8378-093954C4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87" y="1575960"/>
            <a:ext cx="5041093" cy="2000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B36EE3-47A0-504E-4852-556B3AA4D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20" y="1880663"/>
            <a:ext cx="601111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Code </a:t>
            </a:r>
            <a:r>
              <a:rPr lang="ko-KR" altLang="en-US" dirty="0"/>
              <a:t>리뷰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7016C24-A3F5-5E82-D7F3-688ABF9EF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59"/>
          <a:stretch/>
        </p:blipFill>
        <p:spPr bwMode="auto">
          <a:xfrm>
            <a:off x="2852734" y="3553645"/>
            <a:ext cx="7084081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9187DA3-F7B6-BD7B-FEBF-386E34217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6"/>
          <a:stretch/>
        </p:blipFill>
        <p:spPr bwMode="auto">
          <a:xfrm>
            <a:off x="2852735" y="1337443"/>
            <a:ext cx="7084081" cy="19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FF40B-3020-82CE-A82D-C38E0DC43EC0}"/>
              </a:ext>
            </a:extLst>
          </p:cNvPr>
          <p:cNvSpPr txBox="1"/>
          <p:nvPr/>
        </p:nvSpPr>
        <p:spPr>
          <a:xfrm>
            <a:off x="876300" y="213623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단일 </a:t>
            </a:r>
            <a:r>
              <a:rPr lang="en-US" altLang="ko-KR" dirty="0"/>
              <a:t>GPU </a:t>
            </a:r>
            <a:r>
              <a:rPr lang="ko-KR" altLang="en-US" dirty="0"/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F6020-8BF7-F20C-ACAF-553D013F5D34}"/>
              </a:ext>
            </a:extLst>
          </p:cNvPr>
          <p:cNvSpPr txBox="1"/>
          <p:nvPr/>
        </p:nvSpPr>
        <p:spPr>
          <a:xfrm>
            <a:off x="876299" y="435243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GPU </a:t>
            </a:r>
            <a:r>
              <a:rPr lang="ko-KR" altLang="en-US" dirty="0"/>
              <a:t>결과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B765BF-3293-DEFB-BD7C-378E363DCFFE}"/>
              </a:ext>
            </a:extLst>
          </p:cNvPr>
          <p:cNvSpPr/>
          <p:nvPr/>
        </p:nvSpPr>
        <p:spPr>
          <a:xfrm>
            <a:off x="2781300" y="1609725"/>
            <a:ext cx="5372100" cy="318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1D52B2-B6B8-85E7-0576-A561B81A30BB}"/>
              </a:ext>
            </a:extLst>
          </p:cNvPr>
          <p:cNvSpPr/>
          <p:nvPr/>
        </p:nvSpPr>
        <p:spPr>
          <a:xfrm>
            <a:off x="2781299" y="3834632"/>
            <a:ext cx="6638925" cy="318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F110B-29A0-602B-BE52-00ECF2525E5C}"/>
              </a:ext>
            </a:extLst>
          </p:cNvPr>
          <p:cNvSpPr txBox="1"/>
          <p:nvPr/>
        </p:nvSpPr>
        <p:spPr>
          <a:xfrm>
            <a:off x="3143910" y="6169077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71ms</a:t>
            </a:r>
            <a:r>
              <a:rPr lang="ko-KR" altLang="en-US" dirty="0"/>
              <a:t> 에서 </a:t>
            </a:r>
            <a:r>
              <a:rPr lang="en-US" altLang="ko-KR" dirty="0"/>
              <a:t>18ms </a:t>
            </a:r>
            <a:r>
              <a:rPr lang="ko-KR" altLang="en-US" dirty="0"/>
              <a:t>로 약 </a:t>
            </a:r>
            <a:r>
              <a:rPr lang="en-US" altLang="ko-KR" dirty="0">
                <a:solidFill>
                  <a:srgbClr val="2E75B6"/>
                </a:solidFill>
              </a:rPr>
              <a:t>4</a:t>
            </a:r>
            <a:r>
              <a:rPr lang="ko-KR" altLang="en-US" dirty="0">
                <a:solidFill>
                  <a:srgbClr val="2E75B6"/>
                </a:solidFill>
              </a:rPr>
              <a:t>배</a:t>
            </a:r>
            <a:r>
              <a:rPr lang="en-US" altLang="ko-KR" dirty="0">
                <a:solidFill>
                  <a:srgbClr val="2E75B6"/>
                </a:solidFill>
              </a:rPr>
              <a:t>(</a:t>
            </a:r>
            <a:r>
              <a:rPr lang="ko-KR" altLang="en-US" dirty="0">
                <a:solidFill>
                  <a:srgbClr val="2E75B6"/>
                </a:solidFill>
              </a:rPr>
              <a:t>늘어난 </a:t>
            </a:r>
            <a:r>
              <a:rPr lang="en-US" altLang="ko-KR" dirty="0">
                <a:solidFill>
                  <a:srgbClr val="2E75B6"/>
                </a:solidFill>
              </a:rPr>
              <a:t>GPU</a:t>
            </a:r>
            <a:r>
              <a:rPr lang="ko-KR" altLang="en-US" dirty="0">
                <a:solidFill>
                  <a:srgbClr val="2E75B6"/>
                </a:solidFill>
              </a:rPr>
              <a:t>수 만큼</a:t>
            </a:r>
            <a:r>
              <a:rPr lang="en-US" altLang="ko-KR" dirty="0">
                <a:solidFill>
                  <a:srgbClr val="2E75B6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 err="1"/>
              <a:t>빨라짐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077643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206</Words>
  <Application>Microsoft Macintosh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AppleGothic</vt:lpstr>
      <vt:lpstr>AppleSDGothicNeo</vt:lpstr>
      <vt:lpstr>맑은 고딕</vt:lpstr>
      <vt:lpstr>Arial</vt:lpstr>
      <vt:lpstr>CryptoCraft 테마</vt:lpstr>
      <vt:lpstr>제목 테마</vt:lpstr>
      <vt:lpstr>Multiple GPUs with CUDA(1)</vt:lpstr>
      <vt:lpstr>Implementation Strategies</vt:lpstr>
      <vt:lpstr>Implementation Strategies</vt:lpstr>
      <vt:lpstr>Implementation Strategies</vt:lpstr>
      <vt:lpstr>Implementation Strategies</vt:lpstr>
      <vt:lpstr>Test Code 리뷰</vt:lpstr>
      <vt:lpstr>Test Code 리뷰</vt:lpstr>
      <vt:lpstr>Test Code 리뷰</vt:lpstr>
      <vt:lpstr>Test Code 리뷰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77</cp:revision>
  <dcterms:created xsi:type="dcterms:W3CDTF">2019-03-05T04:29:07Z</dcterms:created>
  <dcterms:modified xsi:type="dcterms:W3CDTF">2023-04-16T17:17:03Z</dcterms:modified>
</cp:coreProperties>
</file>